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EFEB-809B-4464-865B-8B22BFAA68F8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DB94-0D9F-4C21-9B4E-06ED62CFF41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FFFF00"/>
                </a:solidFill>
                <a:latin typeface="Monotype Corsiva" pitchFamily="66" charset="0"/>
              </a:rPr>
              <a:t>Світове кіномистецтво</a:t>
            </a:r>
            <a:endParaRPr lang="uk-UA" sz="8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«Німе кіно»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 — назва кінематографа перших 30-ти років його існування. Німе кіно характерне специфікою, пов'язаною з відсутністю синхронного записаного звуку, експресивною манерою гри акторів, зовнішньою виразністю міміки й жесту, наявністю титрів, що пояснювали дії.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Содержимое 3" descr="sm600x450_1327491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714758"/>
            <a:ext cx="5929354" cy="314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6797700"/>
          </a:xfrm>
        </p:spPr>
        <p:txBody>
          <a:bodyPr>
            <a:normAutofit/>
          </a:bodyPr>
          <a:lstStyle/>
          <a:p>
            <a:r>
              <a:rPr lang="uk-UA" sz="2700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Мультипліка́ція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 (з 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лат.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multiplicatio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— розмноження, збільшення, зростання) або </a:t>
            </a:r>
            <a:r>
              <a:rPr lang="uk-UA" sz="2700" b="1" dirty="0" err="1" smtClean="0">
                <a:solidFill>
                  <a:schemeClr val="tx2">
                    <a:lumMod val="75000"/>
                  </a:schemeClr>
                </a:solidFill>
              </a:rPr>
              <a:t>аніма́ція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 (з 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лат.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anima 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— душа і похідного </a:t>
            </a:r>
            <a:r>
              <a:rPr lang="uk-UA" sz="2700" u="sng" dirty="0" err="1" smtClean="0">
                <a:solidFill>
                  <a:schemeClr val="tx2">
                    <a:lumMod val="75000"/>
                  </a:schemeClr>
                </a:solidFill>
              </a:rPr>
              <a:t>фр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animation 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— оживлення)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— вид 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, твори якого створюються шляхом 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 послідовних фаз руху намальованих (графічна мультиплікація) або об'ємних (об'ємна мультиплікація) об'єктів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Рисунок 3" descr="1333528052_Madagascar-3-Europes-Most-Wanted-697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346130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Ігрове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— вид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побудований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ігрового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відносяться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практично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твори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винятком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документального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Твори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виду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художніх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Класифікація фільмів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lvl="0" algn="ctr"/>
            <a:r>
              <a:rPr lang="uk-UA" sz="5400" i="1" u="sng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endParaRPr lang="ru-RU" sz="5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uk-UA" sz="5400" i="1" u="sng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endParaRPr lang="ru-RU" sz="5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5400" i="1" u="sng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endParaRPr lang="ru-RU" sz="5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429288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вид драматичних творів, який має ознаки як трагедії, так і комедії.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Трагікомічне світобачення, що лежить в основі трагікомедії, пов'язане з відчуттям відносності існуючих критеріїв життя, абсурдності буття, відмовою від моральних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абсолютів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непевності в духовних цінностях.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00528"/>
          </a:xfrm>
        </p:spPr>
        <p:txBody>
          <a:bodyPr>
            <a:normAutofit fontScale="90000"/>
          </a:bodyPr>
          <a:lstStyle/>
          <a:p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Коме́дія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sz="3600" u="sng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sz="3600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</a:rPr>
              <a:t>komodia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, від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komos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 — весела процесія і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ode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 — пісня) — </a:t>
            </a:r>
            <a:r>
              <a:rPr lang="uk-UA" sz="3600" u="sng" dirty="0" smtClean="0">
                <a:solidFill>
                  <a:schemeClr val="tx2">
                    <a:lumMod val="75000"/>
                  </a:schemeClr>
                </a:solidFill>
              </a:rPr>
              <a:t>драматичний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твір, у якому засобами </a:t>
            </a:r>
            <a:r>
              <a:rPr lang="uk-UA" sz="3600" u="sng" dirty="0" smtClean="0">
                <a:solidFill>
                  <a:schemeClr val="tx2">
                    <a:lumMod val="75000"/>
                  </a:schemeClr>
                </a:solidFill>
              </a:rPr>
              <a:t>гумору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uk-UA" sz="3600" u="sng" dirty="0" smtClean="0">
                <a:solidFill>
                  <a:schemeClr val="tx2">
                    <a:lumMod val="75000"/>
                  </a:schemeClr>
                </a:solidFill>
              </a:rPr>
              <a:t>сатири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викриваються негативні суспільні та побутові явища, розкривається смішне в навколишній дійсності чи людині.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Рисунок 3" descr="file1710581_98caf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143248"/>
            <a:ext cx="557216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4686304" cy="5857916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ранцузьке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витончене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психологія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та драматизм сюжету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поєднуються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деякою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пікантністю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художньою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красою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зйомок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. Стиль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визначають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модні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режисери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u="sng" dirty="0" smtClean="0">
                <a:solidFill>
                  <a:schemeClr val="tx2">
                    <a:lumMod val="75000"/>
                  </a:schemeClr>
                </a:solidFill>
              </a:rPr>
              <a:t>Люк </a:t>
            </a:r>
            <a:r>
              <a:rPr lang="ru-RU" sz="3100" u="sng" dirty="0" err="1" smtClean="0">
                <a:solidFill>
                  <a:schemeClr val="tx2">
                    <a:lumMod val="75000"/>
                  </a:schemeClr>
                </a:solidFill>
              </a:rPr>
              <a:t>Бессон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100" u="sng" dirty="0" err="1" smtClean="0">
                <a:solidFill>
                  <a:schemeClr val="tx2">
                    <a:lumMod val="75000"/>
                  </a:schemeClr>
                </a:solidFill>
              </a:rPr>
              <a:t>Жан-П'єр</a:t>
            </a:r>
            <a:r>
              <a:rPr lang="ru-RU" sz="3100" u="sng" dirty="0" smtClean="0">
                <a:solidFill>
                  <a:schemeClr val="tx2">
                    <a:lumMod val="75000"/>
                  </a:schemeClr>
                </a:solidFill>
              </a:rPr>
              <a:t> Жене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100" u="sng" dirty="0" smtClean="0">
                <a:solidFill>
                  <a:schemeClr val="tx2">
                    <a:lumMod val="75000"/>
                  </a:schemeClr>
                </a:solidFill>
              </a:rPr>
              <a:t>Франсуа Озон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100" u="sng" dirty="0" smtClean="0">
                <a:solidFill>
                  <a:schemeClr val="tx2">
                    <a:lumMod val="75000"/>
                  </a:schemeClr>
                </a:solidFill>
              </a:rPr>
              <a:t>Уряд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u="sng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активно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сприяє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експорту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національного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кінематографа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Рисунок 3" descr="7351_a18ebe96b6c2495a4f737dfbfe2b1a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521946" cy="430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Голлівудський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безумовно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найпопулярнішим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представляє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себе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гігантську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кіноіндустрію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яка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поширила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свій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вплив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на весь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світ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Щорічно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Голлівуді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тисячі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фільмів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справжній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налагоджений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u="sng" dirty="0" err="1" smtClean="0">
                <a:solidFill>
                  <a:schemeClr val="tx2">
                    <a:lumMod val="75000"/>
                  </a:schemeClr>
                </a:solidFill>
              </a:rPr>
              <a:t>конвеєр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6" name="Содержимое 5" descr="x_d8ade0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3429000"/>
            <a:ext cx="5753100" cy="319563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6583362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tx2">
                    <a:lumMod val="75000"/>
                  </a:schemeClr>
                </a:solidFill>
              </a:rPr>
              <a:t>«Оскар»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— найпрестижніша 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нагорода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в кінематографі США та щорічний приз із багатьма номінаціями. Вручається з 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1929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року 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Американською академією кіномистецтва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англ.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Academy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Motion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Picture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i="1" dirty="0" err="1" smtClean="0">
                <a:solidFill>
                  <a:schemeClr val="tx2">
                    <a:lumMod val="75000"/>
                  </a:schemeClr>
                </a:solidFill>
              </a:rPr>
              <a:t>Sciences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), створеною Луїсом </a:t>
            </a:r>
            <a:r>
              <a:rPr lang="uk-UA" sz="3100" dirty="0" err="1" smtClean="0">
                <a:solidFill>
                  <a:schemeClr val="tx2">
                    <a:lumMod val="75000"/>
                  </a:schemeClr>
                </a:solidFill>
              </a:rPr>
              <a:t>Маєром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з кіностудії </a:t>
            </a:r>
            <a:r>
              <a:rPr lang="uk-UA" sz="3100" i="1" u="sng" dirty="0" smtClean="0">
                <a:solidFill>
                  <a:schemeClr val="tx2">
                    <a:lumMod val="75000"/>
                  </a:schemeClr>
                </a:solidFill>
              </a:rPr>
              <a:t>Metro-Goldwyn-Mayer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1927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. Сам приз — позолочена статуетка, знана з </a:t>
            </a:r>
            <a:r>
              <a:rPr lang="uk-UA" sz="3100" u="sng" dirty="0" smtClean="0">
                <a:solidFill>
                  <a:schemeClr val="tx2">
                    <a:lumMod val="75000"/>
                  </a:schemeClr>
                </a:solidFill>
              </a:rPr>
              <a:t>1939</a:t>
            </a: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</a:rPr>
              <a:t> як «Оскар».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Рисунок 3" descr="oskar_russisches_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4664"/>
            <a:ext cx="4214810" cy="581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0057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Голлівудська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Алея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Слави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— тротуар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вздовж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Голівудського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бульвару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Вайн-стріт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Голлівуді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(Лос-Анджелес,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Каліфорнія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США), в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вкладено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2 600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п'ятикутних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зірок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іменами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знаменитих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людей та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вигаданих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персонажів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їхній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внесок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індустрію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розваг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021037" cy="30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вид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твори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кінозйомки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реальних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спеціально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інсценованих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відтворених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мультиплікації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дійсності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dirty="0"/>
          </a:p>
        </p:txBody>
      </p:sp>
      <p:pic>
        <p:nvPicPr>
          <p:cNvPr id="4" name="Picture 7" descr="к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Найвідоміші актори сучасності</a:t>
            </a:r>
            <a:endParaRPr lang="uk-UA" sz="8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Брюс </a:t>
            </a:r>
            <a:r>
              <a:rPr lang="uk-UA" sz="6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Уиллис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Содержимое 5" descr="dd8e3389b1_167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413678" cy="512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Джонні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Деп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т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57203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Мілла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Йовович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jovov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8680"/>
            <a:ext cx="7072362" cy="435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Богдан Ступка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9458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357298"/>
            <a:ext cx="550072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Том Круз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83623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786742" cy="534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Анджеліна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Джолі та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Бред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Піт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623196_golden_globe_04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60251"/>
            <a:ext cx="7108372" cy="529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Леонардо де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Капріо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142984"/>
            <a:ext cx="4714908" cy="545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першому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публічному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кіносеансі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Парижі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грудні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1895 р.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демонстрували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фільм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Вихід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заводу":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воріт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виходили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чоловіки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жінки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виїжджали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екіпажі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хазяї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сторож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замикав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за ними ворота. Ось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вся "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</a:rPr>
              <a:t>кінокартина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   Для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глядача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новим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незвичним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фотографії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оживають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рухаються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ті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роки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просте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Знімальний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апарат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встановлювали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нерухомо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все,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відбувалося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перед ним,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фіксувалося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плівці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точки", як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говорять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кінематографісти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на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зразок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того як ми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бачимо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коли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сидимо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театрі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дивимось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на сцену.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Перше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десятиріччя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XX ст.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характеризувалось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бурхливим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зростанням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Італії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, СШЛ. Правда,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основну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масу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кінопродукції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становили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посередні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розважальні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21457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кінодіяч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Жан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Мельєс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починає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робити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трюкові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- всякого роду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зникнення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появи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знімає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привидів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літаючих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звірів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екранізує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опери: "Фауст",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Севільський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цирульник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endParaRPr lang="uk-UA" sz="2800" dirty="0"/>
          </a:p>
        </p:txBody>
      </p:sp>
      <p:pic>
        <p:nvPicPr>
          <p:cNvPr id="4" name="Содержимое 3" descr="історія зарубіжного кінематографу, розвиток світового кіно, Л. Люме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3143272" cy="302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Особливо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швидкими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темпами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розвивалась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в США. За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три-чотири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дні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американці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ухитрялися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знімати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цілу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картину.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в основному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пригодницькі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комедії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сентиментальні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драми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нічим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примітні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художнього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боку.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Серед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американських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кінорежисерів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того часу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зробив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Д.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Гріффітс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творчо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застосував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уже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відомий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італійцям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прийом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полягав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пересуванні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знімальної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камери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. Камеру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присували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близько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актора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знімали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крупним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тобто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так,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заповнювало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весь кадр, а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склеювали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знятим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більш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далекої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відстані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("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</a:rPr>
              <a:t>загальний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план").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186238" cy="6000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20-х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всесвітньої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популярності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досяг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англійський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Чарлз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Чаплін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США.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створив образ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невдахи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бродяги - доброго,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життєрадісного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незважаючи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невдачі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злигодні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бадьорого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по-своєму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щасливого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веселого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разом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сумного. Нема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де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посміхалась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екрана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маленька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зворушлива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котелку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великих черевиках,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паличкою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вусиками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kinopoisk.ru-Charles-Chaplin-559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888432" cy="541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Кінемато́граф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(від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</a:rPr>
              <a:t>κινεμα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род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 в.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</a:rPr>
              <a:t>κινεματος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 — рух та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</a:rPr>
              <a:t>γραφο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 — писати, зображати) — це галузь культури та економіки, що об'єднує всі види професійної діяльності, пов'язаної з виробництвом, розповсюдженням, зберіганням та демонструванням фільмів, а також навчально-наукову роботу (див. кінознавство).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Причина існування кіно полягає в тому, що люди досі прагнуть пригод, захоплення, гумору, ризику та емоційних змін. Цивілізація розвивається і змінюється, принаймні у поверхневих особливостях, і тому прагнення постійного оновлення художніх засобів відповідає цим бажанням. Кіно забезпечує їм доступний і потужний шлях.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Класифікація фільмів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Ігрове кіно</a:t>
            </a: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Документальне кіно</a:t>
            </a: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Науково-популярне кіно</a:t>
            </a:r>
            <a:endParaRPr lang="en-US" sz="34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err="1" smtClean="0">
                <a:solidFill>
                  <a:schemeClr val="tx2">
                    <a:lumMod val="75000"/>
                  </a:schemeClr>
                </a:solidFill>
              </a:rPr>
              <a:t>Кіносеріал</a:t>
            </a: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Телесеріал</a:t>
            </a:r>
            <a:endParaRPr lang="en-US" sz="34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Німе кіно</a:t>
            </a: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Звукове кіно</a:t>
            </a:r>
            <a:endParaRPr lang="en-US" sz="34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Чорно-біле кіно</a:t>
            </a:r>
            <a:endParaRPr lang="en-US" sz="34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Мюзикли</a:t>
            </a: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Експериментальне кіно</a:t>
            </a: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Традиційне кіно</a:t>
            </a:r>
          </a:p>
          <a:p>
            <a:pPr lvl="0"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Професійне кіно</a:t>
            </a: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400" i="1" u="sng" dirty="0" smtClean="0">
                <a:solidFill>
                  <a:schemeClr val="tx2">
                    <a:lumMod val="75000"/>
                  </a:schemeClr>
                </a:solidFill>
              </a:rPr>
              <a:t>Аматорське кіно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574</Words>
  <Application>Microsoft Office PowerPoint</Application>
  <PresentationFormat>Экран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Світове кіномистецтво</vt:lpstr>
      <vt:lpstr>Слайд 2</vt:lpstr>
      <vt:lpstr>На першому в світі публічному кіносеансі в Парижі у грудні 1895 р. демонстрували фільм "Вихід із заводу": з воріт виходили чоловіки й жінки, потім виїжджали в екіпажі хазяї, і сторож замикав за ними ворота. Ось і вся "кінокартина". </vt:lpstr>
      <vt:lpstr>У Франції кінодіяч Жан Мельєс починає робити трюкові зйомки - всякого роду зникнення і появи. Він знімає "привидів", літаючих звірів, екранізує відомі опери: "Фауст", "Севільський цирульник".</vt:lpstr>
      <vt:lpstr>Особливо швидкими темпами розвивалась кінематографія в США. За три-чотири дні американці ухитрялися знімати цілу картину. Це були в основному пригодницькі фільми, комедії і сентиментальні драми, нічим не примітні з художнього боку. Серед американських кінорежисерів того часу багато зробив для розвитку кіномистецтва Д. Гріффітс. Він творчо застосував уже відомий італійцям прийом знімання, що полягав у пересуванні знімальної камери. Камеру присували близько до актора і знімали його крупним планом, тобто так, що його обличчя заповнювало весь кадр, а потім склеювали з планом, знятим з більш далекої відстані ("загальний план").  </vt:lpstr>
      <vt:lpstr>Слайд 6</vt:lpstr>
      <vt:lpstr>Кінемато́граф (від грец. κινεμα, род. в. грец. κινεματος — рух та грец. γραφο — писати, зображати) — це галузь культури та економіки, що об'єднує всі види професійної діяльності, пов'язаної з виробництвом, розповсюдженням, зберіганням та демонструванням фільмів, а також навчально-наукову роботу (див. кінознавство). </vt:lpstr>
      <vt:lpstr>Слайд 8</vt:lpstr>
      <vt:lpstr>Класифікація фільмів</vt:lpstr>
      <vt:lpstr>«Німе кіно» — назва кінематографа перших 30-ти років його існування. Німе кіно характерне специфікою, пов'язаною з відсутністю синхронного записаного звуку, експресивною манерою гри акторів, зовнішньою виразністю міміки й жесту, наявністю титрів, що пояснювали дії. </vt:lpstr>
      <vt:lpstr>Мультипліка́ція (з лат. multiplicatio — розмноження, збільшення, зростання) або аніма́ція (з лат. anima — душа і похідного фр. animation — оживлення) — вид кіномистецтва, твори якого створюються шляхом зйомки послідовних фаз руху намальованих (графічна мультиплікація) або об'ємних (об'ємна мультиплікація) об'єктів.  </vt:lpstr>
      <vt:lpstr>Ігрове кіно — вид кіномистецтва, побудований на грі акторів. До ігрового кіно відносяться практично всі твори кінематографу за винятком частини документального кіно. Твори цього виду мають назву художніх фільмів. </vt:lpstr>
      <vt:lpstr>Класифікація фільмів</vt:lpstr>
      <vt:lpstr>Трагікомедія — вид драматичних творів, який має ознаки як трагедії, так і комедії. Трагікомічне світобачення, що лежить в основі трагікомедії, пов'язане з відчуттям відносності існуючих критеріїв життя, абсурдності буття, відмовою від моральних абсолютів, непевності в духовних цінностях. </vt:lpstr>
      <vt:lpstr>Коме́дія (грец. komodia, від komos — весела процесія і ode — пісня) — драматичний твір, у якому засобами гумору та сатири викриваються негативні суспільні та побутові явища, розкривається смішне в навколишній дійсності чи людині. </vt:lpstr>
      <vt:lpstr>Французьке кіно - це дуже витончене кіно, в якому психологія та драматизм сюжету поєднуються з деякою пікантністю та художньою красою зйомок. Стиль визначають модні режисери Люк Бессон, Жан-П'єр Жене, Франсуа Озон. Уряд Франції активно сприяє розвитку й експорту національного кінематографа.  </vt:lpstr>
      <vt:lpstr>Голлівудський кінематограф безумовно є найпопулярнішим в світі. Він представляє з себе гігантську кіноіндустрію, яка поширила свій вплив на весь світ. Щорічно в Голлівуді створюються тисячі фільмів - це справжній налагоджений конвеєр.  </vt:lpstr>
      <vt:lpstr>«Оскар» — найпрестижніша нагорода в кінематографі США та щорічний приз із багатьма номінаціями. Вручається з 1929 року Американською академією кіномистецтва (англ. Academy of Motion Picture Arts and Sciences), створеною Луїсом Маєром з кіностудії Metro-Goldwyn-Mayer у 1927. Сам приз — позолочена статуетка, знана з 1939 як «Оскар». </vt:lpstr>
      <vt:lpstr>Голлівудська Алея Слави — тротуар вздовж Голівудського бульвару і Вайн-стріт у Голлівуді (Лос-Анджелес, Каліфорнія, США), в якому вкладено більше 2 600 п'ятикутних зірок з іменами знаменитих людей та вигаданих персонажів за їхній внесок в індустрію розваг. </vt:lpstr>
      <vt:lpstr>Найвідоміші актори сучасності</vt:lpstr>
      <vt:lpstr>Брюс Уиллис </vt:lpstr>
      <vt:lpstr>Джонні Деп</vt:lpstr>
      <vt:lpstr>Мілла Йовович</vt:lpstr>
      <vt:lpstr>Богдан Ступка</vt:lpstr>
      <vt:lpstr>Том Круз</vt:lpstr>
      <vt:lpstr>Анджеліна Джолі та  Бред Піт</vt:lpstr>
      <vt:lpstr>Леонардо де Капріо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Світове кіномистецтво</dc:title>
  <dc:creator>Admin</dc:creator>
  <cp:lastModifiedBy>Admin</cp:lastModifiedBy>
  <cp:revision>5</cp:revision>
  <dcterms:created xsi:type="dcterms:W3CDTF">2013-12-10T14:56:38Z</dcterms:created>
  <dcterms:modified xsi:type="dcterms:W3CDTF">2013-12-10T15:46:15Z</dcterms:modified>
</cp:coreProperties>
</file>