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Кино\K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396413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22039"/>
            <a:ext cx="4752527" cy="115212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95993" y="5517232"/>
            <a:ext cx="6328792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4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59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Кино\Kino_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39641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765175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844675"/>
            <a:ext cx="82296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34000">
              <a:schemeClr val="accent2">
                <a:lumMod val="45000"/>
                <a:lumOff val="55000"/>
              </a:schemeClr>
            </a:gs>
            <a:gs pos="53000">
              <a:schemeClr val="accent1">
                <a:lumMod val="20000"/>
                <a:lumOff val="80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5004048" y="260648"/>
            <a:ext cx="4670425" cy="1152525"/>
          </a:xfrm>
        </p:spPr>
        <p:txBody>
          <a:bodyPr/>
          <a:lstStyle/>
          <a:p>
            <a:r>
              <a:rPr lang="ru-RU" altLang="ru-RU" sz="48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Європейське</a:t>
            </a:r>
            <a:r>
              <a:rPr lang="ru-RU" altLang="ru-RU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altLang="ru-RU" sz="48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кіномистецтво</a:t>
            </a:r>
            <a:endParaRPr lang="ru-RU" altLang="ru-RU" sz="48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5373216"/>
            <a:ext cx="3688854" cy="1152128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800" dirty="0" smtClean="0"/>
              <a:t>Презентацию </a:t>
            </a:r>
            <a:r>
              <a:rPr lang="ru-RU" sz="1800" dirty="0" err="1" smtClean="0"/>
              <a:t>виконала</a:t>
            </a:r>
            <a:endParaRPr lang="ru-RU" sz="1800" dirty="0" smtClean="0"/>
          </a:p>
          <a:p>
            <a:pPr algn="r" fontAlgn="auto">
              <a:spcAft>
                <a:spcPts val="0"/>
              </a:spcAft>
              <a:defRPr/>
            </a:pPr>
            <a:r>
              <a:rPr lang="ru-RU" sz="1800" dirty="0" err="1" smtClean="0"/>
              <a:t>Сюр</a:t>
            </a:r>
            <a:r>
              <a:rPr lang="ru-RU" sz="1800" dirty="0" smtClean="0"/>
              <a:t> </a:t>
            </a:r>
            <a:r>
              <a:rPr lang="ru-RU" sz="1800" dirty="0" err="1" smtClean="0"/>
              <a:t>Олена</a:t>
            </a:r>
            <a:endParaRPr lang="ru-RU" sz="1800" dirty="0" smtClean="0"/>
          </a:p>
          <a:p>
            <a:pPr algn="r" fontAlgn="auto">
              <a:spcAft>
                <a:spcPts val="0"/>
              </a:spcAft>
              <a:defRPr/>
            </a:pPr>
            <a:r>
              <a:rPr lang="ru-RU" sz="1800" dirty="0" smtClean="0"/>
              <a:t>11-А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74" y="1196752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Сучасне французьке кіно — це витончене мистецтво, в якому психологія та драматизм поєднуються з пікантністю та художньою красою зйомки. Сьогодні його стиль визначають режисери </a:t>
            </a:r>
            <a:r>
              <a:rPr lang="uk-UA" sz="2400" b="0" i="0" u="none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Люк </a:t>
            </a:r>
            <a:r>
              <a:rPr lang="uk-UA" sz="2400" b="0" i="0" u="none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Бессон</a:t>
            </a:r>
            <a:r>
              <a:rPr lang="uk-UA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 </a:t>
            </a:r>
            <a:r>
              <a:rPr lang="uk-UA" sz="2400" b="0" i="0" u="none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П'єр Жане</a:t>
            </a:r>
            <a:r>
              <a:rPr lang="uk-UA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 </a:t>
            </a:r>
            <a:r>
              <a:rPr lang="uk-UA" sz="2400" b="0" i="0" u="none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Франсуа Озон</a:t>
            </a:r>
            <a:r>
              <a:rPr lang="uk-UA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 </a:t>
            </a:r>
            <a:r>
              <a:rPr lang="uk-UA" sz="2400" b="0" i="0" u="none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Філіпп</a:t>
            </a:r>
            <a:r>
              <a:rPr lang="uk-UA" sz="2400" b="0" i="0" u="none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uk-UA" sz="2400" b="0" i="0" u="none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Гарель</a:t>
            </a:r>
            <a:r>
              <a:rPr lang="uk-UA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 та актори </a:t>
            </a:r>
            <a:r>
              <a:rPr lang="uk-UA" sz="2400" b="0" i="0" u="none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Жан </a:t>
            </a:r>
            <a:r>
              <a:rPr lang="uk-UA" sz="2400" b="0" i="0" u="none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Рено</a:t>
            </a:r>
            <a:r>
              <a:rPr lang="uk-UA" sz="2400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</a:t>
            </a:r>
            <a:r>
              <a:rPr lang="uk-UA" sz="2400" b="0" i="0" u="none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Одрі</a:t>
            </a:r>
            <a:r>
              <a:rPr lang="uk-UA" sz="2400" b="0" i="0" u="none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uk-UA" sz="2400" b="0" i="0" u="none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Тоту</a:t>
            </a:r>
            <a:r>
              <a:rPr lang="uk-UA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 </a:t>
            </a:r>
            <a:r>
              <a:rPr lang="uk-UA" sz="2400" b="0" i="0" u="none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Софі </a:t>
            </a:r>
            <a:r>
              <a:rPr lang="uk-UA" sz="2400" b="0" i="0" u="none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Марсо</a:t>
            </a:r>
            <a:r>
              <a:rPr lang="uk-UA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 </a:t>
            </a:r>
            <a:r>
              <a:rPr lang="uk-UA" sz="2400" b="0" i="0" u="none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Матьє </a:t>
            </a:r>
            <a:r>
              <a:rPr lang="uk-UA" sz="2400" b="0" i="0" u="none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Кассовітц</a:t>
            </a:r>
            <a:r>
              <a:rPr lang="uk-UA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 </a:t>
            </a:r>
            <a:r>
              <a:rPr lang="uk-UA" sz="2400" b="0" i="0" u="none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Крістіан </a:t>
            </a:r>
            <a:r>
              <a:rPr lang="uk-UA" sz="2400" b="0" i="0" u="none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Клав'є</a:t>
            </a:r>
            <a:r>
              <a:rPr lang="uk-UA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 </a:t>
            </a:r>
            <a:r>
              <a:rPr lang="uk-UA" sz="2400" b="0" i="0" u="none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Луї </a:t>
            </a:r>
            <a:r>
              <a:rPr lang="uk-UA" sz="2400" b="0" i="0" u="none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Гаррель</a:t>
            </a:r>
            <a:r>
              <a:rPr lang="uk-UA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</a:t>
            </a: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2290" name="Picture 2" descr="http://upload.wikimedia.org/wikipedia/commons/thumb/6/6f/Juliette_Binoche_and_Jean_Reno.jpg/200px-Juliette_Binoche_and_Jean_Re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204864"/>
            <a:ext cx="19050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252692" y="5157192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onotype Corsiva" panose="03010101010201010101" pitchFamily="66" charset="0"/>
              </a:rPr>
              <a:t>Жан Рено і </a:t>
            </a:r>
            <a:r>
              <a:rPr lang="ru-RU" b="0" i="0" u="none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onotype Corsiva" panose="03010101010201010101" pitchFamily="66" charset="0"/>
              </a:rPr>
              <a:t>Жульєт</a:t>
            </a:r>
            <a:r>
              <a:rPr lang="ru-RU" b="0" i="0" u="none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onotype Corsiva" panose="03010101010201010101" pitchFamily="66" charset="0"/>
              </a:rPr>
              <a:t> </a:t>
            </a:r>
            <a:r>
              <a:rPr lang="ru-RU" b="0" i="0" u="none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onotype Corsiva" panose="03010101010201010101" pitchFamily="66" charset="0"/>
              </a:rPr>
              <a:t>Бінош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onotype Corsiva" panose="03010101010201010101" pitchFamily="66" charset="0"/>
              </a:rPr>
              <a:t> у </a:t>
            </a:r>
            <a:r>
              <a:rPr lang="ru-RU" b="0" i="0" u="none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onotype Corsiva" panose="03010101010201010101" pitchFamily="66" charset="0"/>
              </a:rPr>
              <a:t>Каннах</a:t>
            </a:r>
            <a:r>
              <a:rPr lang="ru-RU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</a:t>
            </a:r>
            <a:endParaRPr lang="uk-UA" dirty="0"/>
          </a:p>
        </p:txBody>
      </p:sp>
      <p:pic>
        <p:nvPicPr>
          <p:cNvPr id="12292" name="Picture 4" descr="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26730"/>
            <a:ext cx="1856919" cy="280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61120" y="6350645"/>
            <a:ext cx="1181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0" i="0" u="none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Люк </a:t>
            </a:r>
            <a:r>
              <a:rPr lang="uk-UA" b="0" i="0" u="none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Бессон</a:t>
            </a:r>
            <a:endParaRPr lang="uk-UA" dirty="0"/>
          </a:p>
        </p:txBody>
      </p:sp>
      <p:pic>
        <p:nvPicPr>
          <p:cNvPr id="12294" name="Picture 6" descr="http://kinofilms.tv/images/person/9/86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41954"/>
            <a:ext cx="20955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57422" y="6188683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0" i="0" u="none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Софі </a:t>
            </a:r>
            <a:r>
              <a:rPr lang="uk-UA" b="0" i="0" u="none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Марсо</a:t>
            </a:r>
            <a:endParaRPr lang="uk-UA" dirty="0"/>
          </a:p>
        </p:txBody>
      </p:sp>
      <p:pic>
        <p:nvPicPr>
          <p:cNvPr id="12296" name="Picture 8" descr="http://www.peoples.ru/art/cinema/director/mathieu_kassovitz/kassovitz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117" y="3248864"/>
            <a:ext cx="1726123" cy="280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95963" y="6048364"/>
            <a:ext cx="172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Матьє </a:t>
            </a:r>
            <a:r>
              <a:rPr lang="uk-UA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Кассовітц</a:t>
            </a:r>
            <a:endParaRPr lang="uk-UA" b="0" i="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90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9209" y="2060848"/>
            <a:ext cx="4648576" cy="364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Перші італійські фільми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"Прибуття потягу на Міланський вокзал",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uk-U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Умберто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і Маргарита Савойські на прогулянці в парку" були зняті в 1885 р.. Проте роком народження італійського кіно вважається 1904, коли в Туріні була створена перша в Італії кіностудія хронікально-документальних фільмів. </a:t>
            </a:r>
          </a:p>
        </p:txBody>
      </p:sp>
      <p:pic>
        <p:nvPicPr>
          <p:cNvPr id="1026" name="Picture 2" descr="http://www.tunnel.ru/userfiles/ck/images/59/Pervoe_kino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4455363" cy="282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836712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Кінематограф Італії</a:t>
            </a:r>
            <a:endParaRPr lang="uk-U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96752"/>
            <a:ext cx="8161879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 1912-1913 рр. Італія займає положення провідної кінематографічної держави. Це роки найбільшого розквіту Італійського німого кіно.  До 1914-1915 рр. воно вже пережило свій "золотий вік", приголомшивши не лише італійського, але і зарубіжного глядача красою перших кінозірок, сміховинними "Пригодами </a:t>
            </a:r>
            <a:r>
              <a:rPr lang="uk-U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Критинетти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" у виконанні французького коміка А. 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Дида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7573" y="4077072"/>
            <a:ext cx="5184576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встановлення фашистської диктатури в 1922 р. італійські фільми зникли зі світового екрану більш ніж на 20 років, перетворилися на факт "місцевого значення".</a:t>
            </a:r>
          </a:p>
        </p:txBody>
      </p:sp>
      <p:pic>
        <p:nvPicPr>
          <p:cNvPr id="2050" name="Picture 2" descr="http://kinodorogi.ru/wp-content/uploads/2012/03/%D0%9A%D0%B8%D0%BD%D0%BE-%D0%98%D1%82%D0%B0%D0%BB%D0%B8%D0%B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17" y="4293096"/>
            <a:ext cx="3547092" cy="2101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90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24744"/>
            <a:ext cx="6732240" cy="5624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Неореалізм став найзначнішим явищем в італійській художній культурі 40-50-х рр., що вплинуло на розвиток усього післявоєнного кінематографу. Виникнувши на хвилі Опору, в обстановці підйому демократичного руху, неореалізм об'єднав самих різних кінематографістів, але в першу чергу молодих, здебільшого дебютантів, єдиних в ненависті до фашизму, в прагненні правдиво розповісти про справжнє життя Італії, її народу. Неореалізм - виробив справжню революція в італійському кіномистецтві. На екрани Італії хлинуло справжнє життя. Маси уперше трудящих дізнавалися в кіногероях себе, в їх проблемах - свої проблеми, побачили страшну правду: голод, безробіття, убогість, а замість рекламних італійських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пейзажів.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Five Miles to Midnight 19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16832"/>
            <a:ext cx="237172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66929" y="4212358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Софі 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Лорен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68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6187" y="1664804"/>
            <a:ext cx="4572000" cy="40440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Пошуки нових шляхів розвитку італійського кіно в 50-і рр. йшли шляхом поглиблення аналізу стосунків між людьми, відчуженості людини у сучасному світі. До цієї теми звертаються і вже визнані класики - Р. </a:t>
            </a:r>
            <a:r>
              <a:rPr lang="uk-U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Росселліні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і Л. </a:t>
            </a:r>
            <a:r>
              <a:rPr lang="uk-U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Вісконті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і що дебютували в поч.50-х М. Антоніоні і Ф. Фелліні - майбутні видатні майстри світового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кіно.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data:image/jpeg;base64,/9j/4AAQSkZJRgABAQAAAQABAAD/2wCEAAkGBxQTEhQUEhQVFhUWFxgaFxgYGBQYFBcXFxQYFxQXFxQYHCggGBolHBUUITEhJSkrLi4uFx8zODMsNygtLiwBCgoKBQUFDgUFDisZExkrKysrKysrKysrKysrKysrKysrKysrKysrKysrKysrKysrKysrKysrKysrKysrKysrK//AABEIAPoAxAMBIgACEQEDEQH/xAAcAAABBQEBAQAAAAAAAAAAAAADAgQFBgcAAQj/xABQEAABAwEEBgYFCAgDAw0AAAABAAIDEQQSITEFBkFRYYEHEyJxkbEyocHR8BQkQlJicpLhIzM0c4Kys/FDosJTY9IVFyU1RFRkdIOTo6TT/8QAFAEBAAAAAAAAAAAAAAAAAAAAAP/EABQRAQAAAAAAAAAAAAAAAAAAAAD/2gAMAwEAAhEDEQA/ALe92OKESlPKC96D0lIL0N8iHfxQHLkCVy4vQJXIFiVaDoH9nj+77Vmt5aToL9mh+6ECNZbT1dmlfUC6xxxpT0csVn3RBbQZ7axtA03HBvdUGmOSuuust2ySHhRYfoHWsWC0TyNi62Vwus7V1jcQXEgCpOWCD6NBVS6Tj8y75Y/5lQdX9P6XkdK+O6OtIP6QOcGYH0ATgPcn9v1F0hbe1arYSPqUIYDs7AIHPNBG6JY1s0ZBrRzTvob4PJOukbBzSfpMmA722lx8vNRNu6MrbA79C+9tBaSDhj7MAoS3aatBpFawSYw8BxFHVe8PN85OxCCz6umrdmW9Pbeykdkk2CrTyqPYojVibsjdvUzpd5+Sx8JHZffl/JALUugkkJGBjn82mn5oHSM+lreBtLT4taUTUjFzuLJ/U1NOkh3zyX+D+mPegvdsp1jfvP8AXDCfjmp3VWSrZK7HexQGlW+iftj12dnuUxqg7GYbiPb7kFkCHFlzKWEOH2lAUFcvAuJpngOKD1epi7TNnH+PD/7jPeuQUxyC8r1z0B8oQJe5Ic5Dkchl6A5KDI9JMqC9yBV9adoU/N4fuNWVXlqGjX0s0JOxgr4IKF0za0iKMWSPGSUXnH6jK7t7tnAFUPo30I2ecvkqQzHhe3lQGtGlDarXNMTW+83fuDBgHCgCsnRnpLq5bpyOP9kG6aKsTWNFApMNTTR3og709qg8uqN0joKCYESRNdXeApOq8JQYvpzQA0dPX/s0no/YeRg08D5pzpFtbHv/AEh8x/8Aor5rno9s9mkYaYtNMMiBUHxWb6EtRl0fJepfY59d1WuhGX8NUBNSY8f4J+f6J3uTPpEi+dvNPos/pt9yktT20ukZkTD/AOF6Z9IDCbWfuR/yBBctKDCMj60Z8bL+SlNUH9qXuHm5R1uxZH/6J8bM9OdSf1s1RTAU7qlBb0ODLmURqHDlzKCv686xOscDDG0GSR9xpOLW4FznEbaAZKh2Z8lpcPlLzMTjR+MY3fo63R4K19LX7CDumj9dR7VW9HyXg1rMCQKnlT2IJizuNM6d2WHJcpaxwgMAq3muQQMpTOR6cyFNJQgHVJIXqUgA5Cc5GcguCBNVetZ7SYtEyvb6TbM6h3Esug8q1VGDFommbB11gMO2SEMGJGLgBmMs0HzGAtH6J9C3nOtD8m4MG929B1w1Kayy/K7OwxXAOuhc4OwJDWyMdtBJ+KLQOjWwhtgiGHabe8SUExaNY4rM2szqbmjF7zwAUfL0hBor8itjm72x1GWNTsTzTeg5C29ZhGJNr3C8QNtBtPfgo+26q2t74XC2zCIAdczJxIzuXQAAePvqE3qtrZHbGksY9hB9F9L3fQfGaktKaWigYXyvDQPao2waOEPVmt54qHOIAcRxI2oGnNBstMw6wX23RRrj2BvdQfSwGzmgZWjXKxTBzY52XiMATQmo4qgaqtPU21uwSyYb+wXd30E01v0O4SSNFijijZK1jZG3gX3z2XAFxvA4YjKqcalWKSNlrZIcQacb3VSivrCCZ1Sb+rphhL/RkTLXdo+VV29XH/TCfaqjsQ9z/EwSJjri350D9iL+mEFzt0VWRnhAf/rvR9UXfp5R9kH1lDtn6qL7sH9B67VR3zl43sHmUFzCHAc+8oiDZfaUFR6Wf+rzwmir+Oiq2iY7tKZuAA4K49Jsd7Rk/wBm678LwVStX5SDTIgV9hog0qwxARtBArTFcolt5wBvlcgrzsdqC5KcUglAEhdeXrgk0QJLUgtRqLxwQDazHmtKlmDIYyTSgb/KK+azmEVc0cR5qd1/0t1NnZ93/QPcglNbNHRzWSj30YWEOb9agvgD7QLT61F6qW4MihjwAugc6ZKB1e10s9rs0lntF2OW4bpdg281tWuaTk69jTgnNms5MMb2HFt13hmDTvKDUISCEWijtFzhzAVIAoGGlpbraDM0HiQKoVta5nVyDENwePsnbyOKYaz2GaYXYLQIXEtxuB5oMwcRQdyp+mZdKt6uzF8RYXAOmFQ5zbwwun0cOKC/W+xRy3XEA3TUZUrSlTxoSqHFZ7totrhlJd5EG4fNWzTOkWwMz9LLvoaqg6s6QMpndWt6jh3G0gbOCA2rlB1AH2vHqZKpprcz5yzH/CiJ/AEfQA7UJptdn+6kTfWZpNrZl+piz/dj8kFzt76wwfdgy4wSJeq/7S77vle9yaaUeRZ4K/VgrT9zKPYl6rvPyrKnZ8cCgvfvQbNlzKMg2fLmUFM6XdIiKwhhOM0jWjuaS9/qAHNUzRPbLGgYuxNMmjYU96a5S6azx7GMe7m99PJiZahggkGuFMfs7AgvVksjg0A3zxHeuUgwig7RGC8QU2RyGXbklzkkFARxK4IZCKxBwXpalBekIPLM39Iz7zfMKJ6XrR2Y28FN2Nv6Rn3m/wAwVY6WpKuaOCDOoD2mniPNbFoDSF2MNz7PwVjsMRc4NaCS40AGdTlRX3R8j+roR24jQjeAM/BBq1htBYxpp/ZP9IaQc1gLWl1RkM1QtBaxhzAx2bRtzVz0TbmPbS/jwQM7LbrTUgWYBw+vI1o/yhx8SoPWjTb2BrZLMW1yuOD3F1K+i0VpxVp0pq6yYV62Vjqekx12qqlp1R6gtldapHBprSQ1pgcRjmgp2tGnnmEDtDEht4EOpTHA967UGfFw/wB231WiJQmvGk+unNDVowHmfWn2oYJdIAf8I05SxlBa9AYyQ/ed/I9D1j/aWGooYYabz2F2rw7cNf8AaEH8D0fWFg+Uxf8Al4T/AJKBBOaUf83sx+xD5TBG1ZdS1N4tPkh6TIFmgPCPzmCVq/8AtbO53l+aC+hBs+XMowQLMcOZQY70uykW6P8AdNp+N681Tad4qdhTfpbnYbf2njsRtFMyDVx+O9VuHW0x/qmCo+k6vkg1OPSFBR2BG9csofrpaSam5+ELxBfSV4CoA62Qb3d10pI1sg3u8CgsYCI1Voa3Qb3eBSm65Qfa8PzQWpoSgFVhrtZ9z/D81x15g+q/wCC3WUdtn3h5hUvpUB6xvCtfFO7Nr1E1zX9U80NaYCtOJqoDWXT7rbJUxtY3cCS7Pa7AHwQSHRJYmPt0RfnVxA30Y4gD42LSNNanljjLCLwpRzQO0WDcNrmtw4im0Y5JoG1mzzRyNqCxwI9vqqOa+jdE6QbPCyZhFHgHDYdo5GqDJ7RoEXr7CQDtGw7Q4bO47VGstElhlbI6roic8aA7ltVo0dG4k3QHHMgZ47RtURpDVeORpafRdmNh5IKxYekGzkUc8CmOJVU141+ZM0xw7cKjzRtZ+jtrDSFriTkBj4jcmmr/AEXzySB84uQtBLjUFzqCoa2m80qdgBQZy51TjiVc+j4HrD+6f/NGq5Lo2jjjhXDaprVrSrbK6r2OdVj24U+lSmf3UFp0K35xEK/4rz4MenWn20niP/hoKfgUNoLWKATsdISwBziSQcAWPGNOJCl9NW6KWSIxPZIOohbVrgQCG4g0yKCV0jIfk1lG+5X8cx9gT3QLvnrBwPsCjbW6sFmOGf8AqmT7Qf7aw1woafiZgg0OiDZcubvMooKDZDhzPmgxfpa1PbCX2xsryZZO0xwbQE4dlwoad4WZFbR04zj5NC2uJky7qrJdDaHntUnVWeMyPpWguig3kuwAQMFytp6NtJ/91P44f+NcgqS5cvWtrkg8RI4CfzRI2DvTuPLJABtkG0nkjx2VoxAJx4owbXPNLoNyBrL8BFsrqO3LpGZ+NEqNmRGXvQOnMr3/AJK/9GGsvUyGzymkch7JJwa/ADkcB4KhMZgN+S9mrXZUHA18kH00uWd9G2unWgWa0PHWDCFxwMgAJuY5vAHMLQ3up37O9BnmvOvcME0tn6nrJo2MLT2SOseCbpB3NLTzTTU/pFfa7PaIpIm/KYoXOY2IUbKKXaNaT2SC5mGWKtWuGrlntFjkbPRt1rpOtFA5rgC4uvbRWtRuKxvomtbI9IRlwza5jSMquFCD/De53UEPaGnA5mgrT1ptIa89+CntaLCYrRPGa9l7vBxq0jhRwUE7ggE9tOK5lRSmBrmMCiE4ZLgMOe4oHUenLQC0GRzmt9FppdGJPtPitC1T0m2e02dzTtN4VxDsKg8wsxljonFhtTopLwcWVBBIByIoMNuNMQg+nIZmuFWuDhXMEEVqaiu9DsPo83eao3Q3aA6yyitS2Z1QPRFQMWk7DgeauujHVbX7Tv5kEVrDqfBbgzrr3YLqUNMyvdVtS7PYZHPhvVe26akHCoO7gFYYcvjiloPVy5cg+Q7LEHOAJoPciTvoaNyHrQIwa4ZpRcgUx6dQuB2pqEZkbTngUDxmI/ujhuFRnTwI+AmbbzT9YYVpnT3JxFL9WhqMeBriaIFRm9hXx+OKC4EOu02jPDM0XWr/AGjQKA4gV5I7O1ieDhTcDj4UHigcROwphXivaeR8kiPOo2+KW8VAOfx7kDcPAIoSKEEOGDgRjUHeF9B6mue+zRySyiYub2XgXexsvD69MysAmFSK5VWidEesQjkNjeey8kxVyD8XOYDsriRxQWvpZtNzRVopm/q4+T5WB/8AkvLC9VbUIbdZXyupGyZjidlK4n14rZ+maUDR4G+VnOjX09ngsJ0kwAltMj/pFfMoNF6TrO5tvc43SJYmObQU7LRd5kEZ7iqG7AkUVuttqNo0do+dxrJH1lmeTjW4b0ZJzJuBvrVVttA40IQCZA441w8TzR2tpkfj2LmOpjsTee3NGWPDzxQKtTRhjt55oU7qupsaMfYEKG1lzxXAY5J0wEgnflx4lBqnQg91y1A0uh0dKfWum96g1aFon0P4n+awXUvWmTR8xdS9FJTrWmtaA4OZucKnvW56vzB0TXNNQ4kg7wTUeaCWgyHxtS0Kznsjn5ojs/H2IPV6krkHyJC0k9nNFtGNMMhQ99Sfak2Jri9obWtdm7aj27sPNN+PBA2YxOWNKQyQJzCcfWgJG2uB27skaSDcabj9E945pMEjhhQEFFE2+ndePkgTCaYO9E4Ed4pXvol2GlHYeiT+A+l6jXkmdpOd0+tG0HL+kINMd/dRAcm72dxrX4+MEaMk07fIkbNqFaGUdQ40w8Mj3UoVxds+P7IC2kYYUxz9ppsTWyTuje1zTQtILXbi0VBCPaZBcBpSncmbRvQX7pH1nbatG2RwLb75HdY0ZscwEOIGYFThwcFlcj67/wA1IWqEuaabPH4wCYvZTZRBKwaSIsEsH+/ikGdfQex/cMWKET+zgBjwfpMIr3EPaPxRt8Cm0Nle/wBFjnfdaSPEBAKq8T7/AJImpXqyBxLfWK4c0ez6CkcRUtb3mv5etBH2Wl8Vy2qWLwDhXLdhvT3RmhIWzQmZzjE116UYVc1tOy1u2pwPBONedNx2q0B0UXUsa0MABFXNbWhIAwwoEEJOBvVj6PtZjZLXH1kj+ocLjgXOLGhw7LrpyoQFWWt5gevvKS9tUH1TZXAtBBBBrQjEEE4EEYURXHHkfMLIujDXy5csdqIu4NhecCM+w87txWtE48kC7y5Dc7FcgzuHozsUJc9vy4kimUZpyEYPwVmGs9mjZapo2B91rqDrABJW6CbwoKZr6MfpWAZzRfjb71889JcTW6Sncx4c2S7IC0gjFoBFR3IK3JBQ0RI2E7aILZjtRmyDOiAjXuack7N14q7AnzQGyVJ9yMyMZVQNZtHkNvNNfPmEmwylsja4eeBqpP5LUUqQfX3oE9kuioxpjx3E70D22upjSt4YnjhQYcEyYHZgiu4g+ad2oVjBAx9ybQuxwG7uQLdW72gATkBsFE3DiAndsNRt4e32pmytfFAayx1cK1p3fFU20mwMN0NOON6tcKnACmGxSFnGFWjv/JOdJ2ISMB2tr4nmgiLzeqLQCS4R3aYio7Lwd2Jd4hWTQ762drSMW4UGymGeW2qq0UdQLvZBpjicRS8CO/EKy6um41zCSbpONCCQRUYHvQGEnZ4A7U2aaHxPuR5nVJIAy8cd2wpuDlUfFPyQDmmxofq7tlc6qAtJx5qVldi4VpkMu/2KJtHpBAbClEN8Z3okeG0BIkcCcMe5AJ0S33o21o+WQAPdWaJgbJX0nfVfTiBjxWCFx4DwTnRuk5rNK2WF117cjsO8OG0FB9NTy4r1V/QutEFphZMJGMLh2mlzQWuGDhjxXqCwusxphI8fwxf8Cy7ph0Vd6i033OIvRG8GDMXmnstFaUcMfrLWi4Zb/wAves66ZX/MohvmH8r/AHBBiEpBXkY3o8sOabhA4YE5bWmAQGb0YPoOCBxBJs35bfJHe6mVaoFlbQVpTd57efivXSVr8DggNHLXA5bOabQOoSDsy7tngUSBpNRlmOPim5jxN7Cgz4hB5JJXFEij3+xNYJK55+r+ydXNowIrls25IHVnddOY44p+xoxrhXHAVB2Z81HNoaGuO3cnllArXGlf7Zc0FetDTFM5oO3CuRBxxBUroy3XXOOdQPpXt4O31JzpKFrgb3HHGuH0q04FRejGVunfUHkBTniglXTVOeHh8bUhr8c9tfD49a8MdDihTPIDjtOA4V/uEDWR4IrTMk8icPVRR9pOPNPJHY4bPDDBNRGHOocB60CGvO6vJe0c7gNyel7RgAQMEm6CgbNhw/JevbglvJG3496C91UCTx86L1DNVyD6tt8zWg3nXRSlRnia0GBxOVKLPult5do+OU4Uma6m4OJDfNaDPA13pNBplX47lSemKIu0dIdz2E8n1QYuwg5nyXSQg7MVHMlIRY7UdqAzQRWuKcWWO8anJAbaQcCAixuGQr7EDsCuZAAXrSMQ3HA45D3IcMoyI51Xr3ilKjA7NyDySTe4bOKb2ifaKn21SZmj43JFzcgHKx/p7vUOI3J7ZLQHN7tiTZ7QBn3FMi66+8zLd7EE3G6p9icQvyNaY+OGzmoplqBGHMcV6bWd+XkgmJLr2lrjgRwww3qE0I09aWE4Cp4YUFfWEC024nLIpxonBskh2ig9RPkEEjM7MDmfPFN5ni+Mahox7z7h7EA2igJriTgO/wDuhxtPojPac8cECZhn8FIs1mecaEDMVT+JgGdCeOHgjtnpSnPb/ZAykioSDuQ6UpROZJMTVBvAgoBPcNoTVzU6fiRt3Id2uf5IAAdy5W/R3R3bpo2ysiF14q289jSRsN0moXINk0cbY+MPtPVwOdj1bBfe3g57sK5YBu/PNQmv9jv2GcOme43KtDjG0EtNcmtardpl7Az9IbrKG+altG07RvDLCuIVZ121dhtNicyFjSbt+NwxNQKg3zia02koPndqdxsaU1Ph37EayA14BAqazXcRkhiqkJZCdiSyPegasmIRRaTty3JwyMbUGWMDKqAwc05YeSG9lMkLDYURjhnVAJzd6W4tA4/GxKOOFUF9lrkUAXS41CS59U5js7RW/XL4yXR2duZqG7N7vyQAhgc7IHZ61J2hoY0MGzPv280SCXs3sGMGW7ieJRbLoa02ntR2eRzBtoBXjVxFeSCOiN418OHEcU/gjCU+zFji17C1wza4Oa4fwmh9SLCRkRh8VwQIezkeG5CpTEbOKcPpy3bfjJM5X5j45oEl3903e8LnvNEF5QLL6J9q3ZHT2mNjY3StBvPa3Msbi4HEUByOIzUO9y1Xon1JMkT7VLJND1nZi6p9xxaCbznGhqCaU7kF6ZrTaAKCwzYYeiABwoCQuSZNUZq9nSltA3HqnHm65iuQPteD8zn/AHMv9MqmdCGmuugksz8TFQtNc2PrhxoR4ELSbYwEtBFRjUHLZmq5LoCKG2x2uzBsXpMna0AMkY7JxAwBa4DHDCvBBnfSVqZHCGSxkNrLI17dpaTfDgOANPBUp7AKAZK1a+6Z+U2t7gasb2YwMqDC9TeaeSrToad3xVAGNlfjNHaynxl3L3ciDLvQNnPGI80hrcOCPJRN3uQN5BTYhNfwRpfgpu5AcbMvFLa47APHLkmjX0Rm0O0hA4fLXMbMtiltXY7M+QMtDc8nXiADsaRx3qEa7ijXQQN+7ig2Sxas2WOhEbTTLAuorVZYw0dkUw5LI9VteHQNEczL4Bpfr22jiD6Q9a0ux6XZKwOjcHA7QdnvQOdMatw2xlJBR30JG4PZz2jeDgsZ1h0S+xzOhlIP0muHovZscBs3EbFslu0+yCIueaUG3PL1rCdc9Z3WyYPyDKhu+lUDaZ/x5IF7f+aTFMHCpXpy+OaATym8r0SSTNNy5BOalaANutccIrcrekI+iwZ+OXivpew2VsUMUbBRrAxrRwaAPYqV0Q6sfJbP1z/1loaxxrm1uN1vhjzV6+jzHmgOAuXNyXIIbWlrjZ5Qyt8xyXbvpXruFKY1ruWQ2HW6SCxWizWgv640DC+8H0fUPBrSi222OAuk5Vz2DLPFYn0y6Shmng6lzHkB99zaE4FoAJGe1BUY35UyRS7mmMJRAaoHDsdi8bIR3IYOCQZEBJHVOaG5vhu9qQHb+dUoyDZ+SADqYoNUR44ISDwtCTiMksBeO80HRv3pzHJXgmZavQ+laoH7Tjv4qQ0TpuazvvQvLd7Ti13AjJQ8L6osrwG144BBIaz6wTWk1dg3Dsg1HMqKsjWEUOfHzCTZ7TQ44hLnivULMeG0IAPBY7PBLfLuXPkoKObim5KDi5T+ougDbLXHHQmNpDpeDePfkoWCIHPJXjUDTD9HtnmFndPH2Q97HC9GBUtvNOTSa9rLA1IwQb1GQ0ACgAAA2YDAepe0w+N6z+xdLFgfS+6SIn60byPFgOCsWjtarHN+qtELjuDm3vw5+pBYmvC5MxaWnb/mPvXIAawWUywujBAL2uaCcgXCgyxXzprhol9jtHUPDQQ0GrTUOrtJoKHgF9IaTOLe/wBoWAdLB/6Sm/h8kFWZIjxzU2pqxet96B911UKR/iusfx4Ly1jt8h5IPA7ikOqF4iS+igS2Sq5yCiRFB4QuASmZr2RAi6vHMRI0uiBELvBWbUTVN2kJ6uq2zR4yuyFNjAfrO9Qx3VqUyuvR9O7roYrzurdKC5lTcJ6rMsyKDTP+bPRLhebA4g4Ck1pu947ePl61Ey9F1jaKjrRX/eO2rQilBqDC9YtQZoAXRVmZns6xveNo7lTGWehN4bcty+lrcsb6RIg20dkAVAyAHkgqTWDZkFcujTSAht0bXEXJgY3tNLpr6GGRxHrKpQ2p9ZnESRkZhzKHbW+1BpGvPRPeLptH0BOLoSaMrn+jJyqa9nyWRWyyPie6OVjmPaaFrhRwPFfV7yvnjpPlc62m84mgNKkmgrsqgq4tcmySQdz3geAK5CXIP//Z"/>
          <p:cNvSpPr>
            <a:spLocks noChangeAspect="1" noChangeArrowheads="1"/>
          </p:cNvSpPr>
          <p:nvPr/>
        </p:nvSpPr>
        <p:spPr bwMode="auto">
          <a:xfrm>
            <a:off x="2843808" y="188640"/>
            <a:ext cx="280830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4" descr="data:image/jpeg;base64,/9j/4AAQSkZJRgABAQAAAQABAAD/2wCEAAkGBxQTEhQUEhQVFhUWFxgaFxgYGBQYFBcXFxQYFxQXFxQYHCggGBolHBUUITEhJSkrLi4uFx8zODMsNygtLiwBCgoKBQUFDgUFDisZExkrKysrKysrKysrKysrKysrKysrKysrKysrKysrKysrKysrKysrKysrKysrKysrKysrK//AABEIAPoAxAMBIgACEQEDEQH/xAAcAAABBQEBAQAAAAAAAAAAAAADAgQFBgcAAQj/xABQEAABAwEEBgYFCAgDAw0AAAABAAIDEQQSITEFBkFRYYEHEyJxkbEyocHR8BQkQlJicpLhIzM0c4Kys/FDosJTY9IVFyU1RFRkdIOTo6TT/8QAFAEBAAAAAAAAAAAAAAAAAAAAAP/EABQRAQAAAAAAAAAAAAAAAAAAAAD/2gAMAwEAAhEDEQA/ALe92OKESlPKC96D0lIL0N8iHfxQHLkCVy4vQJXIFiVaDoH9nj+77Vmt5aToL9mh+6ECNZbT1dmlfUC6xxxpT0csVn3RBbQZ7axtA03HBvdUGmOSuuust2ySHhRYfoHWsWC0TyNi62Vwus7V1jcQXEgCpOWCD6NBVS6Tj8y75Y/5lQdX9P6XkdK+O6OtIP6QOcGYH0ATgPcn9v1F0hbe1arYSPqUIYDs7AIHPNBG6JY1s0ZBrRzTvob4PJOukbBzSfpMmA722lx8vNRNu6MrbA79C+9tBaSDhj7MAoS3aatBpFawSYw8BxFHVe8PN85OxCCz6umrdmW9Pbeykdkk2CrTyqPYojVibsjdvUzpd5+Sx8JHZffl/JALUugkkJGBjn82mn5oHSM+lreBtLT4taUTUjFzuLJ/U1NOkh3zyX+D+mPegvdsp1jfvP8AXDCfjmp3VWSrZK7HexQGlW+iftj12dnuUxqg7GYbiPb7kFkCHFlzKWEOH2lAUFcvAuJpngOKD1epi7TNnH+PD/7jPeuQUxyC8r1z0B8oQJe5Ic5Dkchl6A5KDI9JMqC9yBV9adoU/N4fuNWVXlqGjX0s0JOxgr4IKF0za0iKMWSPGSUXnH6jK7t7tnAFUPo30I2ecvkqQzHhe3lQGtGlDarXNMTW+83fuDBgHCgCsnRnpLq5bpyOP9kG6aKsTWNFApMNTTR3og709qg8uqN0joKCYESRNdXeApOq8JQYvpzQA0dPX/s0no/YeRg08D5pzpFtbHv/AEh8x/8Aor5rno9s9mkYaYtNMMiBUHxWb6EtRl0fJepfY59d1WuhGX8NUBNSY8f4J+f6J3uTPpEi+dvNPos/pt9yktT20ukZkTD/AOF6Z9IDCbWfuR/yBBctKDCMj60Z8bL+SlNUH9qXuHm5R1uxZH/6J8bM9OdSf1s1RTAU7qlBb0ODLmURqHDlzKCv686xOscDDG0GSR9xpOLW4FznEbaAZKh2Z8lpcPlLzMTjR+MY3fo63R4K19LX7CDumj9dR7VW9HyXg1rMCQKnlT2IJizuNM6d2WHJcpaxwgMAq3muQQMpTOR6cyFNJQgHVJIXqUgA5Cc5GcguCBNVetZ7SYtEyvb6TbM6h3Esug8q1VGDFommbB11gMO2SEMGJGLgBmMs0HzGAtH6J9C3nOtD8m4MG929B1w1Kayy/K7OwxXAOuhc4OwJDWyMdtBJ+KLQOjWwhtgiGHabe8SUExaNY4rM2szqbmjF7zwAUfL0hBor8itjm72x1GWNTsTzTeg5C29ZhGJNr3C8QNtBtPfgo+26q2t74XC2zCIAdczJxIzuXQAAePvqE3qtrZHbGksY9hB9F9L3fQfGaktKaWigYXyvDQPao2waOEPVmt54qHOIAcRxI2oGnNBstMw6wX23RRrj2BvdQfSwGzmgZWjXKxTBzY52XiMATQmo4qgaqtPU21uwSyYb+wXd30E01v0O4SSNFijijZK1jZG3gX3z2XAFxvA4YjKqcalWKSNlrZIcQacb3VSivrCCZ1Sb+rphhL/RkTLXdo+VV29XH/TCfaqjsQ9z/EwSJjri350D9iL+mEFzt0VWRnhAf/rvR9UXfp5R9kH1lDtn6qL7sH9B67VR3zl43sHmUFzCHAc+8oiDZfaUFR6Wf+rzwmir+Oiq2iY7tKZuAA4K49Jsd7Rk/wBm678LwVStX5SDTIgV9hog0qwxARtBArTFcolt5wBvlcgrzsdqC5KcUglAEhdeXrgk0QJLUgtRqLxwQDazHmtKlmDIYyTSgb/KK+azmEVc0cR5qd1/0t1NnZ93/QPcglNbNHRzWSj30YWEOb9agvgD7QLT61F6qW4MihjwAugc6ZKB1e10s9rs0lntF2OW4bpdg281tWuaTk69jTgnNms5MMb2HFt13hmDTvKDUISCEWijtFzhzAVIAoGGlpbraDM0HiQKoVta5nVyDENwePsnbyOKYaz2GaYXYLQIXEtxuB5oMwcRQdyp+mZdKt6uzF8RYXAOmFQ5zbwwun0cOKC/W+xRy3XEA3TUZUrSlTxoSqHFZ7totrhlJd5EG4fNWzTOkWwMz9LLvoaqg6s6QMpndWt6jh3G0gbOCA2rlB1AH2vHqZKpprcz5yzH/CiJ/AEfQA7UJptdn+6kTfWZpNrZl+piz/dj8kFzt76wwfdgy4wSJeq/7S77vle9yaaUeRZ4K/VgrT9zKPYl6rvPyrKnZ8cCgvfvQbNlzKMg2fLmUFM6XdIiKwhhOM0jWjuaS9/qAHNUzRPbLGgYuxNMmjYU96a5S6azx7GMe7m99PJiZahggkGuFMfs7AgvVksjg0A3zxHeuUgwig7RGC8QU2RyGXbklzkkFARxK4IZCKxBwXpalBekIPLM39Iz7zfMKJ6XrR2Y28FN2Nv6Rn3m/wAwVY6WpKuaOCDOoD2mniPNbFoDSF2MNz7PwVjsMRc4NaCS40AGdTlRX3R8j+roR24jQjeAM/BBq1htBYxpp/ZP9IaQc1gLWl1RkM1QtBaxhzAx2bRtzVz0TbmPbS/jwQM7LbrTUgWYBw+vI1o/yhx8SoPWjTb2BrZLMW1yuOD3F1K+i0VpxVp0pq6yYV62Vjqekx12qqlp1R6gtldapHBprSQ1pgcRjmgp2tGnnmEDtDEht4EOpTHA967UGfFw/wB231WiJQmvGk+unNDVowHmfWn2oYJdIAf8I05SxlBa9AYyQ/ed/I9D1j/aWGooYYabz2F2rw7cNf8AaEH8D0fWFg+Uxf8Al4T/AJKBBOaUf83sx+xD5TBG1ZdS1N4tPkh6TIFmgPCPzmCVq/8AtbO53l+aC+hBs+XMowQLMcOZQY70uykW6P8AdNp+N681Tad4qdhTfpbnYbf2njsRtFMyDVx+O9VuHW0x/qmCo+k6vkg1OPSFBR2BG9csofrpaSam5+ELxBfSV4CoA62Qb3d10pI1sg3u8CgsYCI1Voa3Qb3eBSm65Qfa8PzQWpoSgFVhrtZ9z/D81x15g+q/wCC3WUdtn3h5hUvpUB6xvCtfFO7Nr1E1zX9U80NaYCtOJqoDWXT7rbJUxtY3cCS7Pa7AHwQSHRJYmPt0RfnVxA30Y4gD42LSNNanljjLCLwpRzQO0WDcNrmtw4im0Y5JoG1mzzRyNqCxwI9vqqOa+jdE6QbPCyZhFHgHDYdo5GqDJ7RoEXr7CQDtGw7Q4bO47VGstElhlbI6roic8aA7ltVo0dG4k3QHHMgZ47RtURpDVeORpafRdmNh5IKxYekGzkUc8CmOJVU141+ZM0xw7cKjzRtZ+jtrDSFriTkBj4jcmmr/AEXzySB84uQtBLjUFzqCoa2m80qdgBQZy51TjiVc+j4HrD+6f/NGq5Lo2jjjhXDaprVrSrbK6r2OdVj24U+lSmf3UFp0K35xEK/4rz4MenWn20niP/hoKfgUNoLWKATsdISwBziSQcAWPGNOJCl9NW6KWSIxPZIOohbVrgQCG4g0yKCV0jIfk1lG+5X8cx9gT3QLvnrBwPsCjbW6sFmOGf8AqmT7Qf7aw1woafiZgg0OiDZcubvMooKDZDhzPmgxfpa1PbCX2xsryZZO0xwbQE4dlwoad4WZFbR04zj5NC2uJky7qrJdDaHntUnVWeMyPpWguig3kuwAQMFytp6NtJ/91P44f+NcgqS5cvWtrkg8RI4CfzRI2DvTuPLJABtkG0nkjx2VoxAJx4owbXPNLoNyBrL8BFsrqO3LpGZ+NEqNmRGXvQOnMr3/AJK/9GGsvUyGzymkch7JJwa/ADkcB4KhMZgN+S9mrXZUHA18kH00uWd9G2unWgWa0PHWDCFxwMgAJuY5vAHMLQ3up37O9BnmvOvcME0tn6nrJo2MLT2SOseCbpB3NLTzTTU/pFfa7PaIpIm/KYoXOY2IUbKKXaNaT2SC5mGWKtWuGrlntFjkbPRt1rpOtFA5rgC4uvbRWtRuKxvomtbI9IRlwza5jSMquFCD/De53UEPaGnA5mgrT1ptIa89+CntaLCYrRPGa9l7vBxq0jhRwUE7ggE9tOK5lRSmBrmMCiE4ZLgMOe4oHUenLQC0GRzmt9FppdGJPtPitC1T0m2e02dzTtN4VxDsKg8wsxljonFhtTopLwcWVBBIByIoMNuNMQg+nIZmuFWuDhXMEEVqaiu9DsPo83eao3Q3aA6yyitS2Z1QPRFQMWk7DgeauujHVbX7Tv5kEVrDqfBbgzrr3YLqUNMyvdVtS7PYZHPhvVe26akHCoO7gFYYcvjiloPVy5cg+Q7LEHOAJoPciTvoaNyHrQIwa4ZpRcgUx6dQuB2pqEZkbTngUDxmI/ujhuFRnTwI+AmbbzT9YYVpnT3JxFL9WhqMeBriaIFRm9hXx+OKC4EOu02jPDM0XWr/AGjQKA4gV5I7O1ieDhTcDj4UHigcROwphXivaeR8kiPOo2+KW8VAOfx7kDcPAIoSKEEOGDgRjUHeF9B6mue+zRySyiYub2XgXexsvD69MysAmFSK5VWidEesQjkNjeey8kxVyD8XOYDsriRxQWvpZtNzRVopm/q4+T5WB/8AkvLC9VbUIbdZXyupGyZjidlK4n14rZ+maUDR4G+VnOjX09ngsJ0kwAltMj/pFfMoNF6TrO5tvc43SJYmObQU7LRd5kEZ7iqG7AkUVuttqNo0do+dxrJH1lmeTjW4b0ZJzJuBvrVVttA40IQCZA441w8TzR2tpkfj2LmOpjsTee3NGWPDzxQKtTRhjt55oU7qupsaMfYEKG1lzxXAY5J0wEgnflx4lBqnQg91y1A0uh0dKfWum96g1aFon0P4n+awXUvWmTR8xdS9FJTrWmtaA4OZucKnvW56vzB0TXNNQ4kg7wTUeaCWgyHxtS0Kznsjn5ojs/H2IPV6krkHyJC0k9nNFtGNMMhQ99Sfak2Jri9obWtdm7aj27sPNN+PBA2YxOWNKQyQJzCcfWgJG2uB27skaSDcabj9E945pMEjhhQEFFE2+ndePkgTCaYO9E4Ed4pXvol2GlHYeiT+A+l6jXkmdpOd0+tG0HL+kINMd/dRAcm72dxrX4+MEaMk07fIkbNqFaGUdQ40w8Mj3UoVxds+P7IC2kYYUxz9ppsTWyTuje1zTQtILXbi0VBCPaZBcBpSncmbRvQX7pH1nbatG2RwLb75HdY0ZscwEOIGYFThwcFlcj67/wA1IWqEuaabPH4wCYvZTZRBKwaSIsEsH+/ikGdfQex/cMWKET+zgBjwfpMIr3EPaPxRt8Cm0Nle/wBFjnfdaSPEBAKq8T7/AJImpXqyBxLfWK4c0ez6CkcRUtb3mv5etBH2Wl8Vy2qWLwDhXLdhvT3RmhIWzQmZzjE116UYVc1tOy1u2pwPBONedNx2q0B0UXUsa0MABFXNbWhIAwwoEEJOBvVj6PtZjZLXH1kj+ocLjgXOLGhw7LrpyoQFWWt5gevvKS9tUH1TZXAtBBBBrQjEEE4EEYURXHHkfMLIujDXy5csdqIu4NhecCM+w87txWtE48kC7y5Dc7FcgzuHozsUJc9vy4kimUZpyEYPwVmGs9mjZapo2B91rqDrABJW6CbwoKZr6MfpWAZzRfjb71889JcTW6Sncx4c2S7IC0gjFoBFR3IK3JBQ0RI2E7aILZjtRmyDOiAjXuack7N14q7AnzQGyVJ9yMyMZVQNZtHkNvNNfPmEmwylsja4eeBqpP5LUUqQfX3oE9kuioxpjx3E70D22upjSt4YnjhQYcEyYHZgiu4g+ad2oVjBAx9ybQuxwG7uQLdW72gATkBsFE3DiAndsNRt4e32pmytfFAayx1cK1p3fFU20mwMN0NOON6tcKnACmGxSFnGFWjv/JOdJ2ISMB2tr4nmgiLzeqLQCS4R3aYio7Lwd2Jd4hWTQ762drSMW4UGymGeW2qq0UdQLvZBpjicRS8CO/EKy6um41zCSbpONCCQRUYHvQGEnZ4A7U2aaHxPuR5nVJIAy8cd2wpuDlUfFPyQDmmxofq7tlc6qAtJx5qVldi4VpkMu/2KJtHpBAbClEN8Z3okeG0BIkcCcMe5AJ0S33o21o+WQAPdWaJgbJX0nfVfTiBjxWCFx4DwTnRuk5rNK2WF117cjsO8OG0FB9NTy4r1V/QutEFphZMJGMLh2mlzQWuGDhjxXqCwusxphI8fwxf8Cy7ph0Vd6i033OIvRG8GDMXmnstFaUcMfrLWi4Zb/wAves66ZX/MohvmH8r/AHBBiEpBXkY3o8sOabhA4YE5bWmAQGb0YPoOCBxBJs35bfJHe6mVaoFlbQVpTd57efivXSVr8DggNHLXA5bOabQOoSDsy7tngUSBpNRlmOPim5jxN7Cgz4hB5JJXFEij3+xNYJK55+r+ydXNowIrls25IHVnddOY44p+xoxrhXHAVB2Z81HNoaGuO3cnllArXGlf7Zc0FetDTFM5oO3CuRBxxBUroy3XXOOdQPpXt4O31JzpKFrgb3HHGuH0q04FRejGVunfUHkBTniglXTVOeHh8bUhr8c9tfD49a8MdDihTPIDjtOA4V/uEDWR4IrTMk8icPVRR9pOPNPJHY4bPDDBNRGHOocB60CGvO6vJe0c7gNyel7RgAQMEm6CgbNhw/JevbglvJG3496C91UCTx86L1DNVyD6tt8zWg3nXRSlRnia0GBxOVKLPult5do+OU4Uma6m4OJDfNaDPA13pNBplX47lSemKIu0dIdz2E8n1QYuwg5nyXSQg7MVHMlIRY7UdqAzQRWuKcWWO8anJAbaQcCAixuGQr7EDsCuZAAXrSMQ3HA45D3IcMoyI51Xr3ilKjA7NyDySTe4bOKb2ifaKn21SZmj43JFzcgHKx/p7vUOI3J7ZLQHN7tiTZ7QBn3FMi66+8zLd7EE3G6p9icQvyNaY+OGzmoplqBGHMcV6bWd+XkgmJLr2lrjgRwww3qE0I09aWE4Cp4YUFfWEC024nLIpxonBskh2ig9RPkEEjM7MDmfPFN5ni+Mahox7z7h7EA2igJriTgO/wDuhxtPojPac8cECZhn8FIs1mecaEDMVT+JgGdCeOHgjtnpSnPb/ZAykioSDuQ6UpROZJMTVBvAgoBPcNoTVzU6fiRt3Id2uf5IAAdy5W/R3R3bpo2ysiF14q289jSRsN0moXINk0cbY+MPtPVwOdj1bBfe3g57sK5YBu/PNQmv9jv2GcOme43KtDjG0EtNcmtardpl7Az9IbrKG+altG07RvDLCuIVZ121dhtNicyFjSbt+NwxNQKg3zia02koPndqdxsaU1Ph37EayA14BAqazXcRkhiqkJZCdiSyPegasmIRRaTty3JwyMbUGWMDKqAwc05YeSG9lMkLDYURjhnVAJzd6W4tA4/GxKOOFUF9lrkUAXS41CS59U5js7RW/XL4yXR2duZqG7N7vyQAhgc7IHZ61J2hoY0MGzPv280SCXs3sGMGW7ieJRbLoa02ntR2eRzBtoBXjVxFeSCOiN418OHEcU/gjCU+zFji17C1wza4Oa4fwmh9SLCRkRh8VwQIezkeG5CpTEbOKcPpy3bfjJM5X5j45oEl3903e8LnvNEF5QLL6J9q3ZHT2mNjY3StBvPa3Msbi4HEUByOIzUO9y1Xon1JMkT7VLJND1nZi6p9xxaCbznGhqCaU7kF6ZrTaAKCwzYYeiABwoCQuSZNUZq9nSltA3HqnHm65iuQPteD8zn/AHMv9MqmdCGmuugksz8TFQtNc2PrhxoR4ELSbYwEtBFRjUHLZmq5LoCKG2x2uzBsXpMna0AMkY7JxAwBa4DHDCvBBnfSVqZHCGSxkNrLI17dpaTfDgOANPBUp7AKAZK1a+6Z+U2t7gasb2YwMqDC9TeaeSrToad3xVAGNlfjNHaynxl3L3ciDLvQNnPGI80hrcOCPJRN3uQN5BTYhNfwRpfgpu5AcbMvFLa47APHLkmjX0Rm0O0hA4fLXMbMtiltXY7M+QMtDc8nXiADsaRx3qEa7ijXQQN+7ig2Sxas2WOhEbTTLAuorVZYw0dkUw5LI9VteHQNEczL4Bpfr22jiD6Q9a0ux6XZKwOjcHA7QdnvQOdMatw2xlJBR30JG4PZz2jeDgsZ1h0S+xzOhlIP0muHovZscBs3EbFslu0+yCIueaUG3PL1rCdc9Z3WyYPyDKhu+lUDaZ/x5IF7f+aTFMHCpXpy+OaATym8r0SSTNNy5BOalaANutccIrcrekI+iwZ+OXivpew2VsUMUbBRrAxrRwaAPYqV0Q6sfJbP1z/1loaxxrm1uN1vhjzV6+jzHmgOAuXNyXIIbWlrjZ5Qyt8xyXbvpXruFKY1ruWQ2HW6SCxWizWgv640DC+8H0fUPBrSi222OAuk5Vz2DLPFYn0y6Shmng6lzHkB99zaE4FoAJGe1BUY35UyRS7mmMJRAaoHDsdi8bIR3IYOCQZEBJHVOaG5vhu9qQHb+dUoyDZ+SADqYoNUR44ISDwtCTiMksBeO80HRv3pzHJXgmZavQ+laoH7Tjv4qQ0TpuazvvQvLd7Ti13AjJQ8L6osrwG144BBIaz6wTWk1dg3Dsg1HMqKsjWEUOfHzCTZ7TQ44hLnivULMeG0IAPBY7PBLfLuXPkoKObim5KDi5T+ougDbLXHHQmNpDpeDePfkoWCIHPJXjUDTD9HtnmFndPH2Q97HC9GBUtvNOTSa9rLA1IwQb1GQ0ACgAAA2YDAepe0w+N6z+xdLFgfS+6SIn60byPFgOCsWjtarHN+qtELjuDm3vw5+pBYmvC5MxaWnb/mPvXIAawWUywujBAL2uaCcgXCgyxXzprhol9jtHUPDQQ0GrTUOrtJoKHgF9IaTOLe/wBoWAdLB/6Sm/h8kFWZIjxzU2pqxet96B911UKR/iusfx4Ly1jt8h5IPA7ikOqF4iS+igS2Sq5yCiRFB4QuASmZr2RAi6vHMRI0uiBELvBWbUTVN2kJ6uq2zR4yuyFNjAfrO9Qx3VqUyuvR9O7roYrzurdKC5lTcJ6rMsyKDTP+bPRLhebA4g4Ck1pu947ePl61Ey9F1jaKjrRX/eO2rQilBqDC9YtQZoAXRVmZns6xveNo7lTGWehN4bcty+lrcsb6RIg20dkAVAyAHkgqTWDZkFcujTSAht0bXEXJgY3tNLpr6GGRxHrKpQ2p9ZnESRkZhzKHbW+1BpGvPRPeLptH0BOLoSaMrn+jJyqa9nyWRWyyPie6OVjmPaaFrhRwPFfV7yvnjpPlc62m84mgNKkmgrsqgq4tcmySQdz3geAK5CXIP//Z"/>
          <p:cNvSpPr>
            <a:spLocks noChangeAspect="1" noChangeArrowheads="1"/>
          </p:cNvSpPr>
          <p:nvPr/>
        </p:nvSpPr>
        <p:spPr bwMode="auto">
          <a:xfrm>
            <a:off x="6300191" y="2060848"/>
            <a:ext cx="3251957" cy="325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102" name="Picture 6" descr="http://glavnoe.ua/UserFiles/Image2012/rossell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24" y="188640"/>
            <a:ext cx="198688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82322" y="2996952"/>
            <a:ext cx="1382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Р. 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Росселліні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dirty="0"/>
          </a:p>
        </p:txBody>
      </p:sp>
      <p:pic>
        <p:nvPicPr>
          <p:cNvPr id="4104" name="Picture 8" descr="http://static.cinemagia.ro/img/db/actor/00/12/63/michelangelo-antonioni-285058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741" y="1490180"/>
            <a:ext cx="2140876" cy="306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522476" y="4531019"/>
            <a:ext cx="1433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М. Антоніоні </a:t>
            </a:r>
            <a:endParaRPr lang="uk-UA" dirty="0"/>
          </a:p>
        </p:txBody>
      </p:sp>
      <p:pic>
        <p:nvPicPr>
          <p:cNvPr id="4106" name="Picture 10" descr="http://upload.wikimedia.org/wikipedia/commons/9/9e/Federico_Fellin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650" y="3714331"/>
            <a:ext cx="19621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406247" y="6286082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Ф. Фелліні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45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268760"/>
            <a:ext cx="4572000" cy="52295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 кінці 60-х початку 70-х рр. намітилася загальна тенденція до </a:t>
            </a:r>
            <a:r>
              <a:rPr lang="uk-U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політизування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мистецтва у зв'язку із загостренням політичної боротьби, успіхами лівих сил, молодіжного руху протесту, що сколихнув височінь західний світ. У картинах </a:t>
            </a:r>
            <a:r>
              <a:rPr lang="uk-U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Пазоліні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Б. </a:t>
            </a:r>
            <a:r>
              <a:rPr lang="uk-U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Бертолуччі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Ф. Рози, М. </a:t>
            </a:r>
            <a:r>
              <a:rPr lang="uk-U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Белоккьо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В. і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П. 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Тавіані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ще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раніше торкнулися теми молодіжного протесту проти буржуазного суспільства, тема народної революції, розроблялися нові принципи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зображення.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data:image/jpeg;base64,/9j/4AAQSkZJRgABAQAAAQABAAD/2wCEAAkGBxMTEhQUEhQWFRQVGBgYGRgXFxwVGBwYFxYXGBgXFxocHCggGBomHBYUITEiJSkrLi4uFx8zODMsNygtLisBCgoKBQUFDgUFDisZExkrKysrKysrKysrKysrKysrKysrKysrKysrKysrKysrKysrKysrKysrKysrKysrKysrK//AABEIAOQAkAMBIgACEQEDEQH/xAAcAAABBQEBAQAAAAAAAAAAAAAFAgMEBgcBAAj/xABAEAABAwIEAwUFBgMGBwAAAAABAgMRACEEBRIxBkFREyIyYXEHQoGRoRRSscHR8CNy4RUWYmOi8SQlM0OCssL/xAAUAQEAAAAAAAAAAAAAAAAAAAAA/8QAFBEBAAAAAAAAAAAAAAAAAAAAAP/aAAwDAQACEQMRAD8AjPs702y0ZopiWKE5hmbeGTqcPoOZoDeGw9Ixy0tp1OKCUjmbVnGYe0HErlLeltM8rq+dVvM82exCgXllUbTsPQUF0zzjlsd3Dp1nmpVh8OtU7G5u86e+tXoDA+VQEprxNBPwWZuNXQoj4muP5s8oQVmJneoNe00BBnOXgNIWYp5Ofv8A39hzFC0ImnA2edAYwvEr6eY+IqfhuL1g99II8rVWuzrob+FBpmAz/DORCwD0Vai2kK2rJcKyQY5HkedWzLX1tgFtZKfum8W2oLm2kCvLR5V3CuBaQocxPpUrTQQKb51IfTTTYoI/HvEIwiUoRd1ew6AczWT5hjXHV6nFFR8/yqZxPmysTiXHSIBsBvAG1CiOdAmK8RXomn9IA5zQM0tDRNKDqeQpJXzoFpavUlKUx58oqGVmuJMbUE1JTHnv5VztuR2qMVzSCaCWFVxSwQajpmnW0GgUt82jlUnA5gtBtflSkYPmraNudK7ZIsAR6mPyoJ+Kx7gI0KUAOYNFuHuM1IUG8QdSFGAvmn+bqKqTmJI9KjrVIvQbc7BEi4OxpgJqvez/ADftWC0rxtbTzSdjVjXagxJY3pk+tOObmkJoHUADelAajAE07g8Ip1QSkVqnCPByUwV+XKgzvAcNurI7pvtRVPBbtpBH1+NbUzlraRZIqQMOmdhQYungR0mIpx32dvASLjpF62thgTIAqSUjpQfOWK4TfQT3CfT60OXlDgHhJG8xy9K+jsVhkKFxehT+TtH3aDDG8nXYgSCJt+VFcLk5iTYiCDy9K0jEZIhNk2G+1QV5aDt8Y5/Cgz/HtFu8TFCcYoKggRV+4ny7upIEzbb6GqJjnAFERFAOclNqTr5V15U0zNAe4Nx3ZYtF7L7p+O1am8qsPQsggjcEEeovWzYd8LbQv7yQfmKDHHBSsKyVKAG5rr8SY61b+BMmClpWr1vQWbhLh9LY1KEm1XzBJtQ3DtUVwCQKAghvnSiz9L06yoRSlvADagU0kxXlA3uPlXEunpFd1nyoEdlI/pUPFYe01PW5blFQ8U7IjnQBHkfSmAyamrb8xSNBAvQBs4aCgE+dZlxZgSDqi07+tadil39NvhVczvChSFW9frQZSTXKkYxnSoio1B6tL4MxXaYZI+4dJ/Ks1irp7OHLPp/kP/sKCpPiCfjWpcIohts+QNZjjB3jPWtG4Nf1NtjyoL4lHMVMwqKjMIt+FEWUfOgfaNLCxS0tV0NXoE9p6mu9t5V5LfWlNtTQNuOmIg/Kozi7QQanlnrUbENUA9YuJBj0pnFLEWNEVNWm9C8xQIoArqhPpcmg2bE6SepJ/wB6IRJN7dPrQvMzKdXXpQZtmq5UaHzUzMvGah0Hpq1ez9cOOjqlP0NVSrJwMYeV/L+dBG4qwwaxDjYnum/r0q3+zZvUgE7JtVY48wam8Y9IsVEj0NO5Pj1tMAJ2VKvjQbfg3EGL3oh3eRrAW+LXkmx0kWH9etd/vnidg8r4AUH0MhzlP0rnaxaedYfk/H7qSO1UVVf8PxO242CD3jy8xQXEugGaSMUEje37igz2NKm7C+/6VW824nARGyhy2M0GjDFp6/Wo5xqJAV8/lWDYjinEBRKVEJJ61FPFmIPvn60G+YjMmk2KrVBeU25ZKgT5G/yrDP7wv8yq/WSKew2ZOkhRO1xAgfSg0DM2NJUJPepp5kaIF7beoodhMyLqQFET0vI9aL5erVqEXEegAEUGUcQ4bQ6oUJq4+0XB6XQeoqnRQdo/wa6A+B978qABNEsCy8y42tTa0AkQVJKQfQkUGt+03g9yVvlQUgJ6d63n0rP8qwp0AkAgAeIwBP41vftWQf7NxBSJhO1Z1lGQyhBse6Im8W5UFFRk3aLvME3jmPKomdZGtlxQS0VJUDpsTHmI5itgGQJBTcAjY7XFSP7OFtS+c92JoMewOSENytCgZ2KTtFWnhHIFKeGmQje/XpFX9hrUdISD63qU0wltzz5+tAQy/IdI8QMcoP61TONOCS8sKbVH3hsK0dp2EzsKZbSHJoMNf4RdbsUT0gagPMxuabzXg6cOVtlSngZKYIMc9I+tbBm+FUgSBIHLahCmS5dK9J36igxPK8qxDzncQpIG8AgJHnPpViyzK3G1EKCVJtJI7s+vKtKOU4hfdU6APIFRv8aK4LKUtoKALH4+pPU0GfP5RpEp1AG9gCB8dVFMAwUm/Mc/3arGvJkDw93ygEfWomMbAFiSR5RQU/2g5frY19D+lZU4iDWs8U4/+CRbasteEmgL8IvNsuF14SE7bG/kDvV7XxYzjEdiUqB3GodOlVngjI0Pq1r8KCBHUmro7w8gYsKQkBPZmQBz60GzZphA40tBAIUCI9ayXh/FQCDbSopI9CRFbK5WIZm32OPxLRsCsqH8q+9b50F1bw6HEdPLeo39m6TMCPpFRsvUuwm1E1LNBxKktER9KHsudo8T517NSrugG6tzzgUjKE94gUFjxK4SABUfAPEGKazDUkfjUNpZAoDrjsm4oFmOUEEraMDcj9K7h800uBCtjsZ2PQ0XWvbpQBcvbXzJtyNvjR1pASP60w6m1t6FvFYPeoC+KcTB/GqnmWIkqG4607jczUe6BtvVfz7Hdmg6t4tQUPjPMz2gQKr7SL3/AHNTscypbmpZ5U7hWO8J60Fg4Jy9aHEkpME2rT8xSG1FRt/DPlc2qPwxlo0oJ2TufM1C4qzQOvKDd0pt6kUGymsm9seC0PYfEJ98KbV6phST8ir5VrRqm+1PABzL3DzaKXB/4m/0JoKBk+eiAk2NWLC4ib1lyHCgjodqv2UOw0FcyKCPn+cJYe7+2i35/lUXhbittYMESDvNNcRZarEenI1Vn8JoSdPdULTH4xQaDnPFaEIJIn970KynjlhyUlXenb9KojOTYjEq7PVAm5gxFWdHAoQnSlwDqdMn13oD2X5mHsUhKe9vPpV0YWRYmq3wrkDWDkhRWpW6jvbl5CjeLX76eW/pQPuvkTUXFu6q68sFNAM1zUNgzymgU87pUREqN/SqbxGlSlJKjuSb+XlVoy1tXZl1yxVcDoPOqnmj2twncAUEbDYLXcCT0/CrRknDrSAHFIUpdrRaonCGkrCD4lAkT5W/OtJfbS2i5G16CpOtPFKtTgaY3UE+I9EDp60IQkcgAOlGM1fS4e4IQNvM9TQkooN8oVxNh9eFxCPvNLH+k0VpDgBsaD5v+w62AodJ86Psn+EhAVB0g/OuO4XsDimD/wBtSwP5SZSfkRUPOVqSkKQCe6NuXpQF8tEp3rv2FpaidNz+5qn4bNcTs2yVH1iiLDuaTqTh0AdNW/0oLFl+E7NXdRE7zRK6r/v41XXsTmqkw3hQk9VLEfCoSU5uknUy2fVUfK1Ba1KI57CTXkYmBvvteqe6vMRZTCBP+Zb8Kaw+HxxUFLKAnpJNBecI7qQsRtf4Hl9KrgaDr6EnYSr5bT8SKPZeClkk7kUI4aUFYlZOwSB8z/SgIZ05DZAsItVExggSdyaunFj4CQOZMCqPnT2woA7+PcbeStBgoTb8TR0ZzjMQpClHUjmjaaBZyYSnYd2T8b1ZOA8YhxsiwcTuPLkaA2h6RsR5Gm1VIeO9RVUG+1xQrorijQZX7VsuLbicQnwup7NXkpN0n4iR8Kr+FGpoHkAK1nivKftWGdZ5qEp/mF0/WskyMnRpi6TCh0gwaBpR0gkfsVGPEK2vBqJJ2G1FWcrJkAmOvlUnCZIk73PlagBo4pxSohCjHWimCzpShJCtXOTejTWRND74J3vSHcsSPD9b0ENvEEmTtyHOaU/iB4Y3pzFYZQjTE0zhEFu6oUo/u1ArF4gpbI2AqDwXft19SkDp71I4if8A4ZM0rhpwMYXV98k/kDQDuLMV/FCRv+HnVLx2J1Lj4f1qVmmbanHFg/4U1K4QyJDhL2KJQwiDHvOHkkUDOOypbmH7Uwhsnxncx7qOvrSchb+zPoMzIhXKyth61Y8+xZfWCpJQhCZ0DwpQPCkDTv1vQ37Ip2fdFlEzOm3dBt5UFkxKb1GIikMYgiG3PGADPUU6d6DcXcchPiWB6mm05qydnEn4isQxOpZJccUsneTUDNHg2jSklJO5HIUF64+9o6Gkqawp1KuCsHY9E+dUrIm3UMIxKiS26ogzuCTZRPMG9Uh9KnVpSmVFZCRG97fOt6zLIgnL+xSP+mhMeqRQAE4lM78htRTBYlKQb71nTuLUgD8+lSsJn5ETvQXtOLCie9EGOlLeeibiqN/eQA9ai4vici6b+X50FvxGLBVz2/G1RsdjQhMncdapaeJIkkXNqD5lmTzx5x0oCnEOfdoQhJ5xPrTWYZ2txCcOxJAEWoVhMpUqNRCR5XNWbAYNLSCUCABc9fWggYTKW2U63oWoRCeU/maNDCrdSVOABtv3QdRK/ulI3tteh+BaUtXbKE3KWm9QBnmVAg/CpuLxSFBI5MmAlY0LUubaVGyog2jpQMpSICDBSo9o4SQTAukST3THXoaK4fF6UEwnURqIMJhN4SrzqIw4O+N4hTipFz7qFJA5AmpP2RYVKlgCNayrVyiEQRcfrQRmWluQSIcUQSOiRMc7Gl9rP76VJGMVo3SS4e9a6U7BI8/SozzayRoEeR91I94n1oGsZi0tyCRKd0qBkz0qo5piiVkqsT02npRvifHhwiCCATHI3qvtYVS3EttArWq2kXuaC/8Asf4cLzpxDgBS3ZPmvr8K2TFKQlJ7RaUAz4iE/jWQcScWKyphrAYOO1Sj+K5vpUYJSkdbm9ZVmOPdfVqecW4rqtRV/tQaLxzgA06oKH8NXeQobEGNiLUAwnDzrwnDtr9QCB86t3sgzg4pRwjyEqbablNpm4F5rWeyCR3QAOgsKD51xHBuOTdQgeRn8KHryhaT3yon419JutJVuKhLyVomdI+VBgDWCX7jZ+RNE8Hw/iV+4a3JGUNjlTWLLTSFKVCUpEknYCgzTBcNFtJW8YAqK+8pwaWxo1LLbadUTA702kL6R0NFeIs3L61oQEpLJ1oBUQCkRKl+cnw+VIwaAo9qClSOz1pmxnYqSoCYHQRQRMa+pEoiQAG0zdJVtqUQJEHrUZ/BgRBSlLVhqIgukgkpiSIMfOjDaDLSdBOgKcJ1SDIsoIF7zeegpCHI7FISQEBa1au7ztqAt+M0DOEy5TcdqZUO8SZkqOySbA9KbdcVcHrqOk3JHPygWmuZhie7p2sVGdiT+gFqQpRGFcUIMpAmPvmAEzagg4YKMLTYq2EyAmYkTsQb0SaV3rhJkpuNlGSkkmPOYqOGCUwsRAggd6AU6Sm8XkDrUnAsabCE7D4qTB2TFikUFGxuKLi+zb76iYFq1nIMnRlOAdxTgBe0bn7x8KR8SKnezfgdhlpLy2yXlXlQuPQVU/bjn+t1vBoPda77kc1nwg+gn50GYYl5Ti1LWSVKJJPmTemVtU+gRTTzlBo/sDH/ABr4/wAn/wC63JTdYN7BXYzJSSfEyofIg19CLYmgHlkcqQbVOLVd+zzQCXlmqPnecpe1pQqEtKCVkmN+YEQdrdKPcY5iQsYZu2oXVqA1L91sdNjJ9BVJfxpcc1qBAJDT0GUIWLgIEXMkXoEsAtG4UpzDmVI1pXLaiU61yO97yqfS4lsrb3KhqbV3UFTauSYnQE928c6fxLZbUC3d1tJB2IWnaFWuYCjvaorWHQUSTDKzKFDxoVvpmbjl8KBGPEOL0E+EI1CJB8zUdhsazr3BSgADkLmP0qO5hVp1KckntUR/jSB06Gp7LI1FJgLKyQoGBKgbTsI6UAvMLpUq6iUuGNO2owJJ8Igc/pTH2rtSHdGllE9mgnSrkNawNzO20Ch5R9o0jUrsW0wZGlLqkkTIk287zRp1lsJCSNWxIEmTEAR7toN5oFM4sGFKKU6jA1GCSqx06du/pG/OpY7ySCNSpEkIJs5ZXiMWWn5VJUooRpKFE94TCYBBhR8u8UqHrTDxV3Eq7SdfiWq2qO8ggbaomT1oNwO1fIONdKnnFKJJLiySbk9816vUCF7VFUa9XqC++xNv/maFSZCVj5jnX0sK9XqDgFQs6xKm2HFpiUgxNcr1BlWPQVKUgqVBkyDCt0ggGLAya8kAKQEgJ+0Ihem0aUmCiPCfOvV6gYysDs12H8FRSj0BIgnc+EUvFq0vaR4XQsKHK0CR0N69XqAepsKwipAlKlgK96AU86EcSK/4lOHAAQ7Gogd7wxY7CwjauV6gl4/DJ7QpAhKToCQYGlOkgf6jT2GYCi2pUmSTEwnu6hsPID5VyvUBMYRHaNJCdKSUWBPLUOvQ0zhcAghajJLaygXsUwRCvvGOZvXq9Qf/2Q=="/>
          <p:cNvSpPr>
            <a:spLocks noChangeAspect="1" noChangeArrowheads="1"/>
          </p:cNvSpPr>
          <p:nvPr/>
        </p:nvSpPr>
        <p:spPr bwMode="auto">
          <a:xfrm>
            <a:off x="5436096" y="488600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124" name="Picture 4" descr="http://www.medved-magazine.ru/cache/obzor%202012_obzor2013_zima-vesna_j-pazolini2.jpg_t4_sq_h326_ccut_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9040"/>
            <a:ext cx="38576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364908" y="6389365"/>
            <a:ext cx="933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Пазоліні</a:t>
            </a:r>
            <a:endParaRPr lang="uk-UA" dirty="0"/>
          </a:p>
        </p:txBody>
      </p:sp>
      <p:pic>
        <p:nvPicPr>
          <p:cNvPr id="5126" name="Picture 6" descr="http://bm.img.com.ua/nxs130/berlin/storage/news/600x500/8/26/266ca470cc13b43f0fcb2968067ff2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" t="3304" r="4039" b="4206"/>
          <a:stretch/>
        </p:blipFill>
        <p:spPr bwMode="auto">
          <a:xfrm>
            <a:off x="5220071" y="980728"/>
            <a:ext cx="295232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40152" y="3088656"/>
            <a:ext cx="1205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П. 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Тавіані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92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84935" y="798755"/>
            <a:ext cx="4572000" cy="52295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Наприкінці дев'яностих до 2011 року кінематограф переживає значне пожвавлення. Число кіноглядачів збільшилося з 10 до 40 млн на рік. Частка національного кінематографа на екранах досягла 37%, що стало найвищим показником в Європі. 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Відмічені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фестивальними призами стрічки "Світло моїх очей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",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"Кімната сина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",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"Подорож під назвою любов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",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"Звір у серці"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Материк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",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"Цезар повинен померти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",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"Це був син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".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148" name="Picture 4" descr="Cesare deve mor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006" y="1164794"/>
            <a:ext cx="19050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La stanza del figl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703"/>
            <a:ext cx="2007356" cy="279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Путешествие под названием любовь (Un viaggio chiamato amore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68" y="4005064"/>
            <a:ext cx="1836712" cy="266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kinopoisk.ru/images/film_big/5126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32192"/>
            <a:ext cx="2265879" cy="319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48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166843"/>
            <a:ext cx="55446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Європейське кіно — найстаріше у світі. За популярністю навіть у самій Європі воно поступається американському, але за повагою з боку кінокритиків можливо навіть перевершує. Європейське кіно прийнято вважати академічним, хоча і в Європі знімаються комерційні касові фільми. На відміну від американського кіно, європейське часто спонсорується державою.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uk-UA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За час існування європейського кіно в ньому виникали різні течії і напрями: </a:t>
            </a:r>
            <a:r>
              <a:rPr lang="uk-UA" sz="2400" b="0" i="0" u="none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німецький експресіонізм</a:t>
            </a:r>
            <a:r>
              <a:rPr lang="uk-UA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 </a:t>
            </a:r>
            <a:r>
              <a:rPr lang="uk-UA" sz="2400" b="0" i="0" u="none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італійський </a:t>
            </a:r>
            <a:r>
              <a:rPr lang="uk-UA" sz="2400" b="0" i="0" u="none" strike="noStrike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неореалізм</a:t>
            </a:r>
            <a:r>
              <a:rPr lang="uk-UA" sz="2400" b="0" i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</a:t>
            </a:r>
            <a:r>
              <a:rPr lang="uk-UA" sz="2400" b="0" i="0" u="none" strike="noStrike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французька </a:t>
            </a:r>
            <a:r>
              <a:rPr lang="uk-UA" sz="2400" b="0" i="0" u="none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нова хвиля</a:t>
            </a:r>
            <a:r>
              <a:rPr lang="uk-UA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 </a:t>
            </a:r>
            <a:r>
              <a:rPr lang="uk-UA" sz="2400" b="0" i="0" u="none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Догма 95</a:t>
            </a:r>
            <a:r>
              <a:rPr lang="uk-UA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</a:t>
            </a: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3314" name="Picture 2" descr="http://cs617121.vk.me/v617121614/13d17/W5Z5KH3M5Q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16832"/>
            <a:ext cx="2664296" cy="370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24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-180528" y="1628800"/>
            <a:ext cx="8229600" cy="863600"/>
          </a:xfrm>
        </p:spPr>
        <p:txBody>
          <a:bodyPr/>
          <a:lstStyle/>
          <a:p>
            <a:r>
              <a:rPr lang="uk-UA" altLang="uk-UA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Франція – батьківщина мистецтва кіно</a:t>
            </a:r>
          </a:p>
        </p:txBody>
      </p:sp>
      <p:pic>
        <p:nvPicPr>
          <p:cNvPr id="4101" name="Picture 5" descr="http://www.franszelfsprekend.nl/weblog/wp-content/uploads/2013/02/Cin%C3%A9ma-fran%C3%A7ais-300x20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762" y="3429000"/>
            <a:ext cx="3117357" cy="208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284984"/>
            <a:ext cx="54726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Французький кінематограф ніколи не упускав пальму першості, починаючи з часу свого створення і закінчуючи нашими днями.</a:t>
            </a:r>
          </a:p>
          <a:p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Звичайно, за обсягом випущеної кінопродукції йому ніколи не зрівнятися з Голлівудом, але зате він завжди був вище за якістю, художнім рівнем і новаторським розробкам.</a:t>
            </a: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dem.org.ua/wp-content/uploads/2009/12/lum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3440"/>
            <a:ext cx="4104456" cy="246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6664" y="646611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Monotype Corsiva" panose="03010101010201010101" pitchFamily="66" charset="0"/>
              </a:rPr>
              <a:t>Брати </a:t>
            </a:r>
            <a:r>
              <a:rPr lang="uk-UA" dirty="0" err="1" smtClean="0">
                <a:latin typeface="Monotype Corsiva" panose="03010101010201010101" pitchFamily="66" charset="0"/>
              </a:rPr>
              <a:t>Люм’єр</a:t>
            </a:r>
            <a:endParaRPr lang="uk-UA" dirty="0"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956452"/>
            <a:ext cx="70743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Саме у Франції був народжений кінематограф, коли 28 грудня 1885 в індійському салоні "Гран-кафе" на бульварі Капуцинів (Париж, Франція) відбувся публічний показ "сінематограф братів </a:t>
            </a:r>
            <a:r>
              <a:rPr lang="uk-UA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Люм'єр</a:t>
            </a: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".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той день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був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продемонстрований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фільм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«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Вихід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робочих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із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фабрики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Люм'єр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».</a:t>
            </a:r>
            <a:endParaRPr lang="uk-UA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7172" name="Picture 4" descr="http://upload.wikimedia.org/wikipedia/commons/thumb/c/cb/Cinematograph_Lumiere_advertisement_1895.jpg/200px-Cinematograph_Lumiere_advertisement_18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71652"/>
            <a:ext cx="2265398" cy="312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4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24744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 початковий період свого розвитку французьке кіно було переважно трюковим, важлива роль належала винахіднику </a:t>
            </a:r>
            <a:r>
              <a:rPr lang="uk-U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кінотрюкової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зйомки - автору "</a:t>
            </a:r>
            <a:r>
              <a:rPr lang="uk-U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кінофеерій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" Ж. </a:t>
            </a:r>
            <a:r>
              <a:rPr lang="uk-U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Мельєс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і фірмі "Фільм </a:t>
            </a:r>
            <a:r>
              <a:rPr lang="uk-U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д'Ар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", що привернула до роботи в кіно видних драматургів, театральних акторів і композиторів.</a:t>
            </a: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8194" name="Picture 2" descr="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70738"/>
            <a:ext cx="2472658" cy="348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9832" y="3063736"/>
            <a:ext cx="60841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Мельєс</a:t>
            </a:r>
            <a:r>
              <a:rPr lang="uk-UA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отримав технічну освіту. Він працював як карикатурист в газетах та журналах, потім був театральним декоратором, і, нарешті, актором та режисером. В період перших кінопоказів він очолював театр Роберта </a:t>
            </a:r>
            <a:r>
              <a:rPr lang="uk-UA" sz="2400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Удена</a:t>
            </a:r>
            <a:r>
              <a:rPr lang="uk-UA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майстра ілюзій та чарівних перетворень, займався фокусами та головував у Товаристві ілюзіоністів,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був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першим Президентом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французького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кінематографічного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синдикату, головою перших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кінематографічних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конгресів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</a:t>
            </a: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5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225689"/>
            <a:ext cx="607600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До Першої світової війни французьке кіно випускало близько 90% світової кінопродукції.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30-ті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роки ХХ-го століття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французький кінематограф досяг вищого рівня розвитку.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Ніколи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ні до, ні після цього періоду, в жодній іншій країні світу, кіно не мало такого великого впливу на долю цілої нації. 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повоєнні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роки у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Франції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виник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рух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проти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використання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кіно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в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комерційних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цілях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 Рух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очолили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представники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кіноавангарду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того часу.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Займаючись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формальними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експериментами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авангардисти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в той же час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значно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розширили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виражальні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можливості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кіно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 Ними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створювалися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кіноклуби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які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пропагували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кращі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досягнення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світового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кіно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</a:t>
            </a: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9220" name="Picture 4" descr="http://zaholovok.com.ua/sites/default/files/1_1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188666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encrypted-tbn1.gstatic.com/images?q=tbn:ANd9GcSHFqmui_qFBkoxXEL4ftLxWMkbGoxL6BdIcF8XTBdzU2fKQUwq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518" y="3789040"/>
            <a:ext cx="3057525" cy="1495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683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340768"/>
            <a:ext cx="69127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"Нова хвиля" художнє рух, що в корені перетворив характер національного кінематографа Франції на </a:t>
            </a:r>
            <a:r>
              <a:rPr lang="uk-U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рубежі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50-60-х років. Учасників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 нової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хвилі об'єднувало неприйняття мертвущого духу і одноманітності штампів комерційного кіно, що не відображає дійсного багатства навколишньої реальності. Ці молоді люди вимагали від кінематографа більшої </a:t>
            </a:r>
            <a:r>
              <a:rPr lang="uk-U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заземленості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та соціальної спрямованості, відмови від традиційних костюмних і салонних сюжетів, звернення до життя простої людини.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явище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яке стали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називати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"новою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хвилею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",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що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проіснувало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близько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десяти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років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і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що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зробило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величезний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вплив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на весь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світовий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кінематографічний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процес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</a:t>
            </a: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2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8582" y="9617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0" i="0" u="none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Нова хвиля</a:t>
            </a:r>
            <a:r>
              <a:rPr lang="uk-UA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 французького кіно дарує світові кіно таких митців як </a:t>
            </a:r>
            <a:r>
              <a:rPr lang="uk-UA" sz="2400" b="0" i="0" u="none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Жан-Люк </a:t>
            </a:r>
            <a:r>
              <a:rPr lang="uk-UA" sz="2400" b="0" i="0" u="none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Годар</a:t>
            </a:r>
            <a:r>
              <a:rPr lang="uk-UA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 </a:t>
            </a:r>
            <a:r>
              <a:rPr lang="uk-UA" sz="2400" b="0" i="0" u="none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Клод </a:t>
            </a:r>
            <a:r>
              <a:rPr lang="uk-UA" sz="2400" b="0" i="0" u="none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Лелуш</a:t>
            </a:r>
            <a:r>
              <a:rPr lang="uk-UA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 </a:t>
            </a:r>
            <a:r>
              <a:rPr lang="uk-UA" sz="2400" b="0" i="0" u="none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Франсуа </a:t>
            </a:r>
            <a:r>
              <a:rPr lang="uk-UA" sz="2400" b="0" i="0" u="none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Трюффо</a:t>
            </a:r>
            <a:r>
              <a:rPr lang="uk-UA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 </a:t>
            </a:r>
            <a:r>
              <a:rPr lang="uk-UA" sz="2400" b="0" i="0" u="none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Клод </a:t>
            </a:r>
            <a:r>
              <a:rPr lang="uk-UA" sz="2400" b="0" i="0" u="none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Шаброль</a:t>
            </a:r>
            <a:r>
              <a:rPr lang="uk-UA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 Луї </a:t>
            </a:r>
            <a:r>
              <a:rPr lang="uk-UA" sz="2400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Маль</a:t>
            </a:r>
            <a:r>
              <a:rPr lang="uk-UA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 </a:t>
            </a: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42" name="Picture 2" descr="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6" y="1268760"/>
            <a:ext cx="20955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6516" y="4334153"/>
            <a:ext cx="1592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Жан-Люк </a:t>
            </a:r>
            <a:r>
              <a:rPr lang="uk-UA" i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Годар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44" name="Picture 4" descr="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384" y="2890291"/>
            <a:ext cx="20955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83768" y="5895670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Клод </a:t>
            </a:r>
            <a:r>
              <a:rPr lang="uk-UA" i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Лелуш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46" name="Picture 6" descr="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34" y="2655252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33834" y="5561171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0" dirty="0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</a:rPr>
              <a:t>Франсуа </a:t>
            </a:r>
            <a:r>
              <a:rPr lang="uk-UA" i="0" dirty="0" err="1" smtClean="0">
                <a:solidFill>
                  <a:srgbClr val="000000"/>
                </a:solidFill>
                <a:effectLst/>
                <a:latin typeface="Monotype Corsiva" panose="03010101010201010101" pitchFamily="66" charset="0"/>
              </a:rPr>
              <a:t>Трюффо</a:t>
            </a:r>
            <a:endParaRPr lang="uk-UA" dirty="0">
              <a:latin typeface="Monotype Corsiva" panose="03010101010201010101" pitchFamily="66" charset="0"/>
            </a:endParaRPr>
          </a:p>
        </p:txBody>
      </p:sp>
      <p:pic>
        <p:nvPicPr>
          <p:cNvPr id="10248" name="Picture 8" descr="Фот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389" y="2071965"/>
            <a:ext cx="20955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507831" y="3681333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Луї </a:t>
            </a:r>
            <a:r>
              <a:rPr lang="uk-UA" i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Маль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0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3040" y="112474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1960 — 1970. З'явилася ціла плеяда акторів, серед яких найвідоміші </a:t>
            </a:r>
            <a:r>
              <a:rPr lang="uk-UA" sz="2400" b="0" i="0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Жанна Моро</a:t>
            </a:r>
            <a:r>
              <a:rPr lang="uk-UA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 </a:t>
            </a:r>
            <a:r>
              <a:rPr lang="uk-UA" sz="2400" b="0" i="0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Жан-Луї </a:t>
            </a:r>
            <a:r>
              <a:rPr lang="uk-UA" sz="2400" b="0" i="0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Трентіньян</a:t>
            </a:r>
            <a:r>
              <a:rPr lang="uk-UA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 </a:t>
            </a:r>
            <a:r>
              <a:rPr lang="uk-UA" sz="2400" b="0" i="0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Жан-Поль </a:t>
            </a:r>
            <a:r>
              <a:rPr lang="uk-UA" sz="2400" b="0" i="0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Бельмондо</a:t>
            </a:r>
            <a:r>
              <a:rPr lang="uk-UA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 </a:t>
            </a:r>
            <a:r>
              <a:rPr lang="uk-UA" sz="2400" b="0" i="0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Жерар</a:t>
            </a:r>
            <a:r>
              <a:rPr lang="uk-UA" sz="2400" b="0" i="0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uk-UA" sz="2400" b="0" i="0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Депардьє</a:t>
            </a:r>
            <a:r>
              <a:rPr lang="uk-UA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 </a:t>
            </a:r>
            <a:r>
              <a:rPr lang="uk-UA" sz="2400" b="0" i="0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Катрін</a:t>
            </a:r>
            <a:r>
              <a:rPr lang="uk-UA" sz="2400" b="0" i="0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uk-UA" sz="2400" b="0" i="0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Денев</a:t>
            </a:r>
            <a:r>
              <a:rPr lang="uk-UA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 </a:t>
            </a:r>
            <a:r>
              <a:rPr lang="uk-UA" sz="2400" b="0" i="0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Ален Делон</a:t>
            </a:r>
            <a:r>
              <a:rPr lang="uk-UA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 </a:t>
            </a:r>
            <a:r>
              <a:rPr lang="uk-UA" sz="2400" b="0" i="0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Ані </a:t>
            </a:r>
            <a:r>
              <a:rPr lang="uk-UA" sz="2400" b="0" i="0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Жирардо</a:t>
            </a:r>
            <a:r>
              <a:rPr lang="uk-UA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 </a:t>
            </a:r>
            <a:r>
              <a:rPr lang="uk-UA" sz="2400" b="0" i="0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Колюш</a:t>
            </a:r>
            <a:r>
              <a:rPr lang="uk-UA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 </a:t>
            </a:r>
            <a:r>
              <a:rPr lang="uk-UA" sz="2400" b="0" i="0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Пьєр</a:t>
            </a:r>
            <a:r>
              <a:rPr lang="uk-UA" sz="2400" b="0" i="0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Рішар.</a:t>
            </a: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1266" name="Picture 2" descr="http://mmkf.rambler.ru/images/article/2008/06/03/1212754644_092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94404"/>
            <a:ext cx="2051273" cy="307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7756" y="5771629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0" i="0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Жанна Моро</a:t>
            </a:r>
            <a:endParaRPr lang="uk-UA" dirty="0"/>
          </a:p>
        </p:txBody>
      </p:sp>
      <p:pic>
        <p:nvPicPr>
          <p:cNvPr id="11268" name="Picture 4" descr="http://www.kinomania.ru/images/photos_people/p_451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745" y="2971648"/>
            <a:ext cx="2169307" cy="332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58523" y="6388004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0" i="0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Пьєр</a:t>
            </a:r>
            <a:r>
              <a:rPr lang="uk-UA" b="0" i="0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Рішар</a:t>
            </a:r>
            <a:endParaRPr lang="uk-UA" dirty="0"/>
          </a:p>
        </p:txBody>
      </p:sp>
      <p:pic>
        <p:nvPicPr>
          <p:cNvPr id="11272" name="Picture 8" descr="http://fb.ru/misc/i/gallery/10530/3564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2348879"/>
            <a:ext cx="2060298" cy="269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652678" y="5044596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0" i="0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Ален Делон</a:t>
            </a:r>
            <a:endParaRPr lang="uk-UA" dirty="0"/>
          </a:p>
        </p:txBody>
      </p:sp>
      <p:pic>
        <p:nvPicPr>
          <p:cNvPr id="11274" name="Picture 10" descr="http://kinodivas.ru/images/names/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50" y="2559813"/>
            <a:ext cx="1905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160701" y="5377245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0" i="0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Катрін</a:t>
            </a:r>
            <a:r>
              <a:rPr lang="uk-UA" b="0" i="0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uk-UA" b="0" i="0" strike="noStrike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Денев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329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no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Kino</Template>
  <TotalTime>231</TotalTime>
  <Words>723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Monotype Corsiva</vt:lpstr>
      <vt:lpstr>Times New Roman</vt:lpstr>
      <vt:lpstr>Kino</vt:lpstr>
      <vt:lpstr>Європейське кіномистецтво</vt:lpstr>
      <vt:lpstr>Презентация PowerPoint</vt:lpstr>
      <vt:lpstr>Франція – батьківщина мистецтва кіно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Європейське кіномистецтво</dc:title>
  <dc:subject>Кино</dc:subject>
  <dc:creator>Алена Cюр</dc:creator>
  <dc:description>http://propowerpoint.ru - Бесплатные шаблоны для презентаций. Полезные советы и уроки PowerPoint</dc:description>
  <cp:lastModifiedBy>Алена Cюр</cp:lastModifiedBy>
  <cp:revision>20</cp:revision>
  <dcterms:created xsi:type="dcterms:W3CDTF">2014-12-14T12:14:09Z</dcterms:created>
  <dcterms:modified xsi:type="dcterms:W3CDTF">2014-12-15T15:52:18Z</dcterms:modified>
</cp:coreProperties>
</file>