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5"/>
  </p:notesMasterIdLst>
  <p:sldIdLst>
    <p:sldId id="26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CCFF"/>
    <a:srgbClr val="66FF66"/>
    <a:srgbClr val="FFCCCC"/>
    <a:srgbClr val="CCCCFF"/>
    <a:srgbClr val="9999FF"/>
    <a:srgbClr val="FF9900"/>
    <a:srgbClr val="CCFFFF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5F7E-31B3-4863-820F-FA4E45A2B87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DB931-0CC7-42AA-B036-09A0B1F462E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849E6-0B93-4518-BC83-101E47A79B4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5C83D-3177-4017-B760-16EF0DE9612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2BF8-D625-4ED5-9861-74C43333B80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D231-8994-4AFA-BC27-2D5D449A1F1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50A3-341B-4E48-BEB0-A601D91C461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4C7C8-56B7-4115-A802-3713199A43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EEF6-5284-4FDD-A33F-99D4F6E1EE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A1F-424A-4CBE-B061-D1312191613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F353-9E0C-4E53-A06C-309230AEF71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DD87-8CFF-4F79-9EC6-A6BC5211A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5C0A-5344-4465-8FF6-A59CB9FF39C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E03D-FB2F-4091-B96F-9BD2AAB8823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34039-5E0D-4AA0-A926-F07AB7C42F8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teatre.com.ua/upload/all/2011/japan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610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5301208"/>
            <a:ext cx="6114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Японський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театр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651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Підготували: Петрова </a:t>
            </a:r>
            <a:r>
              <a:rPr lang="uk-UA" dirty="0" err="1" smtClean="0">
                <a:solidFill>
                  <a:schemeClr val="bg1"/>
                </a:solidFill>
              </a:rPr>
              <a:t>Альона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 err="1" smtClean="0">
                <a:solidFill>
                  <a:schemeClr val="bg1"/>
                </a:solidFill>
              </a:rPr>
              <a:t>Кузнецова</a:t>
            </a:r>
            <a:r>
              <a:rPr lang="uk-UA" dirty="0" smtClean="0">
                <a:solidFill>
                  <a:schemeClr val="bg1"/>
                </a:solidFill>
              </a:rPr>
              <a:t> Єлизавета  </a:t>
            </a:r>
            <a:r>
              <a:rPr lang="uk-UA" sz="2400" dirty="0" smtClean="0">
                <a:solidFill>
                  <a:schemeClr val="bg1"/>
                </a:solidFill>
              </a:rPr>
              <a:t>11Б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pics.livejournal.com/humus/pic/00e4e2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692696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38.radikal.ru/1106/a7/a5b3d38e8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39752" y="908720"/>
            <a:ext cx="4698722" cy="10156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Театр кабукі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www.svoiludi.ru/images/tb/6689/dostoprimechatelnosti-japonii-12922649173174_w514h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02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116633"/>
            <a:ext cx="5328592" cy="1224136"/>
          </a:xfrm>
          <a:solidFill>
            <a:srgbClr val="FFCCCC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кабукі</a:t>
            </a:r>
            <a:endParaRPr lang="uk-UA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0648"/>
            <a:ext cx="2088232" cy="2828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32856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2113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kimrymuseum.ru/files/2013/06/kartinki24_ru_countries_japan_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5107632" cy="275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6093296"/>
            <a:ext cx="4250940" cy="369332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Будинок</a:t>
            </a:r>
            <a:r>
              <a:rPr lang="ru-RU" dirty="0"/>
              <a:t> театру </a:t>
            </a:r>
            <a:r>
              <a:rPr lang="ru-RU" dirty="0" err="1"/>
              <a:t>кабукі</a:t>
            </a:r>
            <a:r>
              <a:rPr lang="ru-RU" dirty="0"/>
              <a:t> у </a:t>
            </a:r>
            <a:r>
              <a:rPr lang="ru-RU" dirty="0" err="1"/>
              <a:t>Ґіндзі</a:t>
            </a:r>
            <a:r>
              <a:rPr lang="ru-RU" dirty="0"/>
              <a:t>, </a:t>
            </a:r>
            <a:r>
              <a:rPr lang="ru-RU" dirty="0" err="1"/>
              <a:t>Токіо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32498"/>
            <a:ext cx="3026161" cy="405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9552" y="404664"/>
            <a:ext cx="4572000" cy="203132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r>
              <a:rPr lang="uk-UA" dirty="0" smtClean="0"/>
              <a:t>Кабукі (</a:t>
            </a:r>
            <a:r>
              <a:rPr lang="uk-UA" dirty="0" err="1" smtClean="0"/>
              <a:t>яп</a:t>
            </a:r>
            <a:r>
              <a:rPr lang="uk-UA" dirty="0" smtClean="0"/>
              <a:t>. </a:t>
            </a:r>
            <a:r>
              <a:rPr lang="ja-JP" altLang="en-US" dirty="0" smtClean="0"/>
              <a:t>歌舞伎</a:t>
            </a:r>
            <a:r>
              <a:rPr lang="en-US" altLang="ja-JP" dirty="0" smtClean="0"/>
              <a:t>, </a:t>
            </a:r>
            <a:r>
              <a:rPr lang="uk-UA" dirty="0" smtClean="0"/>
              <a:t>букв. «пісня, танець, майстерність») — один з видів традиційного театру Японії. Становить синтез співу, музики, танцю і драми, виконавці використовують складний грим і костюми з потужним символічним навантаженням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7496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voyagejapan.com/upload/s_13061373912904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78419" y="23413"/>
            <a:ext cx="438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Зародження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244827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93681"/>
            <a:ext cx="5637718" cy="352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1052736"/>
            <a:ext cx="756084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uk-UA" dirty="0" smtClean="0"/>
              <a:t>Жанр кабукі утворився в </a:t>
            </a:r>
            <a:r>
              <a:rPr lang="en-US" dirty="0" smtClean="0"/>
              <a:t>XVII </a:t>
            </a:r>
            <a:r>
              <a:rPr lang="uk-UA" dirty="0" smtClean="0"/>
              <a:t>столітті на основі народних пісень і танців. Початок жанру поклала Окуні, служниця святилища </a:t>
            </a:r>
            <a:r>
              <a:rPr lang="uk-UA" dirty="0" err="1" smtClean="0"/>
              <a:t>Ідзумо</a:t>
            </a:r>
            <a:r>
              <a:rPr lang="uk-UA" dirty="0" smtClean="0"/>
              <a:t> Тайся, котра у 1602 р. стала виконувати новий вид театралізованого </a:t>
            </a:r>
            <a:r>
              <a:rPr lang="uk-UA" dirty="0" err="1" smtClean="0"/>
              <a:t>танця</a:t>
            </a:r>
            <a:r>
              <a:rPr lang="uk-UA" dirty="0" smtClean="0"/>
              <a:t> у висохлому руслі ріки неподалік Кіото. Жінки використовували жіночі та чоловічі ролі в комічних п'єсках, сюжетами яких були випадки з повсякденного життя.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454949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feerie.com.ua/files/u32/japan_pag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1825" cy="6858000"/>
          </a:xfrm>
          <a:prstGeom prst="rect">
            <a:avLst/>
          </a:prstGeom>
          <a:noFill/>
        </p:spPr>
      </p:pic>
      <p:pic>
        <p:nvPicPr>
          <p:cNvPr id="135172" name="Picture 4" descr="http://leit.ru/for_content/Noh/Noh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951909"/>
            <a:ext cx="3888432" cy="290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705463"/>
            <a:ext cx="2828802" cy="417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59" y="0"/>
            <a:ext cx="4470141" cy="268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1520" y="836712"/>
            <a:ext cx="4499992" cy="34563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жанр </a:t>
            </a:r>
            <a:r>
              <a:rPr lang="ru-RU" dirty="0" err="1"/>
              <a:t>швидко</a:t>
            </a:r>
            <a:r>
              <a:rPr lang="ru-RU" dirty="0"/>
              <a:t> став </a:t>
            </a:r>
            <a:r>
              <a:rPr lang="ru-RU" dirty="0" err="1"/>
              <a:t>популярним</a:t>
            </a:r>
            <a:r>
              <a:rPr lang="ru-RU" dirty="0"/>
              <a:t>, </a:t>
            </a:r>
            <a:r>
              <a:rPr lang="ru-RU" dirty="0" err="1"/>
              <a:t>Окуні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запрошували</a:t>
            </a:r>
            <a:r>
              <a:rPr lang="ru-RU" dirty="0"/>
              <a:t> </a:t>
            </a:r>
            <a:r>
              <a:rPr lang="ru-RU" dirty="0" err="1"/>
              <a:t>виступати</a:t>
            </a:r>
            <a:r>
              <a:rPr lang="ru-RU" dirty="0"/>
              <a:t> перед </a:t>
            </a:r>
            <a:r>
              <a:rPr lang="ru-RU" dirty="0" err="1"/>
              <a:t>Імператорським</a:t>
            </a:r>
            <a:r>
              <a:rPr lang="ru-RU" dirty="0"/>
              <a:t> двором. На </a:t>
            </a:r>
            <a:r>
              <a:rPr lang="ru-RU" dirty="0" err="1"/>
              <a:t>гребні</a:t>
            </a:r>
            <a:r>
              <a:rPr lang="ru-RU" dirty="0"/>
              <a:t> </a:t>
            </a:r>
            <a:r>
              <a:rPr lang="ru-RU" dirty="0" err="1"/>
              <a:t>успіху</a:t>
            </a:r>
            <a:r>
              <a:rPr lang="ru-RU" dirty="0"/>
              <a:t> нового виду театрального </a:t>
            </a:r>
            <a:r>
              <a:rPr lang="ru-RU" dirty="0" err="1"/>
              <a:t>мистецтва</a:t>
            </a:r>
            <a:r>
              <a:rPr lang="ru-RU" dirty="0"/>
              <a:t> почали </a:t>
            </a:r>
            <a:r>
              <a:rPr lang="ru-RU" dirty="0" err="1"/>
              <a:t>виникати</a:t>
            </a:r>
            <a:r>
              <a:rPr lang="ru-RU" dirty="0"/>
              <a:t> </a:t>
            </a:r>
            <a:r>
              <a:rPr lang="ru-RU" dirty="0" err="1"/>
              <a:t>конкуруючі</a:t>
            </a:r>
            <a:r>
              <a:rPr lang="ru-RU" dirty="0"/>
              <a:t> </a:t>
            </a:r>
            <a:r>
              <a:rPr lang="ru-RU" dirty="0" err="1"/>
              <a:t>трупи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дало початок </a:t>
            </a:r>
            <a:r>
              <a:rPr lang="ru-RU" dirty="0" err="1"/>
              <a:t>зародженню</a:t>
            </a:r>
            <a:r>
              <a:rPr lang="ru-RU" dirty="0"/>
              <a:t> театра </a:t>
            </a:r>
            <a:r>
              <a:rPr lang="ru-RU" dirty="0" err="1"/>
              <a:t>кабукі</a:t>
            </a:r>
            <a:r>
              <a:rPr lang="ru-RU" dirty="0"/>
              <a:t>, як </a:t>
            </a:r>
            <a:r>
              <a:rPr lang="ru-RU" dirty="0" err="1"/>
              <a:t>сполучення</a:t>
            </a:r>
            <a:r>
              <a:rPr lang="ru-RU" dirty="0"/>
              <a:t> драматичного і </a:t>
            </a:r>
            <a:r>
              <a:rPr lang="ru-RU" dirty="0" err="1"/>
              <a:t>танцювального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виконувалися</a:t>
            </a:r>
            <a:r>
              <a:rPr lang="ru-RU" dirty="0"/>
              <a:t> </a:t>
            </a:r>
            <a:r>
              <a:rPr lang="ru-RU" dirty="0" err="1"/>
              <a:t>жінками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789557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ark-tur.ru/sites/default/files/yaponiy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644008" y="1844824"/>
            <a:ext cx="4312568" cy="432048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uk-UA" dirty="0"/>
              <a:t>Дещо груба і, навіть, шалена атмосфера театральних вистав кабукі привернула до себе увагу </a:t>
            </a:r>
            <a:r>
              <a:rPr lang="uk-UA" dirty="0" err="1"/>
              <a:t>сьоґунату</a:t>
            </a:r>
            <a:r>
              <a:rPr lang="uk-UA" dirty="0"/>
              <a:t> </a:t>
            </a:r>
            <a:r>
              <a:rPr lang="uk-UA" dirty="0" err="1"/>
              <a:t>Токуґава</a:t>
            </a:r>
            <a:r>
              <a:rPr lang="uk-UA" dirty="0"/>
              <a:t>, і в 1629 році, у цілях збереження суспільної моралі, жінкам було заборонено виступати на сцені. Деякі історики </a:t>
            </a:r>
            <a:r>
              <a:rPr lang="uk-UA" dirty="0" err="1"/>
              <a:t>ввжають</a:t>
            </a:r>
            <a:r>
              <a:rPr lang="uk-UA" dirty="0"/>
              <a:t>, що уряд також був занепокоєний популярністю вистав, що </a:t>
            </a:r>
            <a:r>
              <a:rPr lang="uk-UA" dirty="0" err="1"/>
              <a:t>вивітлюючих</a:t>
            </a:r>
            <a:r>
              <a:rPr lang="uk-UA" dirty="0"/>
              <a:t> життя звичайних людей, а не героїв давнини, і скандалами, зв'язаними з кабукі, у які були втягнені деякі урядовці.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04664"/>
            <a:ext cx="674133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Період</a:t>
            </a:r>
            <a:r>
              <a:rPr lang="ru-RU" sz="54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1629 по 1652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096344" cy="471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56458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static.eva.ru/eva/70000-80000/74289/channel/11133499507133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44851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520280" cy="4257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4653136"/>
            <a:ext cx="9144000" cy="201622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/>
              <a:t>Через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популярність</a:t>
            </a:r>
            <a:r>
              <a:rPr lang="ru-RU" dirty="0"/>
              <a:t> </a:t>
            </a:r>
            <a:r>
              <a:rPr lang="ru-RU" dirty="0" err="1"/>
              <a:t>кабукі</a:t>
            </a:r>
            <a:r>
              <a:rPr lang="ru-RU" dirty="0"/>
              <a:t>,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жінок-виконавиць</a:t>
            </a:r>
            <a:r>
              <a:rPr lang="ru-RU" dirty="0"/>
              <a:t> ролей </a:t>
            </a:r>
            <a:r>
              <a:rPr lang="ru-RU" dirty="0" err="1"/>
              <a:t>зайняли</a:t>
            </a:r>
            <a:r>
              <a:rPr lang="ru-RU" dirty="0"/>
              <a:t> юнаки. Разом з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змінився</a:t>
            </a:r>
            <a:r>
              <a:rPr lang="ru-RU" dirty="0"/>
              <a:t> і характер </a:t>
            </a:r>
            <a:r>
              <a:rPr lang="ru-RU" dirty="0" err="1"/>
              <a:t>вистав</a:t>
            </a:r>
            <a:r>
              <a:rPr lang="ru-RU" dirty="0"/>
              <a:t> —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приділялося</a:t>
            </a:r>
            <a:r>
              <a:rPr lang="ru-RU" dirty="0"/>
              <a:t> драматичному </a:t>
            </a:r>
            <a:r>
              <a:rPr lang="ru-RU" dirty="0" err="1"/>
              <a:t>мистецтву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танцю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мало </a:t>
            </a:r>
            <a:r>
              <a:rPr lang="ru-RU" dirty="0" err="1"/>
              <a:t>вплинуло</a:t>
            </a:r>
            <a:r>
              <a:rPr lang="ru-RU" dirty="0"/>
              <a:t> на </a:t>
            </a:r>
            <a:r>
              <a:rPr lang="ru-RU" dirty="0" err="1"/>
              <a:t>моральну</a:t>
            </a:r>
            <a:r>
              <a:rPr lang="ru-RU" dirty="0"/>
              <a:t> сторону </a:t>
            </a:r>
            <a:r>
              <a:rPr lang="ru-RU" dirty="0" err="1"/>
              <a:t>вистав</a:t>
            </a:r>
            <a:r>
              <a:rPr lang="ru-RU" dirty="0"/>
              <a:t>, до того ж </a:t>
            </a:r>
            <a:r>
              <a:rPr lang="ru-RU" dirty="0" err="1"/>
              <a:t>хлопці-актори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не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доступні</a:t>
            </a:r>
            <a:r>
              <a:rPr lang="ru-RU" dirty="0"/>
              <a:t> для </a:t>
            </a:r>
            <a:r>
              <a:rPr lang="ru-RU" dirty="0" err="1"/>
              <a:t>публіки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попередниці</a:t>
            </a:r>
            <a:r>
              <a:rPr lang="ru-RU" dirty="0"/>
              <a:t>. </a:t>
            </a:r>
            <a:r>
              <a:rPr lang="ru-RU" dirty="0" err="1"/>
              <a:t>Вистави</a:t>
            </a:r>
            <a:r>
              <a:rPr lang="ru-RU" dirty="0"/>
              <a:t> часто </a:t>
            </a:r>
            <a:r>
              <a:rPr lang="ru-RU" dirty="0" err="1"/>
              <a:t>припинялися</a:t>
            </a:r>
            <a:r>
              <a:rPr lang="ru-RU" dirty="0"/>
              <a:t> </a:t>
            </a:r>
            <a:r>
              <a:rPr lang="ru-RU" dirty="0" err="1"/>
              <a:t>бешкетами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зумовило</a:t>
            </a:r>
            <a:r>
              <a:rPr lang="ru-RU" dirty="0"/>
              <a:t> </a:t>
            </a:r>
            <a:r>
              <a:rPr lang="ru-RU" dirty="0" err="1"/>
              <a:t>сьоґунат</a:t>
            </a:r>
            <a:r>
              <a:rPr lang="ru-RU" dirty="0"/>
              <a:t> </a:t>
            </a:r>
            <a:r>
              <a:rPr lang="ru-RU" dirty="0" err="1"/>
              <a:t>заборонити</a:t>
            </a:r>
            <a:r>
              <a:rPr lang="ru-RU" dirty="0"/>
              <a:t> </a:t>
            </a:r>
            <a:r>
              <a:rPr lang="ru-RU" dirty="0" err="1"/>
              <a:t>виступи</a:t>
            </a:r>
            <a:r>
              <a:rPr lang="ru-RU" dirty="0"/>
              <a:t> </a:t>
            </a:r>
            <a:r>
              <a:rPr lang="ru-RU" dirty="0" err="1"/>
              <a:t>юнаків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кабукі</a:t>
            </a:r>
            <a:r>
              <a:rPr lang="ru-RU" dirty="0"/>
              <a:t> в 1652 </a:t>
            </a:r>
            <a:r>
              <a:rPr lang="ru-RU" dirty="0" err="1"/>
              <a:t>році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192283" cy="3894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7246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ww.holidaym.ru/article/PHOTOS/Japan/theatre/theat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59632" y="188640"/>
            <a:ext cx="6490879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Чоловічий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період</a:t>
            </a:r>
            <a:endParaRPr lang="ru-RU" sz="5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215873" cy="3326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3810000" cy="2857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1484784"/>
            <a:ext cx="8280920" cy="1477328"/>
          </a:xfrm>
          <a:prstGeom prst="rect">
            <a:avLst/>
          </a:prstGeom>
          <a:solidFill>
            <a:srgbClr val="FFCC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З 1653 р. в трупах кабукі могли виступати тільки зрілі чоловіки, що спричинило розвиток витонченого, глибоко стилізованого виду кабукі — яро-кабукі (</a:t>
            </a:r>
            <a:r>
              <a:rPr lang="uk-UA" dirty="0" err="1" smtClean="0"/>
              <a:t>яп</a:t>
            </a:r>
            <a:r>
              <a:rPr lang="uk-UA" dirty="0" smtClean="0"/>
              <a:t>. </a:t>
            </a:r>
            <a:r>
              <a:rPr lang="ja-JP" altLang="en-US" dirty="0" smtClean="0"/>
              <a:t>野郎歌舞伎</a:t>
            </a:r>
            <a:r>
              <a:rPr lang="en-US" altLang="ja-JP" dirty="0" smtClean="0"/>
              <a:t>, </a:t>
            </a:r>
            <a:r>
              <a:rPr lang="uk-UA" dirty="0" smtClean="0"/>
              <a:t>яро: кабукі, «шахрайський кабукі»). Ця метаморфоза відбулася під впливом також популярного в той час в Японії комічного </a:t>
            </a:r>
            <a:r>
              <a:rPr lang="uk-UA" dirty="0" err="1" smtClean="0"/>
              <a:t>театра</a:t>
            </a:r>
            <a:r>
              <a:rPr lang="uk-UA" dirty="0" smtClean="0"/>
              <a:t> </a:t>
            </a:r>
            <a:r>
              <a:rPr lang="uk-UA" dirty="0" err="1" smtClean="0"/>
              <a:t>кьоґен</a:t>
            </a:r>
            <a:r>
              <a:rPr lang="uk-UA" dirty="0" smtClean="0"/>
              <a:t>. 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662489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n-s-t.ru/uploads/posts/2013-05/136741303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87162"/>
            <a:ext cx="3384376" cy="337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2961861" cy="6552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6309320"/>
            <a:ext cx="2232248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uk-UA" sz="1400" i="1" dirty="0"/>
              <a:t>Актор кабукі </a:t>
            </a:r>
            <a:r>
              <a:rPr lang="uk-UA" sz="1400" i="1" dirty="0" err="1"/>
              <a:t>Кацукава</a:t>
            </a:r>
            <a:r>
              <a:rPr lang="uk-UA" sz="1400" i="1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6632"/>
            <a:ext cx="4968552" cy="313932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uk-UA" b="1" dirty="0" smtClean="0"/>
              <a:t>Практично до сьогодні всі ролі кабукі виконуються чоловіками. Актори, які спеціалізуються на виконанні жіночих ролей називаються </a:t>
            </a:r>
            <a:r>
              <a:rPr lang="uk-UA" b="1" dirty="0" err="1" smtClean="0"/>
              <a:t>онаґата</a:t>
            </a:r>
            <a:r>
              <a:rPr lang="uk-UA" b="1" dirty="0" smtClean="0"/>
              <a:t> або </a:t>
            </a:r>
            <a:r>
              <a:rPr lang="uk-UA" b="1" dirty="0" err="1" smtClean="0"/>
              <a:t>ояма</a:t>
            </a:r>
            <a:r>
              <a:rPr lang="uk-UA" b="1" dirty="0" smtClean="0"/>
              <a:t> (</a:t>
            </a:r>
            <a:r>
              <a:rPr lang="uk-UA" b="1" dirty="0" err="1" smtClean="0"/>
              <a:t>яп</a:t>
            </a:r>
            <a:r>
              <a:rPr lang="uk-UA" b="1" dirty="0" smtClean="0"/>
              <a:t>. </a:t>
            </a:r>
            <a:r>
              <a:rPr lang="ja-JP" altLang="en-US" b="1" dirty="0" smtClean="0"/>
              <a:t>女形</a:t>
            </a:r>
            <a:r>
              <a:rPr lang="en-US" altLang="ja-JP" b="1" dirty="0" smtClean="0"/>
              <a:t>, «[</a:t>
            </a:r>
            <a:r>
              <a:rPr lang="uk-UA" b="1" dirty="0" smtClean="0"/>
              <a:t>актори] жіночого стилю»). Два інших стилю виконання називаються </a:t>
            </a:r>
            <a:r>
              <a:rPr lang="uk-UA" b="1" dirty="0" err="1" smtClean="0"/>
              <a:t>араґото</a:t>
            </a:r>
            <a:r>
              <a:rPr lang="uk-UA" b="1" dirty="0" smtClean="0"/>
              <a:t> (</a:t>
            </a:r>
            <a:r>
              <a:rPr lang="uk-UA" b="1" dirty="0" err="1" smtClean="0"/>
              <a:t>яп</a:t>
            </a:r>
            <a:r>
              <a:rPr lang="uk-UA" b="1" dirty="0" smtClean="0"/>
              <a:t>. </a:t>
            </a:r>
            <a:r>
              <a:rPr lang="ja-JP" altLang="en-US" b="1" dirty="0" smtClean="0"/>
              <a:t>荒事</a:t>
            </a:r>
            <a:r>
              <a:rPr lang="en-US" altLang="ja-JP" b="1" dirty="0" smtClean="0"/>
              <a:t>, «</a:t>
            </a:r>
            <a:r>
              <a:rPr lang="uk-UA" b="1" dirty="0" smtClean="0"/>
              <a:t>грубий стиль») і </a:t>
            </a:r>
            <a:r>
              <a:rPr lang="uk-UA" b="1" dirty="0" err="1" smtClean="0"/>
              <a:t>ваґото</a:t>
            </a:r>
            <a:r>
              <a:rPr lang="uk-UA" b="1" dirty="0" smtClean="0"/>
              <a:t> (</a:t>
            </a:r>
            <a:r>
              <a:rPr lang="uk-UA" b="1" dirty="0" err="1" smtClean="0"/>
              <a:t>яп</a:t>
            </a:r>
            <a:r>
              <a:rPr lang="uk-UA" b="1" dirty="0" smtClean="0"/>
              <a:t>. </a:t>
            </a:r>
            <a:r>
              <a:rPr lang="ja-JP" altLang="en-US" b="1" dirty="0" smtClean="0"/>
              <a:t>和事</a:t>
            </a:r>
            <a:r>
              <a:rPr lang="en-US" altLang="ja-JP" b="1" dirty="0" smtClean="0"/>
              <a:t>, «</a:t>
            </a:r>
            <a:r>
              <a:rPr lang="uk-UA" b="1" dirty="0" smtClean="0"/>
              <a:t>м'який, гармонійний стиль»). Серед акторів кабукі існують справжні театральні династії, які спеціалізуються на певних стилях гри.</a:t>
            </a:r>
            <a:endParaRPr lang="uk-UA" b="1" dirty="0"/>
          </a:p>
        </p:txBody>
      </p:sp>
    </p:spTree>
    <p:extLst>
      <p:ext uri="{BB962C8B-B14F-4D97-AF65-F5344CB8AC3E}">
        <p14:creationId xmlns="" xmlns:p14="http://schemas.microsoft.com/office/powerpoint/2010/main" val="3874142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vsegeo.ru/wp-content/gallery/japan/dfe9b28972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64088" y="1772816"/>
            <a:ext cx="3616761" cy="420807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uk-UA" dirty="0"/>
              <a:t>У 1868 році, із падінням </a:t>
            </a:r>
            <a:r>
              <a:rPr lang="uk-UA" dirty="0" err="1"/>
              <a:t>сьоґуната</a:t>
            </a:r>
            <a:r>
              <a:rPr lang="uk-UA" dirty="0"/>
              <a:t> </a:t>
            </a:r>
            <a:r>
              <a:rPr lang="uk-UA" dirty="0" err="1"/>
              <a:t>Токуґава</a:t>
            </a:r>
            <a:r>
              <a:rPr lang="uk-UA" dirty="0"/>
              <a:t>, відміною класового розподілу японського суспільства (і, як наслідок, скасуванням стану самураїв), а також відкриттям країни для Заходу, в Японії почалися грандіозні соціально-культурні зміни. Це стало імпульсом до відновлення колишньої слави кабукі.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99392"/>
            <a:ext cx="92567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Кабукі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Реставрації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Мейдзі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11700"/>
            <a:ext cx="2966246" cy="362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88752"/>
            <a:ext cx="3865612" cy="356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27463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63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1520" y="260648"/>
            <a:ext cx="8424936" cy="1008856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Сучасний традиційний японський театр - це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неповторний багатоколірний </a:t>
            </a: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94" y="260648"/>
            <a:ext cx="259220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404664"/>
            <a:ext cx="6400800" cy="24928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Поки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японська</a:t>
            </a:r>
            <a:r>
              <a:rPr lang="ru-RU" dirty="0">
                <a:solidFill>
                  <a:schemeClr val="tx1"/>
                </a:solidFill>
              </a:rPr>
              <a:t> культура </a:t>
            </a:r>
            <a:r>
              <a:rPr lang="ru-RU" dirty="0" err="1">
                <a:solidFill>
                  <a:schemeClr val="tx1"/>
                </a:solidFill>
              </a:rPr>
              <a:t>пристосовувалась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відсутності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національної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ізоляції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актори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уживали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всі</a:t>
            </a:r>
            <a:r>
              <a:rPr lang="ru-RU" dirty="0">
                <a:solidFill>
                  <a:schemeClr val="tx1"/>
                </a:solidFill>
              </a:rPr>
              <a:t> заходи для </a:t>
            </a:r>
            <a:r>
              <a:rPr lang="ru-RU" dirty="0" err="1">
                <a:solidFill>
                  <a:schemeClr val="tx1"/>
                </a:solidFill>
              </a:rPr>
              <a:t>збільшення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зацікавленості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кабукі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серед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вищих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верств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суспільства</a:t>
            </a:r>
            <a:r>
              <a:rPr lang="ru-RU" dirty="0">
                <a:solidFill>
                  <a:schemeClr val="tx1"/>
                </a:solidFill>
              </a:rPr>
              <a:t> і для </a:t>
            </a:r>
            <a:r>
              <a:rPr lang="ru-RU" dirty="0" err="1">
                <a:solidFill>
                  <a:schemeClr val="tx1"/>
                </a:solidFill>
              </a:rPr>
              <a:t>пристосування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традиційного</a:t>
            </a:r>
            <a:r>
              <a:rPr lang="ru-RU" dirty="0">
                <a:solidFill>
                  <a:schemeClr val="tx1"/>
                </a:solidFill>
              </a:rPr>
              <a:t> театрального жанру до </a:t>
            </a:r>
            <a:r>
              <a:rPr lang="ru-RU" dirty="0" err="1">
                <a:solidFill>
                  <a:schemeClr val="tx1"/>
                </a:solidFill>
              </a:rPr>
              <a:t>сучасних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смаків</a:t>
            </a:r>
            <a:r>
              <a:rPr lang="ru-RU" dirty="0">
                <a:solidFill>
                  <a:schemeClr val="tx1"/>
                </a:solidFill>
              </a:rPr>
              <a:t>. Заходи </a:t>
            </a:r>
            <a:r>
              <a:rPr lang="ru-RU" dirty="0" err="1">
                <a:solidFill>
                  <a:schemeClr val="tx1"/>
                </a:solidFill>
              </a:rPr>
              <a:t>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завершилися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успіхом</a:t>
            </a:r>
            <a:r>
              <a:rPr lang="ru-RU" dirty="0">
                <a:solidFill>
                  <a:schemeClr val="tx1"/>
                </a:solidFill>
              </a:rPr>
              <a:t> — одного разу </a:t>
            </a:r>
            <a:r>
              <a:rPr lang="ru-RU" dirty="0" err="1">
                <a:solidFill>
                  <a:schemeClr val="tx1"/>
                </a:solidFill>
              </a:rPr>
              <a:t>вистава</a:t>
            </a:r>
            <a:r>
              <a:rPr lang="ru-RU" dirty="0">
                <a:solidFill>
                  <a:schemeClr val="tx1"/>
                </a:solidFill>
              </a:rPr>
              <a:t> театра </a:t>
            </a:r>
            <a:r>
              <a:rPr lang="ru-RU" dirty="0" err="1">
                <a:solidFill>
                  <a:schemeClr val="tx1"/>
                </a:solidFill>
              </a:rPr>
              <a:t>було</a:t>
            </a:r>
            <a:r>
              <a:rPr lang="ru-RU" dirty="0">
                <a:solidFill>
                  <a:schemeClr val="tx1"/>
                </a:solidFill>
              </a:rPr>
              <a:t> дана </a:t>
            </a:r>
            <a:r>
              <a:rPr lang="ru-RU" dirty="0" err="1">
                <a:solidFill>
                  <a:schemeClr val="tx1"/>
                </a:solidFill>
              </a:rPr>
              <a:t>імператору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Мейдзі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3645024"/>
            <a:ext cx="2695575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7470378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admin.zabugor.com/upload/image/1261392809japan_3_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980728"/>
            <a:ext cx="8784976" cy="187220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uk-UA" dirty="0"/>
              <a:t>Сцена в театрі кабукі має своєрідну будову. Її авансцена </a:t>
            </a:r>
            <a:r>
              <a:rPr lang="uk-UA" dirty="0" err="1"/>
              <a:t>ханаміті</a:t>
            </a:r>
            <a:r>
              <a:rPr lang="uk-UA" dirty="0"/>
              <a:t> (</a:t>
            </a:r>
            <a:r>
              <a:rPr lang="uk-UA" dirty="0" err="1"/>
              <a:t>яп</a:t>
            </a:r>
            <a:r>
              <a:rPr lang="uk-UA" dirty="0"/>
              <a:t>. </a:t>
            </a:r>
            <a:r>
              <a:rPr lang="ja-JP" altLang="en-US" dirty="0"/>
              <a:t>花道</a:t>
            </a:r>
            <a:r>
              <a:rPr lang="en-US" altLang="ja-JP" dirty="0"/>
              <a:t>, </a:t>
            </a:r>
            <a:r>
              <a:rPr lang="uk-UA" dirty="0"/>
              <a:t>букв. «</a:t>
            </a:r>
            <a:r>
              <a:rPr lang="uk-UA" dirty="0" err="1"/>
              <a:t>цквіткова</a:t>
            </a:r>
            <a:r>
              <a:rPr lang="uk-UA" dirty="0"/>
              <a:t> стежка»), якою актори виходять на сцену та з неї під час театрального дійства, розташована просто у глядацькому залі. Театри кабукі були покращені технічно, отримали сцени, що обертаються, механічні люки, що з'явилися у </a:t>
            </a:r>
            <a:r>
              <a:rPr lang="en-US" dirty="0"/>
              <a:t>XVIII </a:t>
            </a:r>
            <a:r>
              <a:rPr lang="uk-UA" dirty="0"/>
              <a:t>столітті, і т. д., що значно підвищили </a:t>
            </a:r>
            <a:r>
              <a:rPr lang="uk-UA" dirty="0" err="1"/>
              <a:t>эфектність</a:t>
            </a:r>
            <a:r>
              <a:rPr lang="uk-UA" dirty="0"/>
              <a:t> театральних вистав.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44538" y="17306"/>
            <a:ext cx="5799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Елементи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кабукі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45024"/>
            <a:ext cx="4860032" cy="304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9415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aa-tour.ru/media/files/sights-country/835/kamak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332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95221"/>
            <a:ext cx="4824536" cy="3513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08" y="2780928"/>
            <a:ext cx="2736304" cy="400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5616" y="620688"/>
            <a:ext cx="7200800" cy="175432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Театр кабукі у теперішній час складається із трьох типів вистав:</a:t>
            </a:r>
          </a:p>
          <a:p>
            <a:r>
              <a:rPr lang="uk-UA" dirty="0" err="1" smtClean="0"/>
              <a:t>-Дзідаі-моно</a:t>
            </a:r>
            <a:r>
              <a:rPr lang="uk-UA" dirty="0" smtClean="0"/>
              <a:t> (</a:t>
            </a:r>
            <a:r>
              <a:rPr lang="uk-UA" dirty="0" err="1" smtClean="0"/>
              <a:t>яп</a:t>
            </a:r>
            <a:r>
              <a:rPr lang="uk-UA" dirty="0" smtClean="0"/>
              <a:t>. </a:t>
            </a:r>
            <a:r>
              <a:rPr lang="ja-JP" altLang="en-US" dirty="0" smtClean="0"/>
              <a:t>時代物</a:t>
            </a:r>
            <a:r>
              <a:rPr lang="en-US" altLang="ja-JP" dirty="0" smtClean="0"/>
              <a:t>) — «</a:t>
            </a:r>
            <a:r>
              <a:rPr lang="uk-UA" dirty="0" smtClean="0"/>
              <a:t>історичні» п'єси, створені до періоду </a:t>
            </a:r>
            <a:r>
              <a:rPr lang="uk-UA" dirty="0" err="1" smtClean="0"/>
              <a:t>Сенґоку</a:t>
            </a:r>
            <a:endParaRPr lang="uk-UA" dirty="0" smtClean="0"/>
          </a:p>
          <a:p>
            <a:r>
              <a:rPr lang="uk-UA" dirty="0" err="1" smtClean="0"/>
              <a:t>-Сева-моно</a:t>
            </a:r>
            <a:r>
              <a:rPr lang="uk-UA" dirty="0" smtClean="0"/>
              <a:t> (</a:t>
            </a:r>
            <a:r>
              <a:rPr lang="uk-UA" dirty="0" err="1" smtClean="0"/>
              <a:t>яп</a:t>
            </a:r>
            <a:r>
              <a:rPr lang="uk-UA" dirty="0" smtClean="0"/>
              <a:t>. </a:t>
            </a:r>
            <a:r>
              <a:rPr lang="ja-JP" altLang="en-US" dirty="0" smtClean="0"/>
              <a:t>世話物</a:t>
            </a:r>
            <a:r>
              <a:rPr lang="en-US" altLang="ja-JP" dirty="0" smtClean="0"/>
              <a:t>) — «</a:t>
            </a:r>
            <a:r>
              <a:rPr lang="uk-UA" dirty="0" smtClean="0"/>
              <a:t>простонародні», створені після періоду </a:t>
            </a:r>
            <a:r>
              <a:rPr lang="uk-UA" dirty="0" err="1" smtClean="0"/>
              <a:t>Сенґоку</a:t>
            </a:r>
            <a:endParaRPr lang="uk-UA" dirty="0" smtClean="0"/>
          </a:p>
          <a:p>
            <a:r>
              <a:rPr lang="uk-UA" dirty="0" err="1" smtClean="0"/>
              <a:t>-Сьоаґото</a:t>
            </a:r>
            <a:r>
              <a:rPr lang="uk-UA" dirty="0" smtClean="0"/>
              <a:t> (</a:t>
            </a:r>
            <a:r>
              <a:rPr lang="uk-UA" dirty="0" err="1" smtClean="0"/>
              <a:t>яп</a:t>
            </a:r>
            <a:r>
              <a:rPr lang="uk-UA" dirty="0" smtClean="0"/>
              <a:t>. </a:t>
            </a:r>
            <a:r>
              <a:rPr lang="ja-JP" altLang="en-US" dirty="0" smtClean="0"/>
              <a:t>所作事</a:t>
            </a:r>
            <a:r>
              <a:rPr lang="en-US" altLang="ja-JP" dirty="0" smtClean="0"/>
              <a:t>) — </a:t>
            </a:r>
            <a:r>
              <a:rPr lang="uk-UA" dirty="0" smtClean="0"/>
              <a:t>танцювально-драматичні п'єси.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961433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0" name="Picture 6" descr="http://turist-mira.ru/uploads/posts/2012-06/1339018629_kamakur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83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3850" y="260350"/>
            <a:ext cx="8064574" cy="1656482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 marL="1588" indent="361950">
              <a:lnSpc>
                <a:spcPct val="90000"/>
              </a:lnSpc>
              <a:buFont typeface="Wingdings" pitchFamily="2" charset="2"/>
              <a:buNone/>
            </a:pPr>
            <a:r>
              <a:rPr lang="uk-UA" sz="2000" dirty="0"/>
              <a:t>Японські театри, до останніх років не були популярні у світі, але за останнє десятиліття світова мода на все японське торкнулася і театрального життя. І сьогодні, виступи будь-якого традиційного театру Країни висхідного Сонця є подією в культурному житті будь-якого європейського міста.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412776"/>
            <a:ext cx="4419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uiExpand="1" build="p" animBg="1"/>
      <p:bldP spid="98307" grpId="1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5" name="Picture 7" descr="http://static.tonkosti.ru/images/1/1c/%D0%9F%D1%80%D0%B5%D0%BA%D1%80%D0%B0%D1%81%D0%BD%D1%8B%D0%B9_%D1%85%D1%80%D0%B0%D0%BC_%D0%BE%D1%81%D0%B5%D0%BD%D1%8C%D1%8E,_%D0%AF%D0%BF%D0%BE%D0%BD%D0%B8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815" cy="6858000"/>
          </a:xfrm>
          <a:prstGeom prst="rect">
            <a:avLst/>
          </a:prstGeom>
          <a:noFill/>
        </p:spPr>
      </p:pic>
      <p:sp>
        <p:nvSpPr>
          <p:cNvPr id="993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260351"/>
            <a:ext cx="2736850" cy="2592585"/>
          </a:xfrm>
          <a:solidFill>
            <a:srgbClr val="FFFF99">
              <a:alpha val="69804"/>
            </a:srgbClr>
          </a:solidFill>
        </p:spPr>
        <p:txBody>
          <a:bodyPr>
            <a:normAutofit lnSpcReduction="10000"/>
          </a:bodyPr>
          <a:lstStyle/>
          <a:p>
            <a:pPr marL="0" indent="363538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dirty="0"/>
              <a:t>Народження японського театру пов'язують з появою пантоміми </a:t>
            </a:r>
            <a:r>
              <a:rPr lang="uk-UA" sz="2000" b="1" dirty="0" err="1"/>
              <a:t>Гигаку</a:t>
            </a:r>
            <a:r>
              <a:rPr lang="uk-UA" sz="2000" b="1" dirty="0"/>
              <a:t> («акторське мистецтво») і танців </a:t>
            </a:r>
            <a:r>
              <a:rPr lang="uk-UA" sz="2000" b="1" dirty="0" err="1"/>
              <a:t>Бугаку</a:t>
            </a:r>
            <a:r>
              <a:rPr lang="uk-UA" sz="2000" b="1" dirty="0"/>
              <a:t> («мистецтво танцю»), запозичених з континентальної культури в VII столітті. 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8640"/>
            <a:ext cx="5715000" cy="3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3095625" y="4137025"/>
            <a:ext cx="6048375" cy="27515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3538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400" dirty="0" err="1"/>
              <a:t>Гигаку</a:t>
            </a:r>
            <a:r>
              <a:rPr lang="uk-UA" sz="2400" dirty="0"/>
              <a:t> проіснувало до X століття, а потім було витіснене більш складними формами пантомімічне драми, зате подання </a:t>
            </a:r>
            <a:r>
              <a:rPr lang="uk-UA" sz="2400" dirty="0" err="1"/>
              <a:t>Бугаку</a:t>
            </a:r>
            <a:r>
              <a:rPr lang="uk-UA" sz="2400" dirty="0"/>
              <a:t> з часом виросли в окремий музично-танцювальний жанр, який не тільки зберігся, а й пережив новий розквіт і нині виповнюється для широкої аудиторії, в концертних залах</a:t>
            </a:r>
            <a:r>
              <a:rPr lang="uk-UA" sz="24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nimBg="1"/>
      <p:bldP spid="993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9" name="Picture 9" descr="http://www.holidaym.ru/mel/japan/images/kiot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921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787900" y="115888"/>
            <a:ext cx="4176713" cy="4969296"/>
          </a:xfrm>
          <a:solidFill>
            <a:srgbClr val="FF99CC">
              <a:alpha val="40000"/>
            </a:srgbClr>
          </a:solidFill>
        </p:spPr>
        <p:txBody>
          <a:bodyPr/>
          <a:lstStyle/>
          <a:p>
            <a:pPr indent="285750">
              <a:lnSpc>
                <a:spcPct val="90000"/>
              </a:lnSpc>
              <a:buFont typeface="Wingdings" pitchFamily="2" charset="2"/>
              <a:buNone/>
            </a:pPr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Японських традиційних театрів завжди було багато. Це, перш за все, і Але - театр піднесені трагедії, і </a:t>
            </a:r>
            <a:r>
              <a:rPr lang="uk-UA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Кеген</a:t>
            </a:r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невигадлива комедія, грубуватий фарс, і Кабукі, що виник в якості особливого сакрального дії, і </a:t>
            </a:r>
            <a:r>
              <a:rPr lang="uk-UA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Бунраку</a:t>
            </a:r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чудовий театр ляльок. Одними з найбільш прославлених театрів за межами Японії, по праву вважаються Кабукі і </a:t>
            </a:r>
            <a:r>
              <a:rPr lang="uk-UA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</a:t>
            </a:r>
            <a:r>
              <a:rPr lang="uk-UA" sz="2400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88913"/>
            <a:ext cx="3657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5" name="WordArt 5"/>
          <p:cNvSpPr>
            <a:spLocks noChangeArrowheads="1" noChangeShapeType="1" noTextEdit="1"/>
          </p:cNvSpPr>
          <p:nvPr/>
        </p:nvSpPr>
        <p:spPr bwMode="auto">
          <a:xfrm>
            <a:off x="1116013" y="2852738"/>
            <a:ext cx="2543175" cy="2952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i="1" kern="10" spc="40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Театр </a:t>
            </a:r>
            <a:r>
              <a:rPr lang="ru-RU" sz="2000" i="1" kern="10" spc="40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Кабукі</a:t>
            </a:r>
            <a:r>
              <a:rPr lang="ru-RU" sz="2000" i="1" kern="10" spc="40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 в </a:t>
            </a:r>
            <a:r>
              <a:rPr lang="ru-RU" sz="2000" i="1" kern="10" spc="40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Токіо</a:t>
            </a:r>
            <a:endParaRPr lang="ru-RU" sz="2000" i="1" kern="10" spc="40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213100"/>
            <a:ext cx="3960813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7" name="WordArt 7"/>
          <p:cNvSpPr>
            <a:spLocks noChangeArrowheads="1" noChangeShapeType="1" noTextEdit="1"/>
          </p:cNvSpPr>
          <p:nvPr/>
        </p:nvSpPr>
        <p:spPr bwMode="auto">
          <a:xfrm>
            <a:off x="1692275" y="6165850"/>
            <a:ext cx="1209675" cy="2952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i="1" kern="10" spc="40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Т</a:t>
            </a:r>
            <a:r>
              <a:rPr lang="ru-RU" sz="2000" i="1" kern="10" spc="40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еатр Н</a:t>
            </a:r>
            <a:r>
              <a:rPr lang="ru-RU" sz="2000" i="1" kern="10" spc="40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о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nimBg="1"/>
      <p:bldP spid="92165" grpId="0" animBg="1"/>
      <p:bldP spid="921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1" name="Picture 7" descr="http://www.infokart.ru/wp-content/uploads/2011/08/yaponiya_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8501" cy="6858000"/>
          </a:xfrm>
          <a:prstGeom prst="rect">
            <a:avLst/>
          </a:prstGeom>
          <a:noFill/>
        </p:spPr>
      </p:pic>
      <p:sp>
        <p:nvSpPr>
          <p:cNvPr id="931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95288" y="476251"/>
            <a:ext cx="2952750" cy="3744837"/>
          </a:xfrm>
          <a:solidFill>
            <a:srgbClr val="CCFFFF">
              <a:alpha val="69804"/>
            </a:srgbClr>
          </a:solidFill>
          <a:ln>
            <a:solidFill>
              <a:srgbClr val="CCFFFF">
                <a:alpha val="69804"/>
              </a:srgbClr>
            </a:solidFill>
          </a:ln>
        </p:spPr>
        <p:txBody>
          <a:bodyPr/>
          <a:lstStyle/>
          <a:p>
            <a:pPr marL="1588" indent="285750">
              <a:lnSpc>
                <a:spcPct val="80000"/>
              </a:lnSpc>
              <a:buFont typeface="Wingdings" pitchFamily="2" charset="2"/>
              <a:buNone/>
            </a:pPr>
            <a:r>
              <a:rPr lang="uk-UA" b="1" i="1" dirty="0">
                <a:solidFill>
                  <a:srgbClr val="C00000"/>
                </a:solidFill>
              </a:rPr>
              <a:t>Театр Але</a:t>
            </a:r>
            <a:r>
              <a:rPr lang="uk-UA" sz="2800" i="1" dirty="0">
                <a:solidFill>
                  <a:srgbClr val="C00000"/>
                </a:solidFill>
              </a:rPr>
              <a:t> </a:t>
            </a:r>
            <a:r>
              <a:rPr lang="uk-UA" sz="2400" dirty="0"/>
              <a:t>зародився в XIV ст. і був надзвичайно популярним серед став самураїв і аристократії. Тобто, театр Але орієнтувався виключно на вищі стани і був не доступний для широких мас</a:t>
            </a:r>
            <a:r>
              <a:rPr lang="uk-UA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995936" y="4221088"/>
            <a:ext cx="5041081" cy="1200329"/>
          </a:xfrm>
          <a:prstGeom prst="rect">
            <a:avLst/>
          </a:prstGeom>
          <a:solidFill>
            <a:srgbClr val="CC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anchor="ctr">
            <a:spAutoFit/>
          </a:bodyPr>
          <a:lstStyle/>
          <a:p>
            <a:r>
              <a:rPr lang="uk-UA" i="1" dirty="0"/>
              <a:t>Небагате оздоблення сцени (часто взагалі відсутня) і досить одноманітні рухи </a:t>
            </a:r>
            <a:endParaRPr lang="ru-RU" i="1" dirty="0"/>
          </a:p>
          <a:p>
            <a:r>
              <a:rPr lang="uk-UA" i="1" dirty="0"/>
              <a:t>акторів ставлять перед собою мету пробудження уяви у глядача. </a:t>
            </a:r>
          </a:p>
        </p:txBody>
      </p:sp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549275"/>
            <a:ext cx="428625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animBg="1"/>
      <p:bldP spid="931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xot.ua/images/%D0%A1%D1%82%D1%80%D0%B0%D0%BD%D1%8B/%D0%AF%D0%BF%D0%BE%D0%BD%D0%B8%D1%8F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59"/>
          </a:xfrm>
          <a:prstGeom prst="rect">
            <a:avLst/>
          </a:prstGeom>
          <a:noFill/>
        </p:spPr>
      </p:pic>
      <p:sp>
        <p:nvSpPr>
          <p:cNvPr id="942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476250"/>
            <a:ext cx="3311525" cy="3456806"/>
          </a:xfrm>
          <a:solidFill>
            <a:srgbClr val="000000">
              <a:alpha val="69804"/>
            </a:srgbClr>
          </a:solidFill>
        </p:spPr>
        <p:txBody>
          <a:bodyPr/>
          <a:lstStyle/>
          <a:p>
            <a:pPr marL="0" indent="715963">
              <a:lnSpc>
                <a:spcPct val="80000"/>
              </a:lnSpc>
              <a:buFont typeface="Wingdings" pitchFamily="2" charset="2"/>
              <a:buNone/>
            </a:pPr>
            <a:r>
              <a:rPr lang="uk-UA" sz="2400" dirty="0">
                <a:solidFill>
                  <a:schemeClr val="bg1"/>
                </a:solidFill>
              </a:rPr>
              <a:t>Як правило, обов'язковий атрибут - маска і громіздке одіяння персонажа, фактично приховують міміку і рухи тіла актора. Театр АЛЕ - це царство жесту. Найчастіше, більшість жестів несе собою строго певний сенс.</a:t>
            </a:r>
          </a:p>
          <a:p>
            <a:pPr marL="0" indent="715963">
              <a:lnSpc>
                <a:spcPct val="80000"/>
              </a:lnSpc>
            </a:pPr>
            <a:endParaRPr lang="uk-UA" sz="2800" i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765175"/>
            <a:ext cx="4762500" cy="444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4.07407E-6 C 0.00765 -0.09491 0.01546 -0.18982 -0.05728 -0.23588 C -0.13003 -0.28195 -0.33576 -0.32662 -0.4368 -0.27639 C -0.53749 -0.22616 -0.65833 -0.05672 -0.66214 0.06504 C -0.66596 0.1868 -0.54079 0.39351 -0.45989 0.4537 C -0.37864 0.51388 -0.23767 0.46273 -0.17586 0.42592 C -0.11405 0.38912 -0.07621 0.2868 -0.08923 0.2324 C -0.10208 0.178 -0.22517 0.12129 -0.2526 0.09907 " pathEditMode="relative" ptsTypes="aaaaaaaA">
                                      <p:cBhvr>
                                        <p:cTn id="16" dur="2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7" descr="http://www.fotoart.org.ua/albums/userpics/0707_j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52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284663" y="549275"/>
            <a:ext cx="4597400" cy="4031853"/>
          </a:xfrm>
          <a:solidFill>
            <a:srgbClr val="FF9900">
              <a:alpha val="69804"/>
            </a:srgbClr>
          </a:solidFill>
        </p:spPr>
        <p:txBody>
          <a:bodyPr>
            <a:normAutofit/>
          </a:bodyPr>
          <a:lstStyle/>
          <a:p>
            <a:pPr marL="1588" indent="361950">
              <a:buFont typeface="Wingdings" pitchFamily="2" charset="2"/>
              <a:buNone/>
              <a:tabLst>
                <a:tab pos="0" algn="l"/>
              </a:tabLst>
            </a:pPr>
            <a:r>
              <a:rPr lang="uk-UA" sz="2400" i="1" dirty="0"/>
              <a:t>Традиції та історія </a:t>
            </a:r>
            <a:r>
              <a:rPr lang="uk-UA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театру </a:t>
            </a:r>
            <a:r>
              <a:rPr lang="uk-UA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Кьоген</a:t>
            </a:r>
            <a:r>
              <a:rPr lang="uk-UA" sz="2400" i="1" dirty="0"/>
              <a:t> сягають корінням в дуже далеке минуле. </a:t>
            </a:r>
            <a:r>
              <a:rPr lang="uk-UA" sz="2400" i="1" dirty="0" err="1"/>
              <a:t>Кьоген</a:t>
            </a:r>
            <a:r>
              <a:rPr lang="uk-UA" sz="2400" i="1" dirty="0"/>
              <a:t> - це нехитра комедія, грубуватий фарс на грані фолу</a:t>
            </a:r>
            <a:r>
              <a:rPr lang="ru-RU" sz="2400" i="1" dirty="0"/>
              <a:t>.</a:t>
            </a:r>
            <a:r>
              <a:rPr lang="uk-UA" sz="2400" i="1" dirty="0" err="1"/>
              <a:t>Кьоген</a:t>
            </a:r>
            <a:r>
              <a:rPr lang="uk-UA" sz="2400" i="1" dirty="0"/>
              <a:t> досить прозаїчний і простолюду. Як правило, невеликі п'єси </a:t>
            </a:r>
            <a:r>
              <a:rPr lang="uk-UA" sz="2400" i="1" dirty="0" err="1"/>
              <a:t>тетра</a:t>
            </a:r>
            <a:r>
              <a:rPr lang="uk-UA" sz="2400" i="1" dirty="0"/>
              <a:t> </a:t>
            </a:r>
            <a:r>
              <a:rPr lang="uk-UA" sz="2400" i="1" dirty="0" err="1"/>
              <a:t>Кьоген</a:t>
            </a:r>
            <a:r>
              <a:rPr lang="uk-UA" sz="2400" i="1" dirty="0"/>
              <a:t> виконують між актами вистав театру Але.</a:t>
            </a:r>
            <a:r>
              <a:rPr lang="uk-UA" sz="2400" dirty="0"/>
              <a:t> </a:t>
            </a:r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6250"/>
            <a:ext cx="3789363" cy="5688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4" name="Picture 8" descr="http://kr-turcentr.ru/upload-files/mezhdunarodnie/azia/japonia/imag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62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014913" y="404813"/>
            <a:ext cx="3805559" cy="2088083"/>
          </a:xfrm>
          <a:solidFill>
            <a:srgbClr val="FFFFFF">
              <a:alpha val="69804"/>
            </a:srgbClr>
          </a:solidFill>
        </p:spPr>
        <p:txBody>
          <a:bodyPr>
            <a:normAutofit fontScale="92500"/>
          </a:bodyPr>
          <a:lstStyle/>
          <a:p>
            <a:pPr marL="0" indent="363538">
              <a:buFont typeface="Wingdings" pitchFamily="2" charset="2"/>
              <a:buNone/>
            </a:pPr>
            <a:r>
              <a:rPr lang="uk-UA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Театр Кабукі</a:t>
            </a:r>
            <a:r>
              <a:rPr lang="uk-UA" sz="2800" dirty="0"/>
              <a:t> </a:t>
            </a:r>
            <a:r>
              <a:rPr lang="uk-UA" sz="2000" dirty="0"/>
              <a:t>виник в надрах народу на початку епохи </a:t>
            </a:r>
            <a:r>
              <a:rPr lang="uk-UA" sz="2000" dirty="0" err="1"/>
              <a:t>Токугава</a:t>
            </a:r>
            <a:r>
              <a:rPr lang="uk-UA" sz="2000" dirty="0"/>
              <a:t>. І спочатку був виключно ритуальні танці, що виконувалися для розваги прихожан при </a:t>
            </a:r>
            <a:r>
              <a:rPr lang="uk-UA" sz="2000" dirty="0" err="1"/>
              <a:t>сінтоіском</a:t>
            </a:r>
            <a:r>
              <a:rPr lang="uk-UA" sz="2000" dirty="0"/>
              <a:t> храмі в </a:t>
            </a:r>
            <a:r>
              <a:rPr lang="uk-UA" sz="2000" dirty="0" err="1"/>
              <a:t>Ідзумо</a:t>
            </a:r>
            <a:r>
              <a:rPr lang="uk-UA" sz="2000" dirty="0"/>
              <a:t>.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537075" cy="30241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1988">
            <a:off x="4708465" y="3607101"/>
            <a:ext cx="4321175" cy="287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50825" y="4365625"/>
            <a:ext cx="4176713" cy="1311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sz="2000" i="1" dirty="0"/>
              <a:t>Танець називається</a:t>
            </a:r>
          </a:p>
          <a:p>
            <a:pPr algn="ctr"/>
            <a:r>
              <a:rPr lang="uk-UA" sz="2000" i="1" dirty="0"/>
              <a:t> "</a:t>
            </a:r>
            <a:r>
              <a:rPr lang="uk-UA" sz="2000" i="1" dirty="0" err="1"/>
              <a:t>кабукі-одорі</a:t>
            </a:r>
            <a:r>
              <a:rPr lang="uk-UA" sz="2000" i="1" dirty="0"/>
              <a:t>"</a:t>
            </a:r>
          </a:p>
          <a:p>
            <a:pPr algn="ctr"/>
            <a:r>
              <a:rPr lang="uk-UA" sz="2000" i="1" dirty="0"/>
              <a:t>   (歌舞伎踊)</a:t>
            </a:r>
          </a:p>
          <a:p>
            <a:pPr algn="ctr"/>
            <a:r>
              <a:rPr lang="uk-UA" sz="2000" i="1" dirty="0"/>
              <a:t> і присвячений </a:t>
            </a:r>
            <a:r>
              <a:rPr lang="uk-UA" sz="2000" i="1" dirty="0" err="1"/>
              <a:t>Ізумо-но</a:t>
            </a:r>
            <a:r>
              <a:rPr lang="uk-UA" sz="2000" i="1" dirty="0"/>
              <a:t> Окуні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nimBg="1"/>
      <p:bldP spid="962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9" name="Picture 9" descr="http://turj.ru/images/f/0/7/f/704/be429e7f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98763" cy="6858000"/>
          </a:xfrm>
          <a:prstGeom prst="rect">
            <a:avLst/>
          </a:prstGeom>
          <a:noFill/>
        </p:spPr>
      </p:pic>
      <p:sp>
        <p:nvSpPr>
          <p:cNvPr id="972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9512" y="620688"/>
            <a:ext cx="3600450" cy="2879601"/>
          </a:xfrm>
          <a:solidFill>
            <a:srgbClr val="9999FF">
              <a:alpha val="69804"/>
            </a:srgbClr>
          </a:solidFill>
        </p:spPr>
        <p:txBody>
          <a:bodyPr>
            <a:normAutofit fontScale="92500"/>
          </a:bodyPr>
          <a:lstStyle/>
          <a:p>
            <a:pPr marL="0" indent="363538">
              <a:lnSpc>
                <a:spcPct val="80000"/>
              </a:lnSpc>
              <a:buFont typeface="Wingdings" pitchFamily="2" charset="2"/>
              <a:buNone/>
            </a:pPr>
            <a:r>
              <a:rPr lang="uk-UA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Театр </a:t>
            </a:r>
            <a:r>
              <a:rPr lang="uk-UA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Бунраку</a:t>
            </a:r>
            <a:r>
              <a:rPr lang="uk-UA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400" dirty="0"/>
              <a:t>зобов'язаний своєю назвою імені організатора і постановника перших спектаклів </a:t>
            </a:r>
            <a:r>
              <a:rPr lang="uk-UA" sz="2400" dirty="0" err="1"/>
              <a:t>Уемура</a:t>
            </a:r>
            <a:r>
              <a:rPr lang="uk-UA" sz="2400" dirty="0"/>
              <a:t> </a:t>
            </a:r>
            <a:r>
              <a:rPr lang="uk-UA" sz="2400" dirty="0" err="1"/>
              <a:t>Бунракукен</a:t>
            </a:r>
            <a:r>
              <a:rPr lang="uk-UA" sz="2400" dirty="0"/>
              <a:t> (1737-1810). </a:t>
            </a:r>
            <a:r>
              <a:rPr lang="uk-UA" sz="2400" dirty="0" err="1"/>
              <a:t>Бунраку</a:t>
            </a:r>
            <a:r>
              <a:rPr lang="uk-UA" sz="2400" dirty="0"/>
              <a:t> - це найдавніший і великий японський театр ляльок. Він був відкритий в Осаці в 1872 р.</a:t>
            </a:r>
            <a:r>
              <a:rPr lang="ru-RU" sz="2400" dirty="0"/>
              <a:t> </a:t>
            </a:r>
            <a:r>
              <a:rPr lang="uk-UA" sz="2400" dirty="0"/>
              <a:t> 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4716463" y="4221163"/>
            <a:ext cx="4138612" cy="2225675"/>
          </a:xfrm>
          <a:prstGeom prst="rect">
            <a:avLst/>
          </a:prstGeom>
          <a:solidFill>
            <a:srgbClr val="CCCC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uk-UA" sz="2000" dirty="0" err="1"/>
              <a:t>Бунраку</a:t>
            </a:r>
            <a:r>
              <a:rPr lang="uk-UA" sz="2000" dirty="0"/>
              <a:t> стали практикувати з'єднання лялькової вистави з народним пісенним оповіддю </a:t>
            </a:r>
            <a:r>
              <a:rPr lang="uk-UA" sz="2000" dirty="0" err="1"/>
              <a:t>дзерурі</a:t>
            </a:r>
            <a:r>
              <a:rPr lang="uk-UA" sz="2000" dirty="0"/>
              <a:t>, який виконувався під акомпанемент </a:t>
            </a:r>
            <a:r>
              <a:rPr lang="uk-UA" sz="2000" dirty="0" err="1"/>
              <a:t>сямісена</a:t>
            </a:r>
            <a:r>
              <a:rPr lang="uk-UA" sz="2000" dirty="0"/>
              <a:t>. У наші дні, всі уявлення йдуть під голос </a:t>
            </a:r>
            <a:r>
              <a:rPr lang="uk-UA" sz="2000" dirty="0" err="1"/>
              <a:t>співака-сказателя</a:t>
            </a:r>
            <a:r>
              <a:rPr lang="uk-UA" sz="2000" dirty="0"/>
              <a:t> – гіда.</a:t>
            </a:r>
            <a:r>
              <a:rPr lang="ru-RU" sz="2000" dirty="0"/>
              <a:t> </a:t>
            </a:r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476250"/>
            <a:ext cx="4762500" cy="3171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024187" cy="1670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72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nimBg="1"/>
      <p:bldP spid="972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1149</Words>
  <Application>Microsoft Office PowerPoint</Application>
  <PresentationFormat>Экран (4:3)</PresentationFormat>
  <Paragraphs>45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Times New Roman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Театр кабукі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Японський театр</dc:title>
  <dc:creator>UserXP</dc:creator>
  <cp:lastModifiedBy>1</cp:lastModifiedBy>
  <cp:revision>13</cp:revision>
  <dcterms:created xsi:type="dcterms:W3CDTF">2011-12-13T17:55:56Z</dcterms:created>
  <dcterms:modified xsi:type="dcterms:W3CDTF">2013-12-18T13:48:56Z</dcterms:modified>
</cp:coreProperties>
</file>