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59" r:id="rId5"/>
    <p:sldId id="260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17/05/2014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17/05/2014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17.05.2014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17.05.2014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Засоби масової інформації</a:t>
            </a:r>
            <a:br>
              <a:rPr lang="uk-UA" b="0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9872" y="3276600"/>
            <a:ext cx="5724128" cy="2096616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err="1" smtClean="0"/>
              <a:t>л</a:t>
            </a:r>
            <a:r>
              <a:rPr lang="uk-UA" dirty="0" err="1" smtClean="0"/>
              <a:t>іцеїстка</a:t>
            </a:r>
            <a:r>
              <a:rPr lang="uk-UA" dirty="0" smtClean="0"/>
              <a:t> 42 групи</a:t>
            </a:r>
          </a:p>
          <a:p>
            <a:r>
              <a:rPr lang="uk-UA" dirty="0" smtClean="0"/>
              <a:t>ПМЛ</a:t>
            </a:r>
          </a:p>
          <a:p>
            <a:r>
              <a:rPr lang="uk-UA" dirty="0" err="1" smtClean="0"/>
              <a:t>Тачинська</a:t>
            </a:r>
            <a:r>
              <a:rPr lang="uk-UA" dirty="0" smtClean="0"/>
              <a:t> Юлія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uk-UA" dirty="0" smtClean="0"/>
              <a:t>Соціальні медіа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Соціа́льні ме́діа</a:t>
            </a:r>
            <a:r>
              <a:rPr lang="vi-VN" dirty="0" smtClean="0"/>
              <a:t> (</a:t>
            </a:r>
            <a:r>
              <a:rPr lang="vi-VN" dirty="0" smtClean="0"/>
              <a:t>анг</a:t>
            </a:r>
            <a:r>
              <a:rPr lang="uk-UA" dirty="0" smtClean="0"/>
              <a:t>л</a:t>
            </a:r>
            <a:r>
              <a:rPr lang="vi-VN" dirty="0" smtClean="0"/>
              <a:t>.</a:t>
            </a:r>
            <a:r>
              <a:rPr lang="vi-VN" dirty="0" smtClean="0"/>
              <a:t> </a:t>
            </a:r>
            <a:r>
              <a:rPr lang="en-US" i="1" dirty="0" smtClean="0"/>
              <a:t>Social media</a:t>
            </a:r>
            <a:r>
              <a:rPr lang="en-US" dirty="0" smtClean="0"/>
              <a:t>) — </a:t>
            </a:r>
            <a:r>
              <a:rPr lang="vi-VN" dirty="0" smtClean="0"/>
              <a:t>вид мас-медіа, ряд онлайнових технологій на принципах Веб 2.0, завдяки яким споживачі контенту через свої дописи стають його співавторами і можуть взаємодіяти, співпрацювати, спілкуватися, ділитися інформацією або брати участь у будь-якій інший соціальній активності із теоретично усіма іншими користувачами певного сервісу.</a:t>
            </a:r>
            <a:endParaRPr lang="ru-RU" dirty="0"/>
          </a:p>
        </p:txBody>
      </p:sp>
      <p:pic>
        <p:nvPicPr>
          <p:cNvPr id="24578" name="Picture 2" descr="http://osvita.mediasapiens.ua/sites/mediaosvita.com.ua/files/imagecache/FrontPageNewsBig/social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143250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thecrushagency.com/wp-content/uploads/2013/05/social-media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2654978" cy="283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1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Журналістика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Журналі́стика</a:t>
            </a:r>
            <a:r>
              <a:rPr lang="vi-VN" sz="1600" dirty="0" smtClean="0"/>
              <a:t> — це соціальний інститут, створений з метою забезпечення всебічного й об'єктивного інформування всіх суб'єктів суспільного життя про соціальну дійсність, що необхідне для оптимального функціонування всіх інших соціальних інститутів і суспільства в цілому як саморегульованої системи.</a:t>
            </a:r>
          </a:p>
          <a:p>
            <a:r>
              <a:rPr lang="vi-VN" sz="1600" dirty="0" smtClean="0"/>
              <a:t>Соціальна місія журналістики полягає у формуванні громадської думки та управлінні масовими емоціями. Функціонування журналістики забезпечується в сучасному світі через її інфраструктуру, яка складається з технічних, інформаційних, організаційно-управлінських, навчальних закладів та установ.</a:t>
            </a:r>
          </a:p>
          <a:p>
            <a:r>
              <a:rPr lang="vi-VN" sz="1600" dirty="0" smtClean="0"/>
              <a:t>Під журналістикою розуміють також практику збору, інтерпретації інформації про події, теми і тенденції сучасного життя, її уявлення в різних жанрах і формах, і подальшого розповсюдження на масову аудиторію.</a:t>
            </a:r>
          </a:p>
          <a:p>
            <a:r>
              <a:rPr lang="vi-VN" sz="1600" dirty="0" smtClean="0"/>
              <a:t>Журналістика інституційно є частиною полісистеми засобів масової інформації, тобто входить у багатофункціональні інститути суспільства, такі, як: преса, телебачення, радіо, інтернет та ін.</a:t>
            </a:r>
            <a:endParaRPr lang="vi-VN" sz="1600" dirty="0"/>
          </a:p>
        </p:txBody>
      </p:sp>
      <p:pic>
        <p:nvPicPr>
          <p:cNvPr id="25602" name="Picture 2" descr="http://ridna.ua/wp-content/uploads/2014/02/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2648"/>
            <a:ext cx="4067945" cy="271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mediazakarp.at.ua/_foto_xronika/2013/pershachky-13/200142738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71923"/>
            <a:ext cx="2857500" cy="288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Цензура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2068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Цензу́ра</a:t>
            </a:r>
            <a:r>
              <a:rPr lang="uk-UA" b="1" dirty="0" smtClean="0"/>
              <a:t> -</a:t>
            </a:r>
            <a:r>
              <a:rPr lang="vi-VN" dirty="0" smtClean="0"/>
              <a:t>контроль</a:t>
            </a:r>
            <a:r>
              <a:rPr lang="vi-VN" dirty="0" smtClean="0"/>
              <a:t> держави, організації чи групи людей над публічним виявом думок і </a:t>
            </a:r>
            <a:r>
              <a:rPr lang="vi-VN" dirty="0" smtClean="0"/>
              <a:t>творчос</a:t>
            </a:r>
            <a:r>
              <a:rPr lang="uk-UA" dirty="0" smtClean="0"/>
              <a:t>т</a:t>
            </a:r>
            <a:r>
              <a:rPr lang="vi-VN" dirty="0" smtClean="0"/>
              <a:t>і</a:t>
            </a:r>
            <a:r>
              <a:rPr lang="vi-VN" dirty="0" smtClean="0"/>
              <a:t> індивіда. Як правило, проявляється у придушенні вияву певних ідей, торкання певних тем або вживання певних слів. Як привід до цензури часто називається намагання нібито стабілізувати суспільство, над яким уряд має контроль.</a:t>
            </a:r>
          </a:p>
          <a:p>
            <a:r>
              <a:rPr lang="vi-VN" dirty="0" smtClean="0"/>
              <a:t>Відповідно до іншого визначення, цензура — це незаконна заборона поширення інформації, її обмеження, дозування, спотворення, які здійснюються шляхом прямого або опосередкованого впливу представників органів державної влади, посадових осіб, власників засобів масової інформації на ЗМІ та журналістів з метою забезпечення своїх політичних інтересів.</a:t>
            </a:r>
            <a:endParaRPr lang="vi-VN" dirty="0"/>
          </a:p>
        </p:txBody>
      </p:sp>
      <p:pic>
        <p:nvPicPr>
          <p:cNvPr id="26626" name="Picture 2" descr="http://watcher.com.ua/wp-content/uploads/tsenz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898404" cy="292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ic.pics.livejournal.com/fil0saf/23430972/429590/42959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74991"/>
            <a:ext cx="4032448" cy="26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r>
              <a:rPr lang="uk-UA" dirty="0" smtClean="0"/>
              <a:t>Цензура в ЗМІ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367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Цензура в ЗМІ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вимога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структур, </a:t>
            </a:r>
            <a:r>
              <a:rPr lang="ru-RU" dirty="0" err="1" smtClean="0"/>
              <a:t>спрямована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до </a:t>
            </a:r>
            <a:r>
              <a:rPr lang="ru-RU" dirty="0" err="1" smtClean="0"/>
              <a:t>журналіста</a:t>
            </a:r>
            <a:r>
              <a:rPr lang="ru-RU" dirty="0" smtClean="0"/>
              <a:t>, </a:t>
            </a:r>
            <a:r>
              <a:rPr lang="ru-RU" dirty="0" err="1" smtClean="0"/>
              <a:t>власника</a:t>
            </a:r>
            <a:r>
              <a:rPr lang="ru-RU" dirty="0" smtClean="0"/>
              <a:t>, редактора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узгоджувати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перед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оприлюдненням</a:t>
            </a:r>
            <a:r>
              <a:rPr lang="ru-RU" dirty="0" smtClean="0"/>
              <a:t>, </a:t>
            </a:r>
            <a:r>
              <a:rPr lang="ru-RU" dirty="0" err="1" smtClean="0"/>
              <a:t>заборона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поширювати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перешкоджання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тиражуванню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розповсюдженню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Таким чином, цензура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нічим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як методом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контролю 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простору 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певних</a:t>
            </a:r>
            <a:r>
              <a:rPr lang="ru-RU" dirty="0" smtClean="0"/>
              <a:t> структур.</a:t>
            </a:r>
            <a:endParaRPr lang="ru-RU" dirty="0"/>
          </a:p>
        </p:txBody>
      </p:sp>
      <p:pic>
        <p:nvPicPr>
          <p:cNvPr id="27650" name="Picture 2" descr="http://www.kasparov.ru/content/materials/201310/52669713143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encrypted-tbn2.gstatic.com/images?q=tbn:ANd9GcTlMxsim-poDTEGIJxpxxML-jwk8yWZyZjcuIHiyhuPbjmQocY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eer.ru/sites/default/files/article-img/20140208/cenzura_s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542963" cy="298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obozrevatel.ua/8/1213584/757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28625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Законодавством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України</a:t>
            </a:r>
            <a:r>
              <a:rPr lang="ru-RU" dirty="0" smtClean="0"/>
              <a:t> цензура заборонена.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масової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(ЗМІ), </a:t>
            </a:r>
            <a:r>
              <a:rPr lang="ru-RU" b="1" dirty="0" err="1" smtClean="0"/>
              <a:t>мас</a:t>
            </a:r>
            <a:r>
              <a:rPr lang="ru-RU" b="1" dirty="0" smtClean="0"/>
              <a:t> </a:t>
            </a:r>
            <a:r>
              <a:rPr lang="ru-RU" b="1" dirty="0" err="1" smtClean="0"/>
              <a:t>медіа</a:t>
            </a:r>
            <a:r>
              <a:rPr lang="ru-RU" dirty="0" smtClean="0"/>
              <a:t> (</a:t>
            </a:r>
            <a:r>
              <a:rPr lang="en-US" i="1" dirty="0" smtClean="0"/>
              <a:t>Mass media</a:t>
            </a:r>
            <a:r>
              <a:rPr lang="en-US" dirty="0" smtClean="0"/>
              <a:t>) — </a:t>
            </a:r>
            <a:r>
              <a:rPr lang="ru-RU" dirty="0" err="1" smtClean="0"/>
              <a:t>преса</a:t>
            </a:r>
            <a:r>
              <a:rPr lang="ru-RU" dirty="0" smtClean="0"/>
              <a:t> (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журнали,книги</a:t>
            </a:r>
            <a:r>
              <a:rPr lang="ru-RU" dirty="0" smtClean="0"/>
              <a:t>), </a:t>
            </a:r>
            <a:r>
              <a:rPr lang="ru-RU" dirty="0" err="1" smtClean="0"/>
              <a:t>радіо</a:t>
            </a:r>
            <a:r>
              <a:rPr lang="ru-RU" dirty="0" smtClean="0"/>
              <a:t>, </a:t>
            </a:r>
            <a:r>
              <a:rPr lang="ru-RU" dirty="0" err="1" smtClean="0"/>
              <a:t>телебачення,Інтернет</a:t>
            </a:r>
            <a:r>
              <a:rPr lang="ru-RU" dirty="0" smtClean="0"/>
              <a:t>, </a:t>
            </a:r>
            <a:r>
              <a:rPr lang="ru-RU" dirty="0" err="1" smtClean="0"/>
              <a:t>кінематограф</a:t>
            </a:r>
            <a:r>
              <a:rPr lang="ru-RU" dirty="0" smtClean="0"/>
              <a:t>, звукозаписи та </a:t>
            </a:r>
            <a:r>
              <a:rPr lang="ru-RU" dirty="0" err="1" smtClean="0"/>
              <a:t>відеозаписи</a:t>
            </a:r>
            <a:r>
              <a:rPr lang="ru-RU" dirty="0" smtClean="0"/>
              <a:t>, </a:t>
            </a:r>
            <a:r>
              <a:rPr lang="ru-RU" dirty="0" err="1" smtClean="0"/>
              <a:t>відеотекст</a:t>
            </a:r>
            <a:r>
              <a:rPr lang="ru-RU" dirty="0" smtClean="0"/>
              <a:t>, телетекст,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щити</a:t>
            </a:r>
            <a:r>
              <a:rPr lang="ru-RU" dirty="0" smtClean="0"/>
              <a:t> та </a:t>
            </a:r>
            <a:r>
              <a:rPr lang="ru-RU" dirty="0" err="1" smtClean="0"/>
              <a:t>панелі</a:t>
            </a:r>
            <a:r>
              <a:rPr lang="ru-RU" dirty="0" smtClean="0"/>
              <a:t>, </a:t>
            </a: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відеоцентри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поєднують</a:t>
            </a:r>
            <a:r>
              <a:rPr lang="ru-RU" dirty="0" smtClean="0"/>
              <a:t> </a:t>
            </a:r>
            <a:r>
              <a:rPr lang="ru-RU" dirty="0" err="1" smtClean="0"/>
              <a:t>телевізійні</a:t>
            </a:r>
            <a:r>
              <a:rPr lang="ru-RU" dirty="0" smtClean="0"/>
              <a:t>, </a:t>
            </a:r>
            <a:r>
              <a:rPr lang="ru-RU" dirty="0" err="1" smtClean="0"/>
              <a:t>телефонні</a:t>
            </a:r>
            <a:r>
              <a:rPr lang="ru-RU" dirty="0" smtClean="0"/>
              <a:t>,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засобам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об'єднують</a:t>
            </a:r>
            <a:r>
              <a:rPr lang="ru-RU" dirty="0" smtClean="0"/>
              <a:t> —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людям, </a:t>
            </a:r>
            <a:r>
              <a:rPr lang="ru-RU" dirty="0" err="1" smtClean="0"/>
              <a:t>корпоративний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 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 </a:t>
            </a:r>
            <a:r>
              <a:rPr lang="ru-RU" b="1" dirty="0" err="1" smtClean="0"/>
              <a:t>мас</a:t>
            </a:r>
            <a:r>
              <a:rPr lang="ru-RU" b="1" dirty="0" smtClean="0"/>
              <a:t> </a:t>
            </a:r>
            <a:r>
              <a:rPr lang="ru-RU" b="1" dirty="0" err="1" smtClean="0"/>
              <a:t>медіа</a:t>
            </a:r>
            <a:r>
              <a:rPr lang="ru-RU" dirty="0" smtClean="0"/>
              <a:t> 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до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 </a:t>
            </a:r>
            <a:r>
              <a:rPr lang="ru-RU" dirty="0" err="1" smtClean="0"/>
              <a:t>телевізійних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видавництв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otrazhenie.files.wordpress.com/2013/01/mass-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037">
            <a:off x="179512" y="188640"/>
            <a:ext cx="291465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media-azi.md/sites/default/files/mass-media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094">
            <a:off x="281884" y="3722403"/>
            <a:ext cx="4084892" cy="288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ЗМІ </a:t>
            </a:r>
            <a:r>
              <a:rPr lang="ru-RU" dirty="0" err="1" smtClean="0"/>
              <a:t>регулюється</a:t>
            </a:r>
            <a:r>
              <a:rPr lang="ru-RU" dirty="0" smtClean="0"/>
              <a:t> законами «Про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пресу</a:t>
            </a:r>
            <a:r>
              <a:rPr lang="ru-RU" dirty="0" smtClean="0"/>
              <a:t>) в </a:t>
            </a:r>
            <a:r>
              <a:rPr lang="ru-RU" dirty="0" err="1" smtClean="0"/>
              <a:t>Україні</a:t>
            </a:r>
            <a:r>
              <a:rPr lang="ru-RU" dirty="0" smtClean="0"/>
              <a:t>», «Про </a:t>
            </a:r>
            <a:r>
              <a:rPr lang="ru-RU" dirty="0" err="1" smtClean="0"/>
              <a:t>інформацію</a:t>
            </a:r>
            <a:r>
              <a:rPr lang="ru-RU" dirty="0" smtClean="0"/>
              <a:t>», «Про рекламу», «Про </a:t>
            </a:r>
            <a:r>
              <a:rPr lang="ru-RU" dirty="0" err="1" smtClean="0"/>
              <a:t>телебачення</a:t>
            </a:r>
            <a:r>
              <a:rPr lang="ru-RU" dirty="0" smtClean="0"/>
              <a:t> та </a:t>
            </a:r>
            <a:r>
              <a:rPr lang="ru-RU" dirty="0" err="1" smtClean="0"/>
              <a:t>радіомовлення</a:t>
            </a:r>
            <a:r>
              <a:rPr lang="ru-RU" dirty="0" smtClean="0"/>
              <a:t>» </a:t>
            </a:r>
            <a:r>
              <a:rPr lang="ru-RU" dirty="0" err="1" smtClean="0"/>
              <a:t>та</a:t>
            </a:r>
            <a:r>
              <a:rPr lang="ru-RU" dirty="0" smtClean="0"/>
              <a:t> низкою </a:t>
            </a:r>
            <a:r>
              <a:rPr lang="ru-RU" dirty="0" err="1" smtClean="0"/>
              <a:t>інших</a:t>
            </a:r>
            <a:r>
              <a:rPr lang="ru-RU" dirty="0" smtClean="0"/>
              <a:t>.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чинний</a:t>
            </a:r>
            <a:r>
              <a:rPr lang="ru-RU" dirty="0" smtClean="0"/>
              <a:t> Закон Союзу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Соціалістичних</a:t>
            </a:r>
            <a:r>
              <a:rPr lang="ru-RU" dirty="0" smtClean="0"/>
              <a:t> </a:t>
            </a:r>
            <a:r>
              <a:rPr lang="ru-RU" dirty="0" err="1" smtClean="0"/>
              <a:t>Республік</a:t>
            </a:r>
            <a:r>
              <a:rPr lang="ru-RU" dirty="0" smtClean="0"/>
              <a:t> «Про </a:t>
            </a:r>
            <a:r>
              <a:rPr lang="ru-RU" dirty="0" err="1" smtClean="0"/>
              <a:t>пресу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» </a:t>
            </a:r>
            <a:r>
              <a:rPr lang="ru-RU" dirty="0" err="1" smtClean="0"/>
              <a:t>від</a:t>
            </a:r>
            <a:r>
              <a:rPr lang="ru-RU" dirty="0" smtClean="0"/>
              <a:t> 01.08.1990 року (див. документ ВР </a:t>
            </a:r>
            <a:r>
              <a:rPr lang="ru-RU" dirty="0" err="1" smtClean="0"/>
              <a:t>України</a:t>
            </a:r>
            <a:r>
              <a:rPr lang="ru-RU" dirty="0" smtClean="0"/>
              <a:t> № </a:t>
            </a:r>
            <a:r>
              <a:rPr lang="en-US" dirty="0" smtClean="0"/>
              <a:t>v15552400-90, v15552400-90), </a:t>
            </a:r>
            <a:r>
              <a:rPr lang="ru-RU" dirty="0" smtClean="0"/>
              <a:t>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зазначено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ЗМІ </a:t>
            </a:r>
            <a:r>
              <a:rPr lang="ru-RU" dirty="0" err="1" smtClean="0"/>
              <a:t>розуміються</a:t>
            </a:r>
            <a:r>
              <a:rPr lang="ru-RU" dirty="0" smtClean="0"/>
              <a:t> —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журнали</a:t>
            </a:r>
            <a:r>
              <a:rPr lang="ru-RU" dirty="0" smtClean="0"/>
              <a:t>, теле 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радіопрограми</a:t>
            </a:r>
            <a:r>
              <a:rPr lang="ru-RU" dirty="0" smtClean="0"/>
              <a:t>… Про </a:t>
            </a:r>
            <a:r>
              <a:rPr lang="ru-RU" dirty="0" err="1" smtClean="0"/>
              <a:t>інтернет-видання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не </a:t>
            </a:r>
            <a:r>
              <a:rPr lang="ru-RU" dirty="0" err="1" smtClean="0"/>
              <a:t>йдеться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kameniar.franko.lviv.ua/wp-content/uploads/2012/06/2012_N5_2d962aac1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508067" cy="38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2592288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Громадські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медіа</a:t>
            </a:r>
            <a:r>
              <a:rPr lang="ru-RU" sz="1800" dirty="0" smtClean="0"/>
              <a:t>, </a:t>
            </a:r>
            <a:r>
              <a:rPr lang="ru-RU" sz="1800" b="0" dirty="0" smtClean="0"/>
              <a:t>часто </a:t>
            </a:r>
            <a:r>
              <a:rPr lang="ru-RU" sz="1800" b="0" dirty="0" err="1" smtClean="0"/>
              <a:t>пов'язані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</a:t>
            </a:r>
            <a:r>
              <a:rPr lang="ru-RU" sz="1800" dirty="0" smtClean="0"/>
              <a:t>«</a:t>
            </a:r>
            <a:r>
              <a:rPr lang="ru-RU" sz="1800" dirty="0" err="1" smtClean="0"/>
              <a:t>громадськими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комунікаціями</a:t>
            </a:r>
            <a:r>
              <a:rPr lang="ru-RU" sz="1800" dirty="0" smtClean="0"/>
              <a:t>» </a:t>
            </a:r>
            <a:r>
              <a:rPr lang="ru-RU" sz="1800" b="0" dirty="0" smtClean="0"/>
              <a:t>та </a:t>
            </a:r>
            <a:r>
              <a:rPr lang="ru-RU" sz="1800" b="0" dirty="0" err="1" smtClean="0"/>
              <a:t>можуть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приймати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різні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форми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можуть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стосуватись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різних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груп</a:t>
            </a:r>
            <a:r>
              <a:rPr lang="ru-RU" sz="1800" b="0" dirty="0" smtClean="0"/>
              <a:t> людей та бути </a:t>
            </a:r>
            <a:r>
              <a:rPr lang="ru-RU" sz="1800" b="0" dirty="0" err="1" smtClean="0"/>
              <a:t>пов'язані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великою </a:t>
            </a:r>
            <a:r>
              <a:rPr lang="ru-RU" sz="1800" b="0" dirty="0" err="1" smtClean="0"/>
              <a:t>кількістю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різних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напрямків</a:t>
            </a:r>
            <a:r>
              <a:rPr lang="ru-RU" sz="1800" b="0" dirty="0" smtClean="0"/>
              <a:t>. Разом </a:t>
            </a:r>
            <a:r>
              <a:rPr lang="ru-RU" sz="1800" b="0" dirty="0" err="1" smtClean="0"/>
              <a:t>із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тим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громадські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медіа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являють</a:t>
            </a:r>
            <a:r>
              <a:rPr lang="ru-RU" sz="1800" b="0" dirty="0" smtClean="0"/>
              <a:t> собою </a:t>
            </a:r>
            <a:r>
              <a:rPr lang="ru-RU" sz="1800" b="0" dirty="0" err="1" smtClean="0"/>
              <a:t>засіб</a:t>
            </a:r>
            <a:r>
              <a:rPr lang="ru-RU" sz="1800" b="0" dirty="0" smtClean="0"/>
              <a:t> для </a:t>
            </a:r>
            <a:r>
              <a:rPr lang="ru-RU" sz="1800" b="0" dirty="0" err="1" smtClean="0"/>
              <a:t>створення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дискусії</a:t>
            </a:r>
            <a:r>
              <a:rPr lang="ru-RU" sz="1800" b="0" dirty="0" smtClean="0"/>
              <a:t> та </a:t>
            </a:r>
            <a:r>
              <a:rPr lang="ru-RU" sz="1800" b="0" dirty="0" err="1" smtClean="0"/>
              <a:t>залучення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звичайних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громадян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що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об'єднані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певними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цілями</a:t>
            </a:r>
            <a:r>
              <a:rPr lang="ru-RU" sz="1800" b="0" dirty="0" smtClean="0"/>
              <a:t>. Головна риса </a:t>
            </a:r>
            <a:r>
              <a:rPr lang="ru-RU" sz="1800" b="0" dirty="0" err="1" smtClean="0"/>
              <a:t>громадських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медіа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полягає</a:t>
            </a:r>
            <a:r>
              <a:rPr lang="ru-RU" sz="1800" b="0" dirty="0" smtClean="0"/>
              <a:t> в тому, </a:t>
            </a:r>
            <a:r>
              <a:rPr lang="ru-RU" sz="1800" b="0" dirty="0" err="1" smtClean="0"/>
              <a:t>що</a:t>
            </a:r>
            <a:r>
              <a:rPr lang="ru-RU" sz="1800" b="0" dirty="0" smtClean="0"/>
              <a:t> вони не </a:t>
            </a:r>
            <a:r>
              <a:rPr lang="ru-RU" sz="1800" b="0" dirty="0" err="1" smtClean="0"/>
              <a:t>залежать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від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комерційних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тенденцій</a:t>
            </a:r>
            <a:r>
              <a:rPr lang="ru-RU" sz="1800" b="0" dirty="0" smtClean="0"/>
              <a:t> та </a:t>
            </a:r>
            <a:r>
              <a:rPr lang="ru-RU" sz="1800" b="0" dirty="0" err="1" smtClean="0"/>
              <a:t>популярних</a:t>
            </a:r>
            <a:r>
              <a:rPr lang="ru-RU" sz="1800" b="0" dirty="0" smtClean="0"/>
              <a:t> тем для </a:t>
            </a:r>
            <a:r>
              <a:rPr lang="ru-RU" sz="1800" b="0" dirty="0" err="1" smtClean="0"/>
              <a:t>обговорення</a:t>
            </a:r>
            <a:r>
              <a:rPr lang="ru-RU" sz="1800" b="0" dirty="0" smtClean="0"/>
              <a:t>. </a:t>
            </a:r>
            <a:r>
              <a:rPr lang="ru-RU" sz="1800" b="0" dirty="0" err="1" smtClean="0"/>
              <a:t>Це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дозволяє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створювати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різні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моделі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громадських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медіа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які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можуть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пропонувати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відкриту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редакційну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політику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або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більш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сфокусовану</a:t>
            </a:r>
            <a:r>
              <a:rPr lang="ru-RU" sz="1800" b="0" dirty="0" smtClean="0"/>
              <a:t> на </a:t>
            </a:r>
            <a:r>
              <a:rPr lang="ru-RU" sz="1800" b="0" dirty="0" err="1" smtClean="0"/>
              <a:t>залученні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громадян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pic>
        <p:nvPicPr>
          <p:cNvPr id="2050" name="Picture 2" descr="http://lamcdn.net/the-village.ru/post_image-image/wqXPE5quG2Vvh2CEz_Ss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940152" cy="3960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95400"/>
          </a:xfrm>
        </p:spPr>
        <p:txBody>
          <a:bodyPr/>
          <a:lstStyle/>
          <a:p>
            <a:r>
              <a:rPr lang="uk-UA" dirty="0" err="1" smtClean="0"/>
              <a:t>Інтернет-ЗМІ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поширенням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 </a:t>
            </a:r>
            <a:r>
              <a:rPr lang="ru-RU" dirty="0" err="1" smtClean="0"/>
              <a:t>Інтернет</a:t>
            </a:r>
            <a:r>
              <a:rPr lang="ru-RU" dirty="0" smtClean="0"/>
              <a:t> </a:t>
            </a:r>
            <a:r>
              <a:rPr lang="ru-RU" dirty="0" err="1" smtClean="0"/>
              <a:t>з'явилися</a:t>
            </a:r>
            <a:r>
              <a:rPr lang="ru-RU" dirty="0" smtClean="0"/>
              <a:t> </a:t>
            </a:r>
            <a:r>
              <a:rPr lang="ru-RU" dirty="0" err="1" smtClean="0"/>
              <a:t>Інтернет-ЗМІ</a:t>
            </a:r>
            <a:r>
              <a:rPr lang="ru-RU" dirty="0" smtClean="0"/>
              <a:t>. Вони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завоювали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аудиторія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«</a:t>
            </a:r>
            <a:r>
              <a:rPr lang="ru-RU" dirty="0" err="1" smtClean="0"/>
              <a:t>традиційних</a:t>
            </a:r>
            <a:r>
              <a:rPr lang="ru-RU" dirty="0" smtClean="0"/>
              <a:t>» (як </a:t>
            </a:r>
            <a:r>
              <a:rPr lang="ru-RU" dirty="0" err="1" smtClean="0"/>
              <a:t>їх</a:t>
            </a:r>
            <a:r>
              <a:rPr lang="ru-RU" dirty="0" smtClean="0"/>
              <a:t>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) ЗМІ.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ЗМІ </a:t>
            </a:r>
            <a:r>
              <a:rPr lang="ru-RU" dirty="0" err="1" smtClean="0"/>
              <a:t>мають</a:t>
            </a:r>
            <a:r>
              <a:rPr lang="ru-RU" dirty="0" smtClean="0"/>
              <a:t> </a:t>
            </a:r>
            <a:r>
              <a:rPr lang="ru-RU" dirty="0" err="1" smtClean="0"/>
              <a:t>сайти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Інтернеті</a:t>
            </a:r>
            <a:r>
              <a:rPr lang="ru-RU" dirty="0" smtClean="0"/>
              <a:t>, на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публікуються</a:t>
            </a:r>
            <a:r>
              <a:rPr lang="ru-RU" dirty="0" smtClean="0"/>
              <a:t> регулярно </a:t>
            </a:r>
            <a:r>
              <a:rPr lang="ru-RU" dirty="0" err="1" smtClean="0"/>
              <a:t>оновлювана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: як правило,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інтернет-версії</a:t>
            </a:r>
            <a:r>
              <a:rPr lang="ru-RU" dirty="0" smtClean="0"/>
              <a:t> тих самих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вони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затримкою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до </a:t>
            </a:r>
            <a:r>
              <a:rPr lang="ru-RU" dirty="0" err="1" smtClean="0"/>
              <a:t>матеріалів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архівів</a:t>
            </a:r>
            <a:r>
              <a:rPr lang="ru-RU" dirty="0" smtClean="0"/>
              <a:t> доступ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платним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доходи </a:t>
            </a:r>
            <a:r>
              <a:rPr lang="ru-RU" dirty="0" err="1" smtClean="0"/>
              <a:t>інтернет-ЗМІ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ЗМІ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спонсорованим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мовний</a:t>
            </a:r>
            <a:r>
              <a:rPr lang="ru-RU" dirty="0" smtClean="0"/>
              <a:t> орган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Питання</a:t>
            </a:r>
            <a:r>
              <a:rPr lang="ru-RU" dirty="0" smtClean="0"/>
              <a:t> про те,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рівноправні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ЗМІ та </a:t>
            </a:r>
            <a:r>
              <a:rPr lang="ru-RU" dirty="0" err="1" smtClean="0"/>
              <a:t>інтернет-ЗМІ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предметом </a:t>
            </a:r>
            <a:r>
              <a:rPr lang="ru-RU" dirty="0" err="1" smtClean="0"/>
              <a:t>чисельних</a:t>
            </a:r>
            <a:r>
              <a:rPr lang="ru-RU" dirty="0" smtClean="0"/>
              <a:t> </a:t>
            </a:r>
            <a:r>
              <a:rPr lang="ru-RU" dirty="0" err="1" smtClean="0"/>
              <a:t>обговорень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позовів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Інтернет-видання визнали ЗМІ в Росії, Дмитро Медведєв, засоби масової інформації, ліцензія, мережеве видання,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810000" cy="2381250"/>
          </a:xfrm>
          <a:prstGeom prst="rect">
            <a:avLst/>
          </a:prstGeom>
          <a:noFill/>
        </p:spPr>
      </p:pic>
      <p:pic>
        <p:nvPicPr>
          <p:cNvPr id="1028" name="Picture 4" descr="http://uaport.net/sites/uaport.net/files/imagecache/image_thumbs/sites/uaport.ua/files/catalog/webshots_21/2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1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Інтернет-ЗМІ</a:t>
            </a:r>
            <a:r>
              <a:rPr lang="ru-RU" dirty="0" smtClean="0"/>
              <a:t> в силу </a:t>
            </a:r>
            <a:r>
              <a:rPr lang="ru-RU" dirty="0" err="1" smtClean="0"/>
              <a:t>специфіки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звичайну</a:t>
            </a:r>
            <a:r>
              <a:rPr lang="ru-RU" dirty="0" smtClean="0"/>
              <a:t> </a:t>
            </a:r>
            <a:r>
              <a:rPr lang="ru-RU" dirty="0" err="1" smtClean="0"/>
              <a:t>стінгазету</a:t>
            </a:r>
            <a:r>
              <a:rPr lang="ru-RU" dirty="0" smtClean="0"/>
              <a:t>, </a:t>
            </a:r>
            <a:r>
              <a:rPr lang="ru-RU" dirty="0" err="1" smtClean="0"/>
              <a:t>вивішену</a:t>
            </a:r>
            <a:r>
              <a:rPr lang="ru-RU" dirty="0" smtClean="0"/>
              <a:t> в </a:t>
            </a:r>
            <a:r>
              <a:rPr lang="ru-RU" dirty="0" err="1" smtClean="0"/>
              <a:t>загальнодоступному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 Таким же чином </a:t>
            </a:r>
            <a:r>
              <a:rPr lang="ru-RU" dirty="0" err="1" smtClean="0"/>
              <a:t>інформація</a:t>
            </a:r>
            <a:r>
              <a:rPr lang="ru-RU" dirty="0" smtClean="0"/>
              <a:t> в них, як правило,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єдиному</a:t>
            </a:r>
            <a:r>
              <a:rPr lang="ru-RU" dirty="0" smtClean="0"/>
              <a:t> </a:t>
            </a:r>
            <a:r>
              <a:rPr lang="ru-RU" dirty="0" err="1" smtClean="0"/>
              <a:t>екземплярі</a:t>
            </a:r>
            <a:r>
              <a:rPr lang="ru-RU" dirty="0" smtClean="0"/>
              <a:t>,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 </a:t>
            </a:r>
            <a:r>
              <a:rPr lang="ru-RU" dirty="0" err="1" smtClean="0"/>
              <a:t>неодночасно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знати адресу: </a:t>
            </a:r>
            <a:r>
              <a:rPr lang="ru-RU" dirty="0" err="1" smtClean="0"/>
              <a:t>географічний</a:t>
            </a:r>
            <a:r>
              <a:rPr lang="ru-RU" dirty="0" smtClean="0"/>
              <a:t> для </a:t>
            </a:r>
            <a:r>
              <a:rPr lang="ru-RU" dirty="0" err="1" smtClean="0"/>
              <a:t>стінгазети</a:t>
            </a:r>
            <a:r>
              <a:rPr lang="ru-RU" dirty="0" smtClean="0"/>
              <a:t>,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інтернет-ЗМІ</a:t>
            </a:r>
            <a:r>
              <a:rPr lang="ru-RU" dirty="0" smtClean="0"/>
              <a:t>, </a:t>
            </a:r>
            <a:r>
              <a:rPr lang="ru-RU" dirty="0" err="1" smtClean="0"/>
              <a:t>аудиторія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причин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випадкова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непостійна</a:t>
            </a:r>
            <a:r>
              <a:rPr lang="ru-RU" dirty="0" smtClean="0"/>
              <a:t>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7" name="Picture 3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21783" cy="445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95400"/>
          </a:xfrm>
        </p:spPr>
        <p:txBody>
          <a:bodyPr/>
          <a:lstStyle/>
          <a:p>
            <a:r>
              <a:rPr lang="uk-UA" dirty="0" smtClean="0"/>
              <a:t>Радіо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Ра́діо</a:t>
            </a:r>
            <a:r>
              <a:rPr lang="vi-VN" dirty="0" smtClean="0"/>
              <a:t> — область науки й техніки, пов'язана з передаванням на відстань електромагнітних коливань високої частоти — радіохвиль, з допомогою якого здійснюється зокрема радіомовлення — передача через </a:t>
            </a:r>
            <a:r>
              <a:rPr lang="vi-VN" dirty="0" smtClean="0"/>
              <a:t>радіо</a:t>
            </a:r>
            <a:r>
              <a:rPr lang="uk-UA" dirty="0" smtClean="0"/>
              <a:t>:</a:t>
            </a:r>
            <a:r>
              <a:rPr lang="vi-VN" dirty="0" smtClean="0"/>
              <a:t> </a:t>
            </a:r>
            <a:r>
              <a:rPr lang="vi-VN" dirty="0" smtClean="0"/>
              <a:t>сигналів,мови, музики для необмеженої кількості слухачів.</a:t>
            </a:r>
            <a:endParaRPr lang="ru-RU" dirty="0"/>
          </a:p>
        </p:txBody>
      </p:sp>
      <p:pic>
        <p:nvPicPr>
          <p:cNvPr id="5122" name="Picture 2" descr="http://upload.wikimedia.org/wikipedia/commons/thumb/7/7b/Dagsnytt2.JPG/250px-Dagsnyt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38125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javanonline.ir/images/docs/000493/n00493053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96816"/>
            <a:ext cx="4530291" cy="336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95400"/>
          </a:xfrm>
        </p:spPr>
        <p:txBody>
          <a:bodyPr/>
          <a:lstStyle/>
          <a:p>
            <a:r>
              <a:rPr lang="uk-UA" dirty="0" smtClean="0"/>
              <a:t>Преса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Преса</a:t>
            </a:r>
            <a:r>
              <a:rPr lang="ru-RU" dirty="0" smtClean="0"/>
              <a:t> — </a:t>
            </a:r>
            <a:r>
              <a:rPr lang="ru-RU" dirty="0" err="1" smtClean="0"/>
              <a:t>друковані</a:t>
            </a:r>
            <a:r>
              <a:rPr lang="ru-RU" dirty="0" smtClean="0"/>
              <a:t> 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 (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друковані</a:t>
            </a:r>
            <a:r>
              <a:rPr lang="ru-RU" dirty="0" smtClean="0"/>
              <a:t> </a:t>
            </a:r>
            <a:r>
              <a:rPr lang="ru-RU" dirty="0" err="1" smtClean="0"/>
              <a:t>видання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періодичністю</a:t>
            </a:r>
            <a:r>
              <a:rPr lang="ru-RU" dirty="0" smtClean="0"/>
              <a:t> один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 (</a:t>
            </a:r>
            <a:r>
              <a:rPr lang="ru-RU" dirty="0" err="1" smtClean="0"/>
              <a:t>випусків</a:t>
            </a:r>
            <a:r>
              <a:rPr lang="ru-RU" dirty="0" smtClean="0"/>
              <a:t>) </a:t>
            </a:r>
            <a:r>
              <a:rPr lang="ru-RU" dirty="0" err="1" smtClean="0"/>
              <a:t>протягом</a:t>
            </a:r>
            <a:r>
              <a:rPr lang="ru-RU" dirty="0" smtClean="0"/>
              <a:t> року.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пресою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 </a:t>
            </a:r>
            <a:r>
              <a:rPr lang="ru-RU" dirty="0" err="1" smtClean="0"/>
              <a:t>газети</a:t>
            </a:r>
            <a:r>
              <a:rPr lang="ru-RU" dirty="0" smtClean="0"/>
              <a:t>, </a:t>
            </a:r>
            <a:r>
              <a:rPr lang="ru-RU" dirty="0" err="1" smtClean="0"/>
              <a:t>журнали</a:t>
            </a:r>
            <a:r>
              <a:rPr lang="ru-RU" dirty="0" smtClean="0"/>
              <a:t>, альманахи, </a:t>
            </a:r>
            <a:r>
              <a:rPr lang="ru-RU" dirty="0" err="1" smtClean="0"/>
              <a:t>збірки</a:t>
            </a:r>
            <a:r>
              <a:rPr lang="ru-RU" dirty="0" smtClean="0"/>
              <a:t>, </a:t>
            </a:r>
            <a:r>
              <a:rPr lang="ru-RU" dirty="0" err="1" smtClean="0"/>
              <a:t>бюлетені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 книги,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визначений</a:t>
            </a:r>
            <a:r>
              <a:rPr lang="ru-RU" dirty="0" smtClean="0"/>
              <a:t> тираж. </a:t>
            </a:r>
            <a:r>
              <a:rPr lang="ru-RU" b="1" dirty="0" err="1" smtClean="0"/>
              <a:t>Розмовна</a:t>
            </a:r>
            <a:r>
              <a:rPr lang="ru-RU" b="1" dirty="0" smtClean="0"/>
              <a:t> </a:t>
            </a:r>
            <a:r>
              <a:rPr lang="ru-RU" b="1" dirty="0" err="1" smtClean="0"/>
              <a:t>преса</a:t>
            </a:r>
            <a:r>
              <a:rPr lang="ru-RU" dirty="0" smtClean="0"/>
              <a:t> — </a:t>
            </a:r>
            <a:r>
              <a:rPr lang="ru-RU" dirty="0" err="1" smtClean="0"/>
              <a:t>журналісти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gdb.rferl.org/B047C819-9F5F-4273-890D-51C38C1218CC_mw1024_mh102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192355" cy="23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aveegroup.ru/wp-content/uploads/2012/07/%D0%96%D1%83%D1%80%D0%BD%D0%B0%D0%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91810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Женские профессии:журна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28625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295400"/>
          </a:xfrm>
        </p:spPr>
        <p:txBody>
          <a:bodyPr/>
          <a:lstStyle/>
          <a:p>
            <a:r>
              <a:rPr lang="uk-UA" dirty="0" smtClean="0"/>
              <a:t>Телебачення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052736"/>
            <a:ext cx="5148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Телеба́чення</a:t>
            </a:r>
            <a:r>
              <a:rPr lang="vi-VN" dirty="0" smtClean="0"/>
              <a:t> (від </a:t>
            </a:r>
            <a:r>
              <a:rPr lang="uk-UA" dirty="0" err="1" smtClean="0"/>
              <a:t>грец</a:t>
            </a:r>
            <a:r>
              <a:rPr lang="uk-UA" dirty="0" smtClean="0"/>
              <a:t>.</a:t>
            </a:r>
            <a:r>
              <a:rPr lang="vi-VN" dirty="0" smtClean="0"/>
              <a:t> </a:t>
            </a:r>
            <a:r>
              <a:rPr lang="el-GR" i="1" dirty="0" smtClean="0"/>
              <a:t>τῆλε</a:t>
            </a:r>
            <a:r>
              <a:rPr lang="el-GR" dirty="0" smtClean="0"/>
              <a:t> — </a:t>
            </a:r>
            <a:r>
              <a:rPr lang="vi-VN" dirty="0" smtClean="0"/>
              <a:t>далеко) 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 засобом масової інформації. Водночас, у вужчому сенсі під телебаченням розуміють галузь техніки і відповідної технічної науки</a:t>
            </a:r>
            <a:r>
              <a:rPr lang="vi-VN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винайдене</a:t>
            </a:r>
            <a:r>
              <a:rPr lang="ru-RU" dirty="0" smtClean="0"/>
              <a:t> в 20-их роках 20 </a:t>
            </a:r>
            <a:r>
              <a:rPr lang="ru-RU" dirty="0" err="1" smtClean="0"/>
              <a:t>століття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стало </a:t>
            </a:r>
            <a:r>
              <a:rPr lang="ru-RU" dirty="0" err="1" smtClean="0"/>
              <a:t>звичним</a:t>
            </a:r>
            <a:r>
              <a:rPr lang="ru-RU" dirty="0" smtClean="0"/>
              <a:t> в </a:t>
            </a:r>
            <a:r>
              <a:rPr lang="ru-RU" dirty="0" err="1" smtClean="0"/>
              <a:t>оселях</a:t>
            </a:r>
            <a:r>
              <a:rPr lang="ru-RU" dirty="0" smtClean="0"/>
              <a:t> людей та в </a:t>
            </a:r>
            <a:r>
              <a:rPr lang="ru-RU" dirty="0" err="1" smtClean="0"/>
              <a:t>різних</a:t>
            </a:r>
            <a:r>
              <a:rPr lang="ru-RU" dirty="0" smtClean="0"/>
              <a:t> областях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служачи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розваг</a:t>
            </a:r>
            <a:r>
              <a:rPr lang="ru-RU" dirty="0" smtClean="0"/>
              <a:t>, </a:t>
            </a:r>
            <a:r>
              <a:rPr lang="ru-RU" dirty="0" err="1" smtClean="0"/>
              <a:t>реклами</a:t>
            </a:r>
            <a:r>
              <a:rPr lang="ru-RU" dirty="0" smtClean="0"/>
              <a:t>, </a:t>
            </a:r>
            <a:r>
              <a:rPr lang="ru-RU" dirty="0" err="1" smtClean="0"/>
              <a:t>моніторингу</a:t>
            </a:r>
            <a:r>
              <a:rPr lang="ru-RU" dirty="0" smtClean="0"/>
              <a:t>. З </a:t>
            </a:r>
            <a:r>
              <a:rPr lang="ru-RU" dirty="0" err="1" smtClean="0"/>
              <a:t>винадохом</a:t>
            </a:r>
            <a:r>
              <a:rPr lang="ru-RU" dirty="0" smtClean="0"/>
              <a:t> </a:t>
            </a:r>
            <a:r>
              <a:rPr lang="ru-RU" dirty="0" err="1" smtClean="0"/>
              <a:t>лазерних</a:t>
            </a:r>
            <a:r>
              <a:rPr lang="ru-RU" dirty="0" smtClean="0"/>
              <a:t> </a:t>
            </a:r>
            <a:r>
              <a:rPr lang="ru-RU" dirty="0" err="1" smtClean="0"/>
              <a:t>дисків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компактних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 </a:t>
            </a:r>
            <a:r>
              <a:rPr lang="ru-RU" dirty="0" err="1" smtClean="0"/>
              <a:t>телевізори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прийому</a:t>
            </a:r>
            <a:r>
              <a:rPr lang="ru-RU" dirty="0" smtClean="0"/>
              <a:t> телепередач, а </a:t>
            </a:r>
            <a:r>
              <a:rPr lang="ru-RU" dirty="0" err="1" smtClean="0"/>
              <a:t>й</a:t>
            </a:r>
            <a:r>
              <a:rPr lang="ru-RU" dirty="0" smtClean="0"/>
              <a:t> для перегляду </a:t>
            </a:r>
            <a:r>
              <a:rPr lang="ru-RU" dirty="0" err="1" smtClean="0"/>
              <a:t>записаної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З </a:t>
            </a:r>
            <a:r>
              <a:rPr lang="ru-RU" dirty="0" err="1" smtClean="0"/>
              <a:t>винаходом</a:t>
            </a:r>
            <a:r>
              <a:rPr lang="ru-RU" dirty="0" smtClean="0"/>
              <a:t> </a:t>
            </a:r>
            <a:r>
              <a:rPr lang="ru-RU" dirty="0" err="1" smtClean="0"/>
              <a:t>Інтернету</a:t>
            </a:r>
            <a:r>
              <a:rPr lang="ru-RU" dirty="0" smtClean="0"/>
              <a:t> 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 </a:t>
            </a:r>
            <a:r>
              <a:rPr lang="ru-RU" dirty="0" err="1" smtClean="0"/>
              <a:t>Інтернет-телебачення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6" name="Picture 4" descr="http://vidomosti-ua.com/photo/original-1318509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384042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zaholovok.com.ua/sites/default/files/televiz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3843551" cy="258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252048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TS102520486</Template>
  <TotalTime>109</TotalTime>
  <Words>179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TS102520486</vt:lpstr>
      <vt:lpstr>Засоби масової інформації </vt:lpstr>
      <vt:lpstr>Слайд 2</vt:lpstr>
      <vt:lpstr>Слайд 3</vt:lpstr>
      <vt:lpstr>Слайд 4</vt:lpstr>
      <vt:lpstr>Інтернет-ЗМІ</vt:lpstr>
      <vt:lpstr>Слайд 6</vt:lpstr>
      <vt:lpstr>Радіо</vt:lpstr>
      <vt:lpstr>Преса</vt:lpstr>
      <vt:lpstr>Телебачення</vt:lpstr>
      <vt:lpstr>Соціальні медіа</vt:lpstr>
      <vt:lpstr>Журналістика</vt:lpstr>
      <vt:lpstr>Цензура</vt:lpstr>
      <vt:lpstr>Цензура в ЗМІ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 </dc:title>
  <dc:creator>Дмитрий Каленюк</dc:creator>
  <cp:lastModifiedBy>Дмитрий Каленюк</cp:lastModifiedBy>
  <cp:revision>24</cp:revision>
  <dcterms:created xsi:type="dcterms:W3CDTF">2014-05-17T07:23:00Z</dcterms:created>
  <dcterms:modified xsi:type="dcterms:W3CDTF">2014-05-17T09:12:59Z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