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1EFF7-A053-48D9-8FAB-BFE02FA35C75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56760-70AE-4AC5-B7D0-7E5E79A6A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19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6760-70AE-4AC5-B7D0-7E5E79A6AD1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25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129" y="548680"/>
            <a:ext cx="7772400" cy="3763144"/>
          </a:xfrm>
        </p:spPr>
        <p:txBody>
          <a:bodyPr/>
          <a:lstStyle/>
          <a:p>
            <a:r>
              <a:rPr lang="ru-RU" sz="6000" dirty="0" err="1" smtClean="0"/>
              <a:t>Необхідність</a:t>
            </a:r>
            <a:r>
              <a:rPr lang="ru-RU" sz="6000" dirty="0" smtClean="0"/>
              <a:t> </a:t>
            </a:r>
            <a:r>
              <a:rPr lang="ru-RU" sz="6000" dirty="0" err="1" smtClean="0"/>
              <a:t>міжнародної</a:t>
            </a:r>
            <a:r>
              <a:rPr lang="ru-RU" sz="6000" dirty="0" smtClean="0"/>
              <a:t> </a:t>
            </a:r>
            <a:r>
              <a:rPr lang="ru-RU" sz="6000" dirty="0" err="1" smtClean="0"/>
              <a:t>торгівлі</a:t>
            </a:r>
            <a:r>
              <a:rPr lang="ru-RU" sz="6000" dirty="0" smtClean="0"/>
              <a:t> та </a:t>
            </a:r>
            <a:r>
              <a:rPr lang="ru-RU" sz="6000" dirty="0" err="1" smtClean="0"/>
              <a:t>її</a:t>
            </a:r>
            <a:r>
              <a:rPr lang="ru-RU" sz="6000" dirty="0" smtClean="0"/>
              <a:t> </a:t>
            </a:r>
            <a:r>
              <a:rPr lang="ru-RU" sz="6000" dirty="0" err="1" smtClean="0"/>
              <a:t>сучасні</a:t>
            </a:r>
            <a:r>
              <a:rPr lang="ru-RU" sz="6000" dirty="0" smtClean="0"/>
              <a:t> </a:t>
            </a:r>
            <a:r>
              <a:rPr lang="ru-RU" sz="6000" dirty="0" err="1" smtClean="0"/>
              <a:t>форми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437111"/>
            <a:ext cx="7056784" cy="2127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0803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	Форми міжнародної торгівлі поділяють на види за такими критеріями:</a:t>
            </a:r>
          </a:p>
          <a:p>
            <a:pPr marL="457200" indent="-457200">
              <a:buFont typeface="+mj-lt"/>
              <a:buAutoNum type="arabicParenR"/>
            </a:pPr>
            <a:r>
              <a:rPr lang="uk-UA" b="1" i="1" dirty="0"/>
              <a:t>з</a:t>
            </a:r>
            <a:r>
              <a:rPr lang="uk-UA" b="1" i="1" dirty="0" smtClean="0"/>
              <a:t>а критерієм об</a:t>
            </a:r>
            <a:r>
              <a:rPr lang="en-US" b="1" i="1" dirty="0" smtClean="0"/>
              <a:t>’</a:t>
            </a:r>
            <a:r>
              <a:rPr lang="uk-UA" b="1" i="1" dirty="0" err="1" smtClean="0"/>
              <a:t>єкта</a:t>
            </a:r>
            <a:r>
              <a:rPr lang="uk-UA" b="1" i="1" dirty="0" smtClean="0"/>
              <a:t>:</a:t>
            </a:r>
          </a:p>
          <a:p>
            <a:r>
              <a:rPr lang="uk-UA" dirty="0"/>
              <a:t>т</a:t>
            </a:r>
            <a:r>
              <a:rPr lang="uk-UA" dirty="0" smtClean="0"/>
              <a:t>оргівля сировиною;</a:t>
            </a:r>
          </a:p>
          <a:p>
            <a:r>
              <a:rPr lang="uk-UA" dirty="0"/>
              <a:t>т</a:t>
            </a:r>
            <a:r>
              <a:rPr lang="uk-UA" dirty="0" smtClean="0"/>
              <a:t>оргівля паливом;</a:t>
            </a:r>
          </a:p>
          <a:p>
            <a:r>
              <a:rPr lang="uk-UA" dirty="0"/>
              <a:t>т</a:t>
            </a:r>
            <a:r>
              <a:rPr lang="uk-UA" dirty="0" smtClean="0"/>
              <a:t>оргівля продовольством;</a:t>
            </a:r>
          </a:p>
          <a:p>
            <a:r>
              <a:rPr lang="uk-UA" dirty="0"/>
              <a:t>т</a:t>
            </a:r>
            <a:r>
              <a:rPr lang="uk-UA" dirty="0" smtClean="0"/>
              <a:t>оргівля напівфабрикатами;</a:t>
            </a:r>
          </a:p>
          <a:p>
            <a:r>
              <a:rPr lang="uk-UA" dirty="0"/>
              <a:t>т</a:t>
            </a:r>
            <a:r>
              <a:rPr lang="uk-UA" dirty="0" smtClean="0"/>
              <a:t>оргівля готовими виробами виробничого та невиробничого призначення;</a:t>
            </a:r>
          </a:p>
          <a:p>
            <a:r>
              <a:rPr lang="uk-UA" dirty="0"/>
              <a:t>т</a:t>
            </a:r>
            <a:r>
              <a:rPr lang="uk-UA" dirty="0" smtClean="0"/>
              <a:t>оргівля виробничими, транспортними, експедиторськими, консультаційними, консигнаційними, посередницькими, туристичними, маркетинговими, обліковими послугами.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58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36945"/>
            <a:ext cx="8229600" cy="4525963"/>
          </a:xfrm>
        </p:spPr>
        <p:txBody>
          <a:bodyPr/>
          <a:lstStyle/>
          <a:p>
            <a:pPr marL="457200" indent="-457200">
              <a:buAutoNum type="arabicParenR" startAt="2"/>
            </a:pPr>
            <a:r>
              <a:rPr lang="uk-UA" b="1" i="1" dirty="0" smtClean="0"/>
              <a:t>за критерієм регулювання міжнародної торгівлі</a:t>
            </a:r>
            <a:r>
              <a:rPr lang="uk-UA" b="1" dirty="0" smtClean="0"/>
              <a:t>:</a:t>
            </a:r>
          </a:p>
          <a:p>
            <a:r>
              <a:rPr lang="uk-UA" dirty="0"/>
              <a:t>з</a:t>
            </a:r>
            <a:r>
              <a:rPr lang="uk-UA" dirty="0" smtClean="0"/>
              <a:t>вичайна – здійснення регулювання в повному обсязі відповідно до національного законодавства;</a:t>
            </a:r>
          </a:p>
          <a:p>
            <a:r>
              <a:rPr lang="uk-UA" dirty="0"/>
              <a:t>д</a:t>
            </a:r>
            <a:r>
              <a:rPr lang="uk-UA" dirty="0" smtClean="0"/>
              <a:t>искримінаційна – уведення обмежень державою на експортно-імпортні операції;</a:t>
            </a:r>
          </a:p>
          <a:p>
            <a:r>
              <a:rPr lang="uk-UA" dirty="0"/>
              <a:t>п</a:t>
            </a:r>
            <a:r>
              <a:rPr lang="uk-UA" dirty="0" smtClean="0"/>
              <a:t>референційна торгівля – </a:t>
            </a:r>
            <a:r>
              <a:rPr lang="uk-UA" dirty="0" err="1" smtClean="0"/>
              <a:t>торгівля</a:t>
            </a:r>
            <a:r>
              <a:rPr lang="uk-UA" dirty="0" smtClean="0"/>
              <a:t>, при здійсненні якої застосовуються пільги.</a:t>
            </a:r>
          </a:p>
          <a:p>
            <a:pPr marL="0" indent="0">
              <a:buNone/>
            </a:pPr>
            <a:endParaRPr lang="uk-UA" dirty="0" smtClean="0"/>
          </a:p>
          <a:p>
            <a:endParaRPr lang="uk-UA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8575">
            <a:off x="1162522" y="4077071"/>
            <a:ext cx="2857500" cy="1971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848">
            <a:off x="5004048" y="4086595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70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86068"/>
            <a:ext cx="4383199" cy="2673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 smtClean="0"/>
              <a:t>3) за методами здійснення міжнародної політики:</a:t>
            </a:r>
          </a:p>
          <a:p>
            <a:r>
              <a:rPr lang="uk-UA" dirty="0"/>
              <a:t>т</a:t>
            </a:r>
            <a:r>
              <a:rPr lang="uk-UA" dirty="0" smtClean="0"/>
              <a:t>оргівля пряма – не використовуються послуги посередників;</a:t>
            </a:r>
          </a:p>
          <a:p>
            <a:r>
              <a:rPr lang="uk-UA" dirty="0" smtClean="0"/>
              <a:t>торгівля через посередників.</a:t>
            </a:r>
            <a:r>
              <a:rPr lang="uk-UA" b="1" i="1" dirty="0" smtClean="0"/>
              <a:t> 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40320"/>
            <a:ext cx="3312368" cy="248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737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151216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Організаційні форми міжнародної торгівлі теж різноманітні. Передусім, це </a:t>
            </a:r>
            <a:r>
              <a:rPr lang="uk-UA" b="1" dirty="0" smtClean="0"/>
              <a:t>міжнародні товарні біржі (МТБ).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31432" y="2905053"/>
            <a:ext cx="3816424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Century Gothic" pitchFamily="34" charset="0"/>
              </a:rPr>
              <a:t>Міжнародні товарні біржі </a:t>
            </a:r>
            <a:r>
              <a:rPr lang="uk-UA" sz="2400" dirty="0" smtClean="0">
                <a:latin typeface="Century Gothic" pitchFamily="34" charset="0"/>
              </a:rPr>
              <a:t>– такі торгівельні установи, де здійснюється продаж одного товару великими партіями.</a:t>
            </a:r>
            <a:endParaRPr lang="ru-RU" sz="2400" dirty="0">
              <a:latin typeface="Century Gothic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3117726" cy="21200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65104"/>
            <a:ext cx="3117726" cy="21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86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Багато торгівельних операцій здійснюється і на </a:t>
            </a:r>
            <a:r>
              <a:rPr lang="uk-UA" b="1" dirty="0" smtClean="0"/>
              <a:t>міжнародних аукціонах (МА).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9875" y="1700808"/>
            <a:ext cx="3960440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Century Gothic" pitchFamily="34" charset="0"/>
              </a:rPr>
              <a:t>Міжнародні аукціони </a:t>
            </a:r>
            <a:r>
              <a:rPr lang="uk-UA" sz="2400" dirty="0" smtClean="0">
                <a:latin typeface="Century Gothic" pitchFamily="34" charset="0"/>
              </a:rPr>
              <a:t>– це міжнародні установи, де здійснюється продає коштовностей, предметів розкоші тощо.</a:t>
            </a:r>
            <a:endParaRPr lang="ru-RU" sz="2400" dirty="0">
              <a:latin typeface="Century Gothic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1" y="4633153"/>
            <a:ext cx="2952328" cy="19703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290" y="1694798"/>
            <a:ext cx="3400133" cy="2268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70" y="4207968"/>
            <a:ext cx="3371795" cy="224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8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60851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Ще однією формою міжнародної торгівлі є </a:t>
            </a:r>
            <a:r>
              <a:rPr lang="uk-UA" b="1" dirty="0" smtClean="0"/>
              <a:t>міжнародні торги (МТ):</a:t>
            </a:r>
          </a:p>
          <a:p>
            <a:r>
              <a:rPr lang="uk-UA" dirty="0"/>
              <a:t>в</a:t>
            </a:r>
            <a:r>
              <a:rPr lang="uk-UA" dirty="0" smtClean="0"/>
              <a:t>ідкриті – у них мають право брати участь усі бажаючі фізичні та юридичні особи;</a:t>
            </a:r>
          </a:p>
          <a:p>
            <a:r>
              <a:rPr lang="uk-UA" dirty="0"/>
              <a:t>з</a:t>
            </a:r>
            <a:r>
              <a:rPr lang="uk-UA" dirty="0" smtClean="0"/>
              <a:t>акриті – у яких беруть участь найбільш авторитетні фірми за спеціальними запрошеннями.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62567"/>
            <a:ext cx="4248472" cy="2694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5990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672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684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497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3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b="1" i="1" dirty="0" smtClean="0"/>
              <a:t>Світове господарство </a:t>
            </a:r>
            <a:r>
              <a:rPr lang="uk-UA" dirty="0" smtClean="0"/>
              <a:t>– сукупність національних економік країн світу,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язаних</a:t>
            </a:r>
            <a:r>
              <a:rPr lang="uk-UA" dirty="0" smtClean="0"/>
              <a:t> між собою мобільними факторами виробництва.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38" y="2117576"/>
            <a:ext cx="5426144" cy="4047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8780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9" y="4495328"/>
            <a:ext cx="480937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72335"/>
            <a:ext cx="3907411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b="1" i="1" dirty="0" err="1" smtClean="0"/>
              <a:t>Суб</a:t>
            </a:r>
            <a:r>
              <a:rPr lang="en-US" b="1" i="1" dirty="0" smtClean="0"/>
              <a:t>’</a:t>
            </a:r>
            <a:r>
              <a:rPr lang="uk-UA" b="1" i="1" dirty="0" err="1" smtClean="0"/>
              <a:t>єкти</a:t>
            </a:r>
            <a:r>
              <a:rPr lang="uk-UA" b="1" i="1" dirty="0" smtClean="0"/>
              <a:t> </a:t>
            </a:r>
            <a:r>
              <a:rPr lang="uk-UA" dirty="0" smtClean="0"/>
              <a:t>світового господарства:</a:t>
            </a:r>
          </a:p>
          <a:p>
            <a:r>
              <a:rPr lang="uk-UA" dirty="0" smtClean="0"/>
              <a:t>розвинені країни ( «великої сімки», високорозвинені західноєвропейські, переселенського капіталізму, нової індустріалізації, середнього рівня розвитку з високими темпами соціально-економічного прогресу);</a:t>
            </a:r>
          </a:p>
          <a:p>
            <a:r>
              <a:rPr lang="uk-UA" dirty="0"/>
              <a:t>к</a:t>
            </a:r>
            <a:r>
              <a:rPr lang="uk-UA" dirty="0" smtClean="0"/>
              <a:t>раїни середнього рівня;</a:t>
            </a:r>
          </a:p>
          <a:p>
            <a:r>
              <a:rPr lang="uk-UA" dirty="0"/>
              <a:t>к</a:t>
            </a:r>
            <a:r>
              <a:rPr lang="uk-UA" dirty="0" smtClean="0"/>
              <a:t>раїни, що розвиваються.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68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3600400" cy="338437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	</a:t>
            </a:r>
            <a:r>
              <a:rPr lang="uk-UA" b="1" i="1" dirty="0" smtClean="0">
                <a:solidFill>
                  <a:schemeClr val="tx1"/>
                </a:solidFill>
              </a:rPr>
              <a:t>Міжнародні економічні відносини </a:t>
            </a:r>
            <a:r>
              <a:rPr lang="uk-UA" dirty="0" smtClean="0">
                <a:solidFill>
                  <a:schemeClr val="tx1"/>
                </a:solidFill>
              </a:rPr>
              <a:t>– система економічних </a:t>
            </a:r>
            <a:r>
              <a:rPr lang="uk-UA" dirty="0" err="1" smtClean="0">
                <a:solidFill>
                  <a:schemeClr val="tx1"/>
                </a:solidFill>
              </a:rPr>
              <a:t>зв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r>
              <a:rPr lang="uk-UA" dirty="0" err="1" smtClean="0">
                <a:solidFill>
                  <a:schemeClr val="tx1"/>
                </a:solidFill>
              </a:rPr>
              <a:t>язків</a:t>
            </a:r>
            <a:r>
              <a:rPr lang="uk-UA" dirty="0" smtClean="0">
                <a:solidFill>
                  <a:schemeClr val="tx1"/>
                </a:solidFill>
              </a:rPr>
              <a:t> між країнами із приводу виробництва, розподілу, обміну та споживання товарів і послуг.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9540" y="692696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	</a:t>
            </a:r>
            <a:r>
              <a:rPr lang="uk-UA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Взаємодія національних економік відбувається через </a:t>
            </a:r>
            <a:r>
              <a:rPr lang="uk-UA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міжнародні економічні відносини</a:t>
            </a:r>
            <a:r>
              <a:rPr lang="uk-UA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uk-UA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(МЕВ)</a:t>
            </a:r>
            <a:r>
              <a:rPr lang="uk-UA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uk-UA" sz="24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93" y="2588064"/>
            <a:ext cx="4501763" cy="300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050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Національні господарства взаємодіють у системі світового господарства за законами </a:t>
            </a:r>
            <a:r>
              <a:rPr lang="uk-UA" b="1" dirty="0" smtClean="0"/>
              <a:t>міжнародного поділу праці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	Основні чинники міжнародного поділу праці:</a:t>
            </a:r>
          </a:p>
          <a:p>
            <a:r>
              <a:rPr lang="uk-UA" dirty="0"/>
              <a:t>г</a:t>
            </a:r>
            <a:r>
              <a:rPr lang="uk-UA" dirty="0" smtClean="0"/>
              <a:t>еографічне положення країн;</a:t>
            </a:r>
          </a:p>
          <a:p>
            <a:r>
              <a:rPr lang="uk-UA" dirty="0"/>
              <a:t>п</a:t>
            </a:r>
            <a:r>
              <a:rPr lang="uk-UA" dirty="0" smtClean="0"/>
              <a:t>риродно-ресурсна база;</a:t>
            </a:r>
          </a:p>
          <a:p>
            <a:r>
              <a:rPr lang="uk-UA" dirty="0"/>
              <a:t>с</a:t>
            </a:r>
            <a:r>
              <a:rPr lang="uk-UA" dirty="0" smtClean="0"/>
              <a:t>оціально-економічні умови.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789040"/>
            <a:ext cx="6732240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atin typeface="Century Gothic" pitchFamily="34" charset="0"/>
              </a:rPr>
              <a:t>	Міжнародний поділ праці </a:t>
            </a:r>
            <a:r>
              <a:rPr lang="uk-UA" sz="2400" dirty="0" smtClean="0">
                <a:latin typeface="Century Gothic" pitchFamily="34" charset="0"/>
              </a:rPr>
              <a:t>– вищий ступінь розвитку суспільного поділу праці між країнами, який спирається на стійку, економічно вигідну спеціалізацію виробництва окремих країн на тих чи інших видах продукції і веде до взаємного обміну результатами виробництва.</a:t>
            </a:r>
            <a:endParaRPr lang="ru-RU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2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Основи міжнародної торгівлі були закладені відомими економістами А. Смітом і Д. Рікардо.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1"/>
            <a:ext cx="2448272" cy="3651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7905"/>
            <a:ext cx="3076575" cy="3543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1269" y="543440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+mj-lt"/>
              </a:rPr>
              <a:t>Адам Сміт</a:t>
            </a:r>
          </a:p>
          <a:p>
            <a:pPr algn="ctr"/>
            <a:r>
              <a:rPr lang="uk-UA" sz="2400" b="1" dirty="0" smtClean="0">
                <a:latin typeface="+mj-lt"/>
              </a:rPr>
              <a:t>(1723-1790)</a:t>
            </a:r>
            <a:endParaRPr lang="ru-RU" sz="2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075" y="5434406"/>
            <a:ext cx="2952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+mj-lt"/>
              </a:rPr>
              <a:t>Давид Рікардо</a:t>
            </a:r>
          </a:p>
          <a:p>
            <a:pPr algn="ctr"/>
            <a:r>
              <a:rPr lang="uk-UA" sz="2400" b="1" dirty="0" smtClean="0">
                <a:latin typeface="+mj-lt"/>
              </a:rPr>
              <a:t>(1772-1823)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88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b="1" i="1" dirty="0" smtClean="0"/>
              <a:t>Абсолютна перевага </a:t>
            </a:r>
            <a:r>
              <a:rPr lang="uk-UA" dirty="0" smtClean="0"/>
              <a:t>– можливість країни виробляти завдяки своїм природним особливостям або виробничому потенціалу будь-який товар у більших обсягах  на одиницю витрат (або з меншими витратами на одиницю продукції) порівняно з іншими країнами, що виробляють такий самий товар.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08038"/>
            <a:ext cx="5112568" cy="3033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4833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4053136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	Згідно з теорією </a:t>
            </a:r>
            <a:r>
              <a:rPr lang="uk-UA" b="1" dirty="0" smtClean="0"/>
              <a:t>порівняльних переваг</a:t>
            </a:r>
            <a:r>
              <a:rPr lang="uk-UA" dirty="0" smtClean="0"/>
              <a:t>, країна має відносні переваги при виробництві певного продукту, якщо вона виробляє цей продукт із більш низькою альтернативною вартістю порівняно з потенційними торговельними партнерами.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95" y="1268760"/>
            <a:ext cx="432048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4795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542784" cy="507342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ru-RU" b="1" i="1" dirty="0"/>
              <a:t>Теорема </a:t>
            </a:r>
            <a:r>
              <a:rPr lang="ru-RU" b="1" i="1" dirty="0" err="1"/>
              <a:t>Хекшера-Оліна</a:t>
            </a:r>
            <a:r>
              <a:rPr lang="ru-RU" dirty="0"/>
              <a:t> </a:t>
            </a:r>
            <a:r>
              <a:rPr lang="ru-RU" dirty="0" smtClean="0"/>
              <a:t>— </a:t>
            </a:r>
            <a:r>
              <a:rPr lang="ru-RU" dirty="0"/>
              <a:t>в </a:t>
            </a:r>
            <a:r>
              <a:rPr lang="ru-RU" dirty="0" err="1" smtClean="0"/>
              <a:t>економіці</a:t>
            </a:r>
            <a:r>
              <a:rPr lang="ru-RU" dirty="0"/>
              <a:t> </a:t>
            </a:r>
            <a:r>
              <a:rPr lang="ru-RU" dirty="0" err="1"/>
              <a:t>твердження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 </a:t>
            </a:r>
            <a:r>
              <a:rPr lang="ru-RU" dirty="0" err="1"/>
              <a:t>експортує</a:t>
            </a:r>
            <a:r>
              <a:rPr lang="ru-RU" dirty="0"/>
              <a:t> товар, для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інтенсивно</a:t>
            </a:r>
            <a:r>
              <a:rPr lang="ru-RU" dirty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надлишкові</a:t>
            </a:r>
            <a:r>
              <a:rPr lang="ru-RU" dirty="0"/>
              <a:t> </a:t>
            </a:r>
            <a:r>
              <a:rPr lang="ru-RU" dirty="0" err="1" smtClean="0"/>
              <a:t>фактори</a:t>
            </a:r>
            <a:r>
              <a:rPr lang="ru-RU" dirty="0" smtClean="0"/>
              <a:t> </a:t>
            </a:r>
            <a:r>
              <a:rPr lang="ru-RU" dirty="0" err="1"/>
              <a:t>виробництва</a:t>
            </a:r>
            <a:r>
              <a:rPr lang="ru-RU" dirty="0"/>
              <a:t>, і </a:t>
            </a:r>
            <a:r>
              <a:rPr lang="ru-RU" dirty="0" err="1"/>
              <a:t>імпортує</a:t>
            </a:r>
            <a:r>
              <a:rPr lang="ru-RU" dirty="0"/>
              <a:t> </a:t>
            </a:r>
            <a:r>
              <a:rPr lang="ru-RU" dirty="0" err="1"/>
              <a:t>товари</a:t>
            </a:r>
            <a:r>
              <a:rPr lang="ru-RU" dirty="0"/>
              <a:t>, для </a:t>
            </a:r>
            <a:r>
              <a:rPr lang="ru-RU" dirty="0" err="1"/>
              <a:t>яких</a:t>
            </a:r>
            <a:r>
              <a:rPr lang="ru-RU" dirty="0"/>
              <a:t> вона </a:t>
            </a:r>
            <a:r>
              <a:rPr lang="ru-RU" dirty="0" err="1"/>
              <a:t>відчуває</a:t>
            </a:r>
            <a:r>
              <a:rPr lang="ru-RU" dirty="0"/>
              <a:t> </a:t>
            </a:r>
            <a:r>
              <a:rPr lang="ru-RU" dirty="0" err="1"/>
              <a:t>відносний</a:t>
            </a:r>
            <a:r>
              <a:rPr lang="ru-RU" dirty="0"/>
              <a:t> </a:t>
            </a:r>
            <a:r>
              <a:rPr lang="ru-RU" dirty="0" err="1"/>
              <a:t>недолік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91" y="2996952"/>
            <a:ext cx="2592288" cy="3666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96952"/>
            <a:ext cx="2610730" cy="366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46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319</TotalTime>
  <Words>108</Words>
  <Application>Microsoft Office PowerPoint</Application>
  <PresentationFormat>Экран (4:3)</PresentationFormat>
  <Paragraphs>45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Необхідність міжнародної торгівлі та її сучасні форми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Необхідність міжнародної торгівлі та її сучасні форми</dc:title>
  <dc:creator>Ваня</dc:creator>
  <cp:lastModifiedBy>Ваня</cp:lastModifiedBy>
  <cp:revision>17</cp:revision>
  <dcterms:created xsi:type="dcterms:W3CDTF">2014-05-17T17:21:16Z</dcterms:created>
  <dcterms:modified xsi:type="dcterms:W3CDTF">2014-05-18T19:23:32Z</dcterms:modified>
</cp:coreProperties>
</file>