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9" r:id="rId2"/>
    <p:sldId id="257" r:id="rId3"/>
    <p:sldId id="29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3" r:id="rId27"/>
    <p:sldId id="280" r:id="rId28"/>
    <p:sldId id="282" r:id="rId29"/>
    <p:sldId id="281" r:id="rId30"/>
    <p:sldId id="284" r:id="rId31"/>
    <p:sldId id="286" r:id="rId32"/>
    <p:sldId id="287" r:id="rId33"/>
    <p:sldId id="288" r:id="rId34"/>
    <p:sldId id="291"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3B3F"/>
    <a:srgbClr val="D2E200"/>
    <a:srgbClr val="2A565C"/>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F230EBFE-6AF3-4DCC-BBA9-6285F8C74FEC}"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230EBFE-6AF3-4DCC-BBA9-6285F8C74FEC}"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230EBFE-6AF3-4DCC-BBA9-6285F8C74FEC}"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067375-AD2F-4A17-863F-FD3EB86C1618}"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230EBFE-6AF3-4DCC-BBA9-6285F8C74F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E4067375-AD2F-4A17-863F-FD3EB86C1618}" type="datetimeFigureOut">
              <a:rPr lang="ru-RU" smtClean="0"/>
              <a:pPr/>
              <a:t>03.04.2013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F230EBFE-6AF3-4DCC-BBA9-6285F8C74F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4067375-AD2F-4A17-863F-FD3EB86C1618}" type="datetimeFigureOut">
              <a:rPr lang="ru-RU" smtClean="0"/>
              <a:pPr/>
              <a:t>03.04.2013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230EBFE-6AF3-4DCC-BBA9-6285F8C74FE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500042"/>
            <a:ext cx="6318396" cy="8802410"/>
          </a:xfrm>
          <a:prstGeom prst="rect">
            <a:avLst/>
          </a:prstGeom>
        </p:spPr>
        <p:txBody>
          <a:bodyPr wrap="none">
            <a:spAutoFit/>
          </a:bodyPr>
          <a:lstStyle/>
          <a:p>
            <a:pPr lvl="0" algn="just"/>
            <a:r>
              <a:rPr lang="en-US" sz="8000" u="sng" dirty="0" smtClean="0">
                <a:solidFill>
                  <a:schemeClr val="accent5"/>
                </a:solidFill>
              </a:rPr>
              <a:t>IVAN </a:t>
            </a:r>
          </a:p>
          <a:p>
            <a:pPr lvl="0" algn="just"/>
            <a:r>
              <a:rPr lang="en-US" sz="8000" u="sng" dirty="0" smtClean="0">
                <a:solidFill>
                  <a:schemeClr val="accent5"/>
                </a:solidFill>
              </a:rPr>
              <a:t>AIVAZOVSKYI</a:t>
            </a:r>
          </a:p>
          <a:p>
            <a:pPr lvl="0" algn="just"/>
            <a:r>
              <a:rPr lang="en-US" sz="8000" u="sng" dirty="0" smtClean="0">
                <a:solidFill>
                  <a:srgbClr val="FFFF00"/>
                </a:solidFill>
              </a:rPr>
              <a:t>(1817-1900)</a:t>
            </a:r>
          </a:p>
          <a:p>
            <a:pPr lvl="0" algn="just"/>
            <a:endParaRPr lang="en-US" sz="8000" u="sng" dirty="0" smtClean="0">
              <a:solidFill>
                <a:srgbClr val="FFFF00"/>
              </a:solidFill>
            </a:endParaRPr>
          </a:p>
          <a:p>
            <a:pPr lvl="0" algn="just"/>
            <a:endParaRPr lang="en-US" sz="2400" u="sng" dirty="0" smtClean="0">
              <a:solidFill>
                <a:srgbClr val="FFFF00"/>
              </a:solidFill>
            </a:endParaRPr>
          </a:p>
          <a:p>
            <a:pPr lvl="0" algn="just"/>
            <a:endParaRPr lang="en-US" sz="2400" u="sng" dirty="0" smtClean="0">
              <a:solidFill>
                <a:srgbClr val="FFFF00"/>
              </a:solidFill>
            </a:endParaRPr>
          </a:p>
          <a:p>
            <a:pPr lvl="0" algn="just"/>
            <a:r>
              <a:rPr lang="en-US" sz="2400" u="sng" dirty="0" smtClean="0">
                <a:solidFill>
                  <a:srgbClr val="1D3B3F"/>
                </a:solidFill>
              </a:rPr>
              <a:t>Created by </a:t>
            </a:r>
            <a:r>
              <a:rPr lang="en-US" sz="2400" u="sng" dirty="0" err="1" smtClean="0">
                <a:solidFill>
                  <a:srgbClr val="1D3B3F"/>
                </a:solidFill>
              </a:rPr>
              <a:t>Nazar</a:t>
            </a:r>
            <a:r>
              <a:rPr lang="en-US" sz="2400" u="sng" dirty="0" smtClean="0">
                <a:solidFill>
                  <a:srgbClr val="1D3B3F"/>
                </a:solidFill>
              </a:rPr>
              <a:t> </a:t>
            </a:r>
            <a:r>
              <a:rPr lang="en-US" sz="2400" u="sng" dirty="0" err="1" smtClean="0">
                <a:solidFill>
                  <a:srgbClr val="1D3B3F"/>
                </a:solidFill>
              </a:rPr>
              <a:t>Zinych</a:t>
            </a:r>
            <a:r>
              <a:rPr lang="en-US" sz="2400" u="sng" dirty="0" smtClean="0">
                <a:solidFill>
                  <a:srgbClr val="1D3B3F"/>
                </a:solidFill>
              </a:rPr>
              <a:t> ;)</a:t>
            </a:r>
          </a:p>
          <a:p>
            <a:pPr lvl="0" algn="just"/>
            <a:endParaRPr lang="en-US" sz="8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1000" u="sng" dirty="0" smtClean="0">
              <a:solidFill>
                <a:schemeClr val="accent5"/>
              </a:solidFill>
            </a:endParaRPr>
          </a:p>
          <a:p>
            <a:pPr lvl="0" algn="just"/>
            <a:endParaRPr lang="en-US" sz="2400" u="sng" dirty="0" smtClean="0">
              <a:solidFill>
                <a:schemeClr val="accent5"/>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Мои документы\Мои рисунки\Айвазовский\Шторм 1.jpg"/>
          <p:cNvPicPr>
            <a:picLocks noChangeAspect="1" noChangeArrowheads="1"/>
          </p:cNvPicPr>
          <p:nvPr/>
        </p:nvPicPr>
        <p:blipFill>
          <a:blip r:embed="rId2" cstate="print"/>
          <a:srcRect/>
          <a:stretch>
            <a:fillRect/>
          </a:stretch>
        </p:blipFill>
        <p:spPr bwMode="auto">
          <a:xfrm>
            <a:off x="285720" y="214290"/>
            <a:ext cx="8408325" cy="4857784"/>
          </a:xfrm>
          <a:prstGeom prst="rect">
            <a:avLst/>
          </a:prstGeom>
          <a:noFill/>
        </p:spPr>
      </p:pic>
      <p:sp>
        <p:nvSpPr>
          <p:cNvPr id="3" name="TextBox 2"/>
          <p:cNvSpPr txBox="1"/>
          <p:nvPr/>
        </p:nvSpPr>
        <p:spPr>
          <a:xfrm>
            <a:off x="3286116" y="5429264"/>
            <a:ext cx="6500858" cy="461665"/>
          </a:xfrm>
          <a:prstGeom prst="rect">
            <a:avLst/>
          </a:prstGeom>
          <a:noFill/>
        </p:spPr>
        <p:txBody>
          <a:bodyPr wrap="square" rtlCol="0">
            <a:spAutoFit/>
          </a:bodyPr>
          <a:lstStyle/>
          <a:p>
            <a:r>
              <a:rPr lang="uk-UA" sz="2400" b="1" u="sng" dirty="0" smtClean="0"/>
              <a:t>“</a:t>
            </a:r>
            <a:r>
              <a:rPr lang="en-US" sz="2400" b="1" u="sng" dirty="0" smtClean="0"/>
              <a:t>Storm</a:t>
            </a:r>
            <a:r>
              <a:rPr lang="uk-UA" sz="2400" b="1" u="sng" dirty="0" smtClean="0"/>
              <a:t>”</a:t>
            </a:r>
            <a:endParaRPr lang="ru-RU" sz="24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Мои документы\Мои рисунки\Айвазовский\Штром на море.jpg"/>
          <p:cNvPicPr>
            <a:picLocks noChangeAspect="1" noChangeArrowheads="1"/>
          </p:cNvPicPr>
          <p:nvPr/>
        </p:nvPicPr>
        <p:blipFill>
          <a:blip r:embed="rId2" cstate="print"/>
          <a:srcRect/>
          <a:stretch>
            <a:fillRect/>
          </a:stretch>
        </p:blipFill>
        <p:spPr bwMode="auto">
          <a:xfrm>
            <a:off x="214282" y="285728"/>
            <a:ext cx="8436517" cy="5786478"/>
          </a:xfrm>
          <a:prstGeom prst="rect">
            <a:avLst/>
          </a:prstGeom>
          <a:noFill/>
        </p:spPr>
      </p:pic>
      <p:sp>
        <p:nvSpPr>
          <p:cNvPr id="4" name="TextBox 3"/>
          <p:cNvSpPr txBox="1"/>
          <p:nvPr/>
        </p:nvSpPr>
        <p:spPr>
          <a:xfrm>
            <a:off x="1928794" y="6286520"/>
            <a:ext cx="6786610" cy="461665"/>
          </a:xfrm>
          <a:prstGeom prst="rect">
            <a:avLst/>
          </a:prstGeom>
          <a:noFill/>
        </p:spPr>
        <p:txBody>
          <a:bodyPr wrap="square" rtlCol="0">
            <a:spAutoFit/>
          </a:bodyPr>
          <a:lstStyle/>
          <a:p>
            <a:r>
              <a:rPr lang="en-US" sz="2400" b="1" dirty="0">
                <a:solidFill>
                  <a:schemeClr val="tx2">
                    <a:lumMod val="25000"/>
                  </a:schemeClr>
                </a:solidFill>
              </a:rPr>
              <a:t>Storm at sea</a:t>
            </a:r>
            <a:r>
              <a:rPr lang="ru-RU" sz="2400" b="1" dirty="0" smtClean="0"/>
              <a:t>.</a:t>
            </a:r>
            <a:endParaRPr lang="ru-RU" sz="2400" dirty="0"/>
          </a:p>
        </p:txBody>
      </p:sp>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Мои документы\Мои рисунки\Айвазовский\У берегов Ялты.jpg"/>
          <p:cNvPicPr>
            <a:picLocks noChangeAspect="1" noChangeArrowheads="1"/>
          </p:cNvPicPr>
          <p:nvPr/>
        </p:nvPicPr>
        <p:blipFill>
          <a:blip r:embed="rId2" cstate="print"/>
          <a:srcRect/>
          <a:stretch>
            <a:fillRect/>
          </a:stretch>
        </p:blipFill>
        <p:spPr bwMode="auto">
          <a:xfrm>
            <a:off x="642910" y="214290"/>
            <a:ext cx="7858180" cy="6057346"/>
          </a:xfrm>
          <a:prstGeom prst="rect">
            <a:avLst/>
          </a:prstGeom>
          <a:noFill/>
        </p:spPr>
      </p:pic>
      <p:sp>
        <p:nvSpPr>
          <p:cNvPr id="3" name="TextBox 2"/>
          <p:cNvSpPr txBox="1"/>
          <p:nvPr/>
        </p:nvSpPr>
        <p:spPr>
          <a:xfrm>
            <a:off x="1857356" y="6334780"/>
            <a:ext cx="6572296" cy="523220"/>
          </a:xfrm>
          <a:prstGeom prst="rect">
            <a:avLst/>
          </a:prstGeom>
          <a:noFill/>
        </p:spPr>
        <p:txBody>
          <a:bodyPr wrap="square" rtlCol="0">
            <a:spAutoFit/>
          </a:bodyPr>
          <a:lstStyle/>
          <a:p>
            <a:r>
              <a:rPr lang="en-US" sz="2800" dirty="0">
                <a:solidFill>
                  <a:schemeClr val="tx2">
                    <a:lumMod val="25000"/>
                  </a:schemeClr>
                </a:solidFill>
              </a:rPr>
              <a:t>Off the coast of </a:t>
            </a:r>
            <a:r>
              <a:rPr lang="en-US" sz="2800" dirty="0" smtClean="0">
                <a:solidFill>
                  <a:schemeClr val="tx2">
                    <a:lumMod val="25000"/>
                  </a:schemeClr>
                </a:solidFill>
              </a:rPr>
              <a:t> Yalta</a:t>
            </a:r>
            <a:r>
              <a:rPr lang="en-US" sz="2800" dirty="0">
                <a:solidFill>
                  <a:schemeClr val="tx2">
                    <a:lumMod val="25000"/>
                  </a:schemeClr>
                </a:solidFill>
              </a:rPr>
              <a:t>.</a:t>
            </a:r>
            <a:endParaRPr lang="ru-RU" sz="28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Мои документы\Мои рисунки\Айвазовский\Кораблекрушение.jpg"/>
          <p:cNvPicPr>
            <a:picLocks noChangeAspect="1" noChangeArrowheads="1"/>
          </p:cNvPicPr>
          <p:nvPr/>
        </p:nvPicPr>
        <p:blipFill>
          <a:blip r:embed="rId2" cstate="print"/>
          <a:srcRect/>
          <a:stretch>
            <a:fillRect/>
          </a:stretch>
        </p:blipFill>
        <p:spPr bwMode="auto">
          <a:xfrm>
            <a:off x="214282" y="285728"/>
            <a:ext cx="8386402" cy="6072230"/>
          </a:xfrm>
          <a:prstGeom prst="rect">
            <a:avLst/>
          </a:prstGeom>
          <a:noFill/>
        </p:spPr>
      </p:pic>
      <p:sp>
        <p:nvSpPr>
          <p:cNvPr id="3" name="TextBox 2"/>
          <p:cNvSpPr txBox="1"/>
          <p:nvPr/>
        </p:nvSpPr>
        <p:spPr>
          <a:xfrm>
            <a:off x="581681" y="6313618"/>
            <a:ext cx="8143932" cy="954107"/>
          </a:xfrm>
          <a:prstGeom prst="rect">
            <a:avLst/>
          </a:prstGeom>
          <a:noFill/>
        </p:spPr>
        <p:txBody>
          <a:bodyPr wrap="square" rtlCol="0">
            <a:spAutoFit/>
          </a:bodyPr>
          <a:lstStyle/>
          <a:p>
            <a:r>
              <a:rPr lang="en-US" sz="2800" dirty="0">
                <a:solidFill>
                  <a:schemeClr val="tx2">
                    <a:lumMod val="25000"/>
                  </a:schemeClr>
                </a:solidFill>
              </a:rPr>
              <a:t>Shipwreck.</a:t>
            </a:r>
            <a:endParaRPr lang="ru-RU" sz="2800" dirty="0">
              <a:solidFill>
                <a:schemeClr val="tx2">
                  <a:lumMod val="25000"/>
                </a:schemeClr>
              </a:solidFill>
            </a:endParaRPr>
          </a:p>
          <a:p>
            <a:endParaRPr lang="ru-RU" sz="28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Мои документы\Мои рисунки\Айвазовский\Кораблекрушение 1.jpg"/>
          <p:cNvPicPr>
            <a:picLocks noChangeAspect="1" noChangeArrowheads="1"/>
          </p:cNvPicPr>
          <p:nvPr/>
        </p:nvPicPr>
        <p:blipFill>
          <a:blip r:embed="rId2" cstate="print"/>
          <a:srcRect/>
          <a:stretch>
            <a:fillRect/>
          </a:stretch>
        </p:blipFill>
        <p:spPr bwMode="auto">
          <a:xfrm>
            <a:off x="1214414" y="214290"/>
            <a:ext cx="7072362" cy="5819544"/>
          </a:xfrm>
          <a:prstGeom prst="rect">
            <a:avLst/>
          </a:prstGeom>
          <a:noFill/>
        </p:spPr>
      </p:pic>
      <p:sp>
        <p:nvSpPr>
          <p:cNvPr id="3" name="TextBox 2"/>
          <p:cNvSpPr txBox="1"/>
          <p:nvPr/>
        </p:nvSpPr>
        <p:spPr>
          <a:xfrm>
            <a:off x="1835696" y="6115441"/>
            <a:ext cx="7215238" cy="523220"/>
          </a:xfrm>
          <a:prstGeom prst="rect">
            <a:avLst/>
          </a:prstGeom>
          <a:noFill/>
        </p:spPr>
        <p:txBody>
          <a:bodyPr wrap="square" rtlCol="0">
            <a:spAutoFit/>
          </a:bodyPr>
          <a:lstStyle/>
          <a:p>
            <a:r>
              <a:rPr lang="en-US" sz="2800" dirty="0">
                <a:solidFill>
                  <a:schemeClr val="tx2">
                    <a:lumMod val="25000"/>
                  </a:schemeClr>
                </a:solidFill>
              </a:rPr>
              <a:t>Shipwreck</a:t>
            </a:r>
            <a:r>
              <a:rPr lang="en-US" sz="2800" dirty="0" smtClean="0"/>
              <a:t>.</a:t>
            </a:r>
            <a:endParaRPr lang="ru-RU" sz="28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Мои документы\Мои рисунки\Айвазовский\Корабль в море.jpg"/>
          <p:cNvPicPr>
            <a:picLocks noChangeAspect="1" noChangeArrowheads="1"/>
          </p:cNvPicPr>
          <p:nvPr/>
        </p:nvPicPr>
        <p:blipFill>
          <a:blip r:embed="rId2" cstate="print"/>
          <a:srcRect/>
          <a:stretch>
            <a:fillRect/>
          </a:stretch>
        </p:blipFill>
        <p:spPr bwMode="auto">
          <a:xfrm>
            <a:off x="642910" y="428604"/>
            <a:ext cx="8017754" cy="5000660"/>
          </a:xfrm>
          <a:prstGeom prst="rect">
            <a:avLst/>
          </a:prstGeom>
          <a:noFill/>
        </p:spPr>
      </p:pic>
      <p:sp>
        <p:nvSpPr>
          <p:cNvPr id="3" name="TextBox 2"/>
          <p:cNvSpPr txBox="1"/>
          <p:nvPr/>
        </p:nvSpPr>
        <p:spPr>
          <a:xfrm>
            <a:off x="1071538" y="5715016"/>
            <a:ext cx="7786742" cy="646331"/>
          </a:xfrm>
          <a:prstGeom prst="rect">
            <a:avLst/>
          </a:prstGeom>
          <a:noFill/>
        </p:spPr>
        <p:txBody>
          <a:bodyPr wrap="square" rtlCol="0">
            <a:spAutoFit/>
          </a:bodyPr>
          <a:lstStyle/>
          <a:p>
            <a:r>
              <a:rPr lang="en-US" sz="3600" dirty="0">
                <a:solidFill>
                  <a:schemeClr val="tx2">
                    <a:lumMod val="25000"/>
                  </a:schemeClr>
                </a:solidFill>
              </a:rPr>
              <a:t>Ship at sea.</a:t>
            </a:r>
            <a:endParaRPr lang="ru-RU" sz="36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Мои документы\Мои рисунки\Айвазовский\Мария в шторм.jpg"/>
          <p:cNvPicPr>
            <a:picLocks noChangeAspect="1" noChangeArrowheads="1"/>
          </p:cNvPicPr>
          <p:nvPr/>
        </p:nvPicPr>
        <p:blipFill>
          <a:blip r:embed="rId2" cstate="print"/>
          <a:srcRect/>
          <a:stretch>
            <a:fillRect/>
          </a:stretch>
        </p:blipFill>
        <p:spPr bwMode="auto">
          <a:xfrm>
            <a:off x="214281" y="285728"/>
            <a:ext cx="8720663" cy="5500726"/>
          </a:xfrm>
          <a:prstGeom prst="rect">
            <a:avLst/>
          </a:prstGeom>
          <a:noFill/>
        </p:spPr>
      </p:pic>
      <p:sp>
        <p:nvSpPr>
          <p:cNvPr id="3" name="TextBox 2"/>
          <p:cNvSpPr txBox="1"/>
          <p:nvPr/>
        </p:nvSpPr>
        <p:spPr>
          <a:xfrm>
            <a:off x="1142976" y="5857892"/>
            <a:ext cx="6429420" cy="523220"/>
          </a:xfrm>
          <a:prstGeom prst="rect">
            <a:avLst/>
          </a:prstGeom>
          <a:noFill/>
        </p:spPr>
        <p:txBody>
          <a:bodyPr wrap="square" rtlCol="0">
            <a:spAutoFit/>
          </a:bodyPr>
          <a:lstStyle/>
          <a:p>
            <a:r>
              <a:rPr lang="en-US" sz="2800" dirty="0">
                <a:solidFill>
                  <a:schemeClr val="tx2">
                    <a:lumMod val="25000"/>
                  </a:schemeClr>
                </a:solidFill>
              </a:rPr>
              <a:t>"Maria" in the storm.</a:t>
            </a:r>
            <a:endParaRPr lang="ru-RU" sz="2800"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Мои документы\Мои рисунки\Айвазовский\Меркурий.jpg"/>
          <p:cNvPicPr>
            <a:picLocks noChangeAspect="1" noChangeArrowheads="1"/>
          </p:cNvPicPr>
          <p:nvPr/>
        </p:nvPicPr>
        <p:blipFill>
          <a:blip r:embed="rId2" cstate="print"/>
          <a:srcRect/>
          <a:stretch>
            <a:fillRect/>
          </a:stretch>
        </p:blipFill>
        <p:spPr bwMode="auto">
          <a:xfrm>
            <a:off x="285720" y="142852"/>
            <a:ext cx="8561513" cy="5357850"/>
          </a:xfrm>
          <a:prstGeom prst="rect">
            <a:avLst/>
          </a:prstGeom>
          <a:noFill/>
        </p:spPr>
      </p:pic>
      <p:sp>
        <p:nvSpPr>
          <p:cNvPr id="3" name="TextBox 2"/>
          <p:cNvSpPr txBox="1"/>
          <p:nvPr/>
        </p:nvSpPr>
        <p:spPr>
          <a:xfrm>
            <a:off x="714348" y="5857892"/>
            <a:ext cx="6786610" cy="584775"/>
          </a:xfrm>
          <a:prstGeom prst="rect">
            <a:avLst/>
          </a:prstGeom>
          <a:noFill/>
        </p:spPr>
        <p:txBody>
          <a:bodyPr wrap="square" rtlCol="0">
            <a:spAutoFit/>
          </a:bodyPr>
          <a:lstStyle/>
          <a:p>
            <a:r>
              <a:rPr lang="ru-RU" sz="3200" b="1" dirty="0" smtClean="0">
                <a:solidFill>
                  <a:schemeClr val="tx2">
                    <a:lumMod val="25000"/>
                  </a:schemeClr>
                </a:solidFill>
              </a:rPr>
              <a:t>«</a:t>
            </a:r>
            <a:r>
              <a:rPr lang="en-US" sz="3200" b="1" dirty="0" smtClean="0">
                <a:solidFill>
                  <a:schemeClr val="tx2">
                    <a:lumMod val="25000"/>
                  </a:schemeClr>
                </a:solidFill>
              </a:rPr>
              <a:t>Mercury</a:t>
            </a:r>
            <a:r>
              <a:rPr lang="ru-RU" sz="3200" b="1" dirty="0" smtClean="0">
                <a:solidFill>
                  <a:schemeClr val="tx2">
                    <a:lumMod val="25000"/>
                  </a:schemeClr>
                </a:solidFill>
              </a:rPr>
              <a:t>»</a:t>
            </a:r>
            <a:endParaRPr lang="ru-RU" sz="3200" dirty="0">
              <a:solidFill>
                <a:schemeClr val="tx2">
                  <a:lumMod val="25000"/>
                </a:schemeClr>
              </a:solidFil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Мои документы\Мои рисунки\Айвазовский\Петер.jpg"/>
          <p:cNvPicPr>
            <a:picLocks noChangeAspect="1" noChangeArrowheads="1"/>
          </p:cNvPicPr>
          <p:nvPr/>
        </p:nvPicPr>
        <p:blipFill>
          <a:blip r:embed="rId2" cstate="print"/>
          <a:srcRect/>
          <a:stretch>
            <a:fillRect/>
          </a:stretch>
        </p:blipFill>
        <p:spPr bwMode="auto">
          <a:xfrm>
            <a:off x="142843" y="214290"/>
            <a:ext cx="8506617" cy="5572164"/>
          </a:xfrm>
          <a:prstGeom prst="rect">
            <a:avLst/>
          </a:prstGeom>
          <a:noFill/>
        </p:spPr>
      </p:pic>
      <p:sp>
        <p:nvSpPr>
          <p:cNvPr id="3" name="TextBox 2"/>
          <p:cNvSpPr txBox="1"/>
          <p:nvPr/>
        </p:nvSpPr>
        <p:spPr>
          <a:xfrm>
            <a:off x="1142976" y="5929330"/>
            <a:ext cx="5286412" cy="584775"/>
          </a:xfrm>
          <a:prstGeom prst="rect">
            <a:avLst/>
          </a:prstGeom>
          <a:noFill/>
        </p:spPr>
        <p:txBody>
          <a:bodyPr wrap="square" rtlCol="0">
            <a:spAutoFit/>
          </a:bodyPr>
          <a:lstStyle/>
          <a:p>
            <a:r>
              <a:rPr lang="en-US" sz="3200" b="1" dirty="0" err="1" smtClean="0">
                <a:solidFill>
                  <a:schemeClr val="tx2">
                    <a:lumMod val="25000"/>
                  </a:schemeClr>
                </a:solidFill>
              </a:rPr>
              <a:t>Peterburg</a:t>
            </a:r>
            <a:r>
              <a:rPr lang="ru-RU" sz="3200" b="1" dirty="0" smtClean="0">
                <a:solidFill>
                  <a:schemeClr val="tx2">
                    <a:lumMod val="25000"/>
                  </a:schemeClr>
                </a:solidFill>
              </a:rPr>
              <a:t>.</a:t>
            </a:r>
            <a:endParaRPr lang="ru-RU" sz="3200" dirty="0">
              <a:solidFill>
                <a:schemeClr val="tx2">
                  <a:lumMod val="25000"/>
                </a:schemeClr>
              </a:solidFill>
            </a:endParaRP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Мои документы\Мои рисунки\Айвазовский\Чесменский бой.jpg"/>
          <p:cNvPicPr>
            <a:picLocks noChangeAspect="1" noChangeArrowheads="1"/>
          </p:cNvPicPr>
          <p:nvPr/>
        </p:nvPicPr>
        <p:blipFill>
          <a:blip r:embed="rId2" cstate="print"/>
          <a:srcRect/>
          <a:stretch>
            <a:fillRect/>
          </a:stretch>
        </p:blipFill>
        <p:spPr bwMode="auto">
          <a:xfrm>
            <a:off x="428596" y="142852"/>
            <a:ext cx="6143668" cy="6553246"/>
          </a:xfrm>
          <a:prstGeom prst="rect">
            <a:avLst/>
          </a:prstGeom>
          <a:noFill/>
        </p:spPr>
      </p:pic>
      <p:sp>
        <p:nvSpPr>
          <p:cNvPr id="3" name="TextBox 2"/>
          <p:cNvSpPr txBox="1"/>
          <p:nvPr/>
        </p:nvSpPr>
        <p:spPr>
          <a:xfrm>
            <a:off x="6572264" y="4572008"/>
            <a:ext cx="2571736" cy="830997"/>
          </a:xfrm>
          <a:prstGeom prst="rect">
            <a:avLst/>
          </a:prstGeom>
          <a:noFill/>
        </p:spPr>
        <p:txBody>
          <a:bodyPr wrap="square" rtlCol="0">
            <a:spAutoFit/>
          </a:bodyPr>
          <a:lstStyle/>
          <a:p>
            <a:r>
              <a:rPr lang="ru-RU" sz="2400" b="1" dirty="0" smtClean="0"/>
              <a:t> </a:t>
            </a:r>
            <a:r>
              <a:rPr lang="en-US" sz="2400" b="1" dirty="0"/>
              <a:t>Battle </a:t>
            </a:r>
            <a:r>
              <a:rPr lang="en-US" sz="2400" b="1" dirty="0" smtClean="0"/>
              <a:t>of Chessmen</a:t>
            </a:r>
            <a:r>
              <a:rPr lang="uk-UA" sz="2400" b="1" dirty="0" smtClean="0"/>
              <a:t>’</a:t>
            </a:r>
            <a:endParaRPr lang="ru-RU" sz="2400"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Мои документы\Мои рисунки\Айвазовский\Aivazovsky_portrait_by_Tyranov.jpg"/>
          <p:cNvPicPr>
            <a:picLocks noChangeAspect="1" noChangeArrowheads="1"/>
          </p:cNvPicPr>
          <p:nvPr/>
        </p:nvPicPr>
        <p:blipFill>
          <a:blip r:embed="rId2" cstate="print"/>
          <a:srcRect/>
          <a:stretch>
            <a:fillRect/>
          </a:stretch>
        </p:blipFill>
        <p:spPr bwMode="auto">
          <a:xfrm>
            <a:off x="1928794" y="0"/>
            <a:ext cx="5072098" cy="682427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Мои документы\Мои рисунки\Айвазовский\Лунная ночь в крыму.jpg"/>
          <p:cNvPicPr>
            <a:picLocks noChangeAspect="1" noChangeArrowheads="1"/>
          </p:cNvPicPr>
          <p:nvPr/>
        </p:nvPicPr>
        <p:blipFill>
          <a:blip r:embed="rId2" cstate="print"/>
          <a:srcRect/>
          <a:stretch>
            <a:fillRect/>
          </a:stretch>
        </p:blipFill>
        <p:spPr bwMode="auto">
          <a:xfrm>
            <a:off x="285720" y="357166"/>
            <a:ext cx="7882814" cy="5715040"/>
          </a:xfrm>
          <a:prstGeom prst="rect">
            <a:avLst/>
          </a:prstGeom>
          <a:noFill/>
        </p:spPr>
      </p:pic>
      <p:sp>
        <p:nvSpPr>
          <p:cNvPr id="3" name="TextBox 2"/>
          <p:cNvSpPr txBox="1"/>
          <p:nvPr/>
        </p:nvSpPr>
        <p:spPr>
          <a:xfrm>
            <a:off x="0" y="6215082"/>
            <a:ext cx="8072462" cy="584775"/>
          </a:xfrm>
          <a:prstGeom prst="rect">
            <a:avLst/>
          </a:prstGeom>
          <a:noFill/>
        </p:spPr>
        <p:txBody>
          <a:bodyPr wrap="square" rtlCol="0">
            <a:spAutoFit/>
          </a:bodyPr>
          <a:lstStyle/>
          <a:p>
            <a:r>
              <a:rPr lang="en-US" sz="3200" dirty="0" smtClean="0">
                <a:solidFill>
                  <a:schemeClr val="tx2">
                    <a:lumMod val="25000"/>
                  </a:schemeClr>
                </a:solidFill>
              </a:rPr>
              <a:t>Moonlight </a:t>
            </a:r>
            <a:r>
              <a:rPr lang="en-US" sz="3200" dirty="0">
                <a:solidFill>
                  <a:schemeClr val="tx2">
                    <a:lumMod val="25000"/>
                  </a:schemeClr>
                </a:solidFill>
              </a:rPr>
              <a:t>night in the Crimea</a:t>
            </a:r>
            <a:r>
              <a:rPr lang="en-US" sz="3200" dirty="0"/>
              <a:t>.</a:t>
            </a:r>
            <a:endParaRPr lang="ru-RU" sz="3200"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Мои документы\Мои рисунки\Айвазовский\Вид на Аю Даг.jpg"/>
          <p:cNvPicPr>
            <a:picLocks noChangeAspect="1" noChangeArrowheads="1"/>
          </p:cNvPicPr>
          <p:nvPr/>
        </p:nvPicPr>
        <p:blipFill>
          <a:blip r:embed="rId2" cstate="print"/>
          <a:srcRect/>
          <a:stretch>
            <a:fillRect/>
          </a:stretch>
        </p:blipFill>
        <p:spPr bwMode="auto">
          <a:xfrm>
            <a:off x="357158" y="285728"/>
            <a:ext cx="7913598" cy="5857916"/>
          </a:xfrm>
          <a:prstGeom prst="rect">
            <a:avLst/>
          </a:prstGeom>
          <a:noFill/>
        </p:spPr>
      </p:pic>
      <p:sp>
        <p:nvSpPr>
          <p:cNvPr id="3" name="TextBox 2"/>
          <p:cNvSpPr txBox="1"/>
          <p:nvPr/>
        </p:nvSpPr>
        <p:spPr>
          <a:xfrm>
            <a:off x="1115616" y="6273225"/>
            <a:ext cx="7786742" cy="584775"/>
          </a:xfrm>
          <a:prstGeom prst="rect">
            <a:avLst/>
          </a:prstGeom>
          <a:noFill/>
        </p:spPr>
        <p:txBody>
          <a:bodyPr wrap="square" rtlCol="0">
            <a:spAutoFit/>
          </a:bodyPr>
          <a:lstStyle/>
          <a:p>
            <a:r>
              <a:rPr lang="en-US" sz="3200" dirty="0">
                <a:solidFill>
                  <a:schemeClr val="tx2">
                    <a:lumMod val="25000"/>
                  </a:schemeClr>
                </a:solidFill>
              </a:rPr>
              <a:t>View on </a:t>
            </a:r>
            <a:r>
              <a:rPr lang="en-US" sz="3200" dirty="0" err="1">
                <a:solidFill>
                  <a:schemeClr val="tx2">
                    <a:lumMod val="25000"/>
                  </a:schemeClr>
                </a:solidFill>
              </a:rPr>
              <a:t>Ayu</a:t>
            </a:r>
            <a:r>
              <a:rPr lang="en-US" sz="3200" dirty="0">
                <a:solidFill>
                  <a:schemeClr val="tx2">
                    <a:lumMod val="25000"/>
                  </a:schemeClr>
                </a:solidFill>
              </a:rPr>
              <a:t> Dag</a:t>
            </a:r>
            <a:endParaRPr lang="ru-RU" sz="32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Мои документы\Мои рисунки\Айвазовский\Рыболовное судно в гавани.jpg"/>
          <p:cNvPicPr>
            <a:picLocks noChangeAspect="1" noChangeArrowheads="1"/>
          </p:cNvPicPr>
          <p:nvPr/>
        </p:nvPicPr>
        <p:blipFill>
          <a:blip r:embed="rId2" cstate="print"/>
          <a:srcRect/>
          <a:stretch>
            <a:fillRect/>
          </a:stretch>
        </p:blipFill>
        <p:spPr bwMode="auto">
          <a:xfrm>
            <a:off x="357157" y="500042"/>
            <a:ext cx="8535705" cy="5429288"/>
          </a:xfrm>
          <a:prstGeom prst="rect">
            <a:avLst/>
          </a:prstGeom>
          <a:noFill/>
        </p:spPr>
      </p:pic>
      <p:sp>
        <p:nvSpPr>
          <p:cNvPr id="3" name="TextBox 2"/>
          <p:cNvSpPr txBox="1"/>
          <p:nvPr/>
        </p:nvSpPr>
        <p:spPr>
          <a:xfrm>
            <a:off x="571472" y="6143644"/>
            <a:ext cx="8286808" cy="523220"/>
          </a:xfrm>
          <a:prstGeom prst="rect">
            <a:avLst/>
          </a:prstGeom>
          <a:noFill/>
        </p:spPr>
        <p:txBody>
          <a:bodyPr wrap="square" rtlCol="0">
            <a:spAutoFit/>
          </a:bodyPr>
          <a:lstStyle/>
          <a:p>
            <a:r>
              <a:rPr lang="ru-RU" sz="2800" b="1" u="sng" dirty="0" smtClean="0"/>
              <a:t>И.К. Айвазовский</a:t>
            </a:r>
            <a:r>
              <a:rPr lang="ru-RU" sz="2800" b="1" dirty="0" smtClean="0"/>
              <a:t>. Рыболовное судно в гавани.</a:t>
            </a:r>
            <a:endParaRPr lang="ru-RU" sz="28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Мои документы\Мои рисунки\Айвазовский\Синопский бой. Ночь после боя.jpg"/>
          <p:cNvPicPr>
            <a:picLocks noChangeAspect="1" noChangeArrowheads="1"/>
          </p:cNvPicPr>
          <p:nvPr/>
        </p:nvPicPr>
        <p:blipFill>
          <a:blip r:embed="rId2" cstate="print"/>
          <a:srcRect/>
          <a:stretch>
            <a:fillRect/>
          </a:stretch>
        </p:blipFill>
        <p:spPr bwMode="auto">
          <a:xfrm>
            <a:off x="142844" y="357166"/>
            <a:ext cx="8572560" cy="5786478"/>
          </a:xfrm>
          <a:prstGeom prst="rect">
            <a:avLst/>
          </a:prstGeom>
          <a:noFill/>
        </p:spPr>
      </p:pic>
      <p:sp>
        <p:nvSpPr>
          <p:cNvPr id="3" name="TextBox 2"/>
          <p:cNvSpPr txBox="1"/>
          <p:nvPr/>
        </p:nvSpPr>
        <p:spPr>
          <a:xfrm>
            <a:off x="500002" y="6215082"/>
            <a:ext cx="8643998" cy="523220"/>
          </a:xfrm>
          <a:prstGeom prst="rect">
            <a:avLst/>
          </a:prstGeom>
          <a:noFill/>
        </p:spPr>
        <p:txBody>
          <a:bodyPr wrap="square" rtlCol="0">
            <a:spAutoFit/>
          </a:bodyPr>
          <a:lstStyle/>
          <a:p>
            <a:r>
              <a:rPr lang="en-US" sz="2800" dirty="0">
                <a:solidFill>
                  <a:schemeClr val="tx2">
                    <a:lumMod val="25000"/>
                  </a:schemeClr>
                </a:solidFill>
              </a:rPr>
              <a:t>Battle of </a:t>
            </a:r>
            <a:r>
              <a:rPr lang="en-US" sz="2800" dirty="0" err="1">
                <a:solidFill>
                  <a:schemeClr val="tx2">
                    <a:lumMod val="25000"/>
                  </a:schemeClr>
                </a:solidFill>
              </a:rPr>
              <a:t>Sinop</a:t>
            </a:r>
            <a:r>
              <a:rPr lang="en-US" sz="2800" dirty="0">
                <a:solidFill>
                  <a:schemeClr val="tx2">
                    <a:lumMod val="25000"/>
                  </a:schemeClr>
                </a:solidFill>
              </a:rPr>
              <a:t>. The night after the battle</a:t>
            </a:r>
            <a:r>
              <a:rPr lang="en-US" sz="2800" dirty="0"/>
              <a:t>.</a:t>
            </a: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Мои документы\Мои рисунки\Айвазовский\Спасённые.jpg"/>
          <p:cNvPicPr>
            <a:picLocks noChangeAspect="1" noChangeArrowheads="1"/>
          </p:cNvPicPr>
          <p:nvPr/>
        </p:nvPicPr>
        <p:blipFill>
          <a:blip r:embed="rId2" cstate="print"/>
          <a:srcRect/>
          <a:stretch>
            <a:fillRect/>
          </a:stretch>
        </p:blipFill>
        <p:spPr bwMode="auto">
          <a:xfrm>
            <a:off x="285720" y="428604"/>
            <a:ext cx="8730848" cy="5715040"/>
          </a:xfrm>
          <a:prstGeom prst="rect">
            <a:avLst/>
          </a:prstGeom>
          <a:noFill/>
        </p:spPr>
      </p:pic>
      <p:sp>
        <p:nvSpPr>
          <p:cNvPr id="3" name="TextBox 2"/>
          <p:cNvSpPr txBox="1"/>
          <p:nvPr/>
        </p:nvSpPr>
        <p:spPr>
          <a:xfrm>
            <a:off x="1043608" y="6215082"/>
            <a:ext cx="5786478" cy="523220"/>
          </a:xfrm>
          <a:prstGeom prst="rect">
            <a:avLst/>
          </a:prstGeom>
          <a:noFill/>
        </p:spPr>
        <p:txBody>
          <a:bodyPr wrap="square" rtlCol="0">
            <a:spAutoFit/>
          </a:bodyPr>
          <a:lstStyle/>
          <a:p>
            <a:r>
              <a:rPr lang="en-US" sz="2800" dirty="0" smtClean="0">
                <a:solidFill>
                  <a:schemeClr val="tx2">
                    <a:lumMod val="25000"/>
                  </a:schemeClr>
                </a:solidFill>
              </a:rPr>
              <a:t>Saved</a:t>
            </a:r>
            <a:endParaRPr lang="ru-RU" sz="2800" dirty="0">
              <a:solidFill>
                <a:schemeClr val="tx2">
                  <a:lumMod val="25000"/>
                </a:schemeClr>
              </a:solidFill>
            </a:endParaRPr>
          </a:p>
        </p:txBody>
      </p:sp>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Мои документы\Мои рисунки\Айвазовский\Бриг Меркурий атакованный 2 турецкими кораблями.jpg"/>
          <p:cNvPicPr>
            <a:picLocks noChangeAspect="1" noChangeArrowheads="1"/>
          </p:cNvPicPr>
          <p:nvPr/>
        </p:nvPicPr>
        <p:blipFill>
          <a:blip r:embed="rId2" cstate="print"/>
          <a:srcRect/>
          <a:stretch>
            <a:fillRect/>
          </a:stretch>
        </p:blipFill>
        <p:spPr bwMode="auto">
          <a:xfrm>
            <a:off x="357158" y="428604"/>
            <a:ext cx="8288702" cy="5214974"/>
          </a:xfrm>
          <a:prstGeom prst="rect">
            <a:avLst/>
          </a:prstGeom>
          <a:noFill/>
        </p:spPr>
      </p:pic>
      <p:sp>
        <p:nvSpPr>
          <p:cNvPr id="3" name="TextBox 2"/>
          <p:cNvSpPr txBox="1"/>
          <p:nvPr/>
        </p:nvSpPr>
        <p:spPr>
          <a:xfrm>
            <a:off x="214282" y="5786454"/>
            <a:ext cx="8929718" cy="461665"/>
          </a:xfrm>
          <a:prstGeom prst="rect">
            <a:avLst/>
          </a:prstGeom>
          <a:noFill/>
        </p:spPr>
        <p:txBody>
          <a:bodyPr wrap="square" rtlCol="0">
            <a:spAutoFit/>
          </a:bodyPr>
          <a:lstStyle/>
          <a:p>
            <a:pPr algn="ctr"/>
            <a:r>
              <a:rPr lang="en-US" sz="2400" b="1" u="sng" dirty="0" smtClean="0"/>
              <a:t>Brig </a:t>
            </a:r>
            <a:r>
              <a:rPr lang="uk-UA" sz="2400" b="1" u="sng" dirty="0" smtClean="0"/>
              <a:t>“</a:t>
            </a:r>
            <a:r>
              <a:rPr lang="en-US" sz="2400" b="1" u="sng" dirty="0" smtClean="0"/>
              <a:t>Mercury</a:t>
            </a:r>
            <a:r>
              <a:rPr lang="uk-UA" sz="2400" b="1" u="sng" dirty="0" smtClean="0"/>
              <a:t>”</a:t>
            </a:r>
            <a:r>
              <a:rPr lang="en-US" sz="2400" b="1" u="sng" dirty="0" smtClean="0"/>
              <a:t> attacked by two </a:t>
            </a:r>
            <a:r>
              <a:rPr lang="en-US" sz="2400" b="1" u="sng" dirty="0" err="1" smtClean="0"/>
              <a:t>turkish</a:t>
            </a:r>
            <a:r>
              <a:rPr lang="en-US" sz="2400" b="1" u="sng" dirty="0" smtClean="0"/>
              <a:t> ships</a:t>
            </a:r>
            <a:endParaRPr lang="ru-RU" sz="2400" b="1" u="sng" dirty="0" smtClean="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Мои документы\Мои рисунки\Айвазовский\Бодрящая волна.jpg"/>
          <p:cNvPicPr>
            <a:picLocks noChangeAspect="1" noChangeArrowheads="1"/>
          </p:cNvPicPr>
          <p:nvPr/>
        </p:nvPicPr>
        <p:blipFill>
          <a:blip r:embed="rId2" cstate="print"/>
          <a:srcRect/>
          <a:stretch>
            <a:fillRect/>
          </a:stretch>
        </p:blipFill>
        <p:spPr bwMode="auto">
          <a:xfrm>
            <a:off x="714347" y="428604"/>
            <a:ext cx="7936363" cy="4929222"/>
          </a:xfrm>
          <a:prstGeom prst="rect">
            <a:avLst/>
          </a:prstGeom>
          <a:noFill/>
        </p:spPr>
      </p:pic>
      <p:sp>
        <p:nvSpPr>
          <p:cNvPr id="3" name="TextBox 2"/>
          <p:cNvSpPr txBox="1"/>
          <p:nvPr/>
        </p:nvSpPr>
        <p:spPr>
          <a:xfrm>
            <a:off x="1428728" y="5643578"/>
            <a:ext cx="7358114" cy="1200329"/>
          </a:xfrm>
          <a:prstGeom prst="rect">
            <a:avLst/>
          </a:prstGeom>
          <a:noFill/>
        </p:spPr>
        <p:txBody>
          <a:bodyPr wrap="square" rtlCol="0">
            <a:spAutoFit/>
          </a:bodyPr>
          <a:lstStyle/>
          <a:p>
            <a:r>
              <a:rPr lang="ru-RU" sz="3600" b="1" dirty="0" smtClean="0"/>
              <a:t>Бодрящая </a:t>
            </a:r>
            <a:r>
              <a:rPr lang="ru-RU" sz="3600" b="1" dirty="0" smtClean="0"/>
              <a:t>волна</a:t>
            </a:r>
            <a:r>
              <a:rPr lang="ru-RU" sz="3600" b="1" dirty="0" smtClean="0"/>
              <a:t>.</a:t>
            </a:r>
            <a:endParaRPr lang="en-US" sz="3600" b="1" dirty="0" smtClean="0"/>
          </a:p>
          <a:p>
            <a:r>
              <a:rPr lang="en-US" sz="3600" dirty="0"/>
              <a:t>Invigorating wave.</a:t>
            </a:r>
            <a:endParaRPr lang="ru-RU" sz="36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Мои документы\Мои рисунки\Айвазовский\Кавказ.jpg"/>
          <p:cNvPicPr>
            <a:picLocks noChangeAspect="1" noChangeArrowheads="1"/>
          </p:cNvPicPr>
          <p:nvPr/>
        </p:nvPicPr>
        <p:blipFill>
          <a:blip r:embed="rId2" cstate="print"/>
          <a:srcRect/>
          <a:stretch>
            <a:fillRect/>
          </a:stretch>
        </p:blipFill>
        <p:spPr bwMode="auto">
          <a:xfrm>
            <a:off x="0" y="214290"/>
            <a:ext cx="9021970" cy="5572164"/>
          </a:xfrm>
          <a:prstGeom prst="rect">
            <a:avLst/>
          </a:prstGeom>
          <a:noFill/>
        </p:spPr>
      </p:pic>
      <p:sp>
        <p:nvSpPr>
          <p:cNvPr id="3" name="TextBox 2"/>
          <p:cNvSpPr txBox="1"/>
          <p:nvPr/>
        </p:nvSpPr>
        <p:spPr>
          <a:xfrm>
            <a:off x="928662" y="6072206"/>
            <a:ext cx="5857916" cy="584775"/>
          </a:xfrm>
          <a:prstGeom prst="rect">
            <a:avLst/>
          </a:prstGeom>
          <a:noFill/>
        </p:spPr>
        <p:txBody>
          <a:bodyPr wrap="square" rtlCol="0">
            <a:spAutoFit/>
          </a:bodyPr>
          <a:lstStyle/>
          <a:p>
            <a:r>
              <a:rPr lang="en-US" sz="3200" dirty="0">
                <a:solidFill>
                  <a:schemeClr val="tx2">
                    <a:lumMod val="25000"/>
                  </a:schemeClr>
                </a:solidFill>
              </a:rPr>
              <a:t>Caucasus</a:t>
            </a:r>
            <a:r>
              <a:rPr lang="en-US" sz="3200" dirty="0"/>
              <a:t>.</a:t>
            </a:r>
            <a:endParaRPr lang="ru-RU" sz="3200" dirty="0"/>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Мои документы\Мои рисунки\Айвазовский\Всемирный потоп.jpg"/>
          <p:cNvPicPr>
            <a:picLocks noChangeAspect="1" noChangeArrowheads="1"/>
          </p:cNvPicPr>
          <p:nvPr/>
        </p:nvPicPr>
        <p:blipFill>
          <a:blip r:embed="rId2" cstate="print"/>
          <a:srcRect/>
          <a:stretch>
            <a:fillRect/>
          </a:stretch>
        </p:blipFill>
        <p:spPr bwMode="auto">
          <a:xfrm>
            <a:off x="500034" y="0"/>
            <a:ext cx="7715304" cy="6107948"/>
          </a:xfrm>
          <a:prstGeom prst="rect">
            <a:avLst/>
          </a:prstGeom>
          <a:noFill/>
        </p:spPr>
      </p:pic>
      <p:sp>
        <p:nvSpPr>
          <p:cNvPr id="3" name="TextBox 2"/>
          <p:cNvSpPr txBox="1"/>
          <p:nvPr/>
        </p:nvSpPr>
        <p:spPr>
          <a:xfrm>
            <a:off x="571472" y="6143644"/>
            <a:ext cx="7072362" cy="584775"/>
          </a:xfrm>
          <a:prstGeom prst="rect">
            <a:avLst/>
          </a:prstGeom>
          <a:noFill/>
        </p:spPr>
        <p:txBody>
          <a:bodyPr wrap="square" rtlCol="0">
            <a:spAutoFit/>
          </a:bodyPr>
          <a:lstStyle/>
          <a:p>
            <a:r>
              <a:rPr lang="en-US" sz="3200" dirty="0"/>
              <a:t>Deluge.</a:t>
            </a:r>
            <a:endParaRPr lang="ru-RU" sz="3200"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Мои документы\Мои рисунки\Айвазовский\Акрополь в лунную ночь.jpg"/>
          <p:cNvPicPr>
            <a:picLocks noChangeAspect="1" noChangeArrowheads="1"/>
          </p:cNvPicPr>
          <p:nvPr/>
        </p:nvPicPr>
        <p:blipFill>
          <a:blip r:embed="rId2" cstate="print"/>
          <a:srcRect/>
          <a:stretch>
            <a:fillRect/>
          </a:stretch>
        </p:blipFill>
        <p:spPr bwMode="auto">
          <a:xfrm>
            <a:off x="214282" y="285728"/>
            <a:ext cx="8572562" cy="5357850"/>
          </a:xfrm>
          <a:prstGeom prst="rect">
            <a:avLst/>
          </a:prstGeom>
          <a:noFill/>
        </p:spPr>
      </p:pic>
      <p:sp>
        <p:nvSpPr>
          <p:cNvPr id="3" name="TextBox 2"/>
          <p:cNvSpPr txBox="1"/>
          <p:nvPr/>
        </p:nvSpPr>
        <p:spPr>
          <a:xfrm>
            <a:off x="0" y="5857892"/>
            <a:ext cx="9144000" cy="523220"/>
          </a:xfrm>
          <a:prstGeom prst="rect">
            <a:avLst/>
          </a:prstGeom>
          <a:noFill/>
        </p:spPr>
        <p:txBody>
          <a:bodyPr wrap="square" rtlCol="0">
            <a:spAutoFit/>
          </a:bodyPr>
          <a:lstStyle/>
          <a:p>
            <a:r>
              <a:rPr lang="en-US" sz="2800" b="1" dirty="0">
                <a:solidFill>
                  <a:schemeClr val="tx2">
                    <a:lumMod val="25000"/>
                  </a:schemeClr>
                </a:solidFill>
              </a:rPr>
              <a:t>The Acropolis in Athens on a </a:t>
            </a:r>
            <a:r>
              <a:rPr lang="en-US" sz="2800" b="1" dirty="0" smtClean="0">
                <a:solidFill>
                  <a:schemeClr val="tx2">
                    <a:lumMod val="25000"/>
                  </a:schemeClr>
                </a:solidFill>
              </a:rPr>
              <a:t>moonlight </a:t>
            </a:r>
            <a:r>
              <a:rPr lang="en-US" sz="2800" b="1" dirty="0">
                <a:solidFill>
                  <a:schemeClr val="tx2">
                    <a:lumMod val="25000"/>
                  </a:schemeClr>
                </a:solidFill>
              </a:rPr>
              <a:t>night.</a:t>
            </a:r>
            <a:endParaRPr lang="ru-RU" sz="2800" b="1" dirty="0">
              <a:solidFill>
                <a:schemeClr val="tx2">
                  <a:lumMod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0" y="455824"/>
            <a:ext cx="9144000" cy="6186309"/>
          </a:xfrm>
          <a:prstGeom prst="rect">
            <a:avLst/>
          </a:prstGeom>
        </p:spPr>
        <p:txBody>
          <a:bodyPr wrap="square">
            <a:spAutoFit/>
          </a:bodyPr>
          <a:lstStyle/>
          <a:p>
            <a:r>
              <a:rPr lang="en-US" dirty="0" err="1"/>
              <a:t>Aivazovsky</a:t>
            </a:r>
            <a:r>
              <a:rPr lang="en-US" dirty="0"/>
              <a:t> was born in the town of </a:t>
            </a:r>
            <a:r>
              <a:rPr lang="en-US" dirty="0" err="1"/>
              <a:t>Feodosiya</a:t>
            </a:r>
            <a:r>
              <a:rPr lang="en-US" dirty="0"/>
              <a:t> (Theodosia), Crimea (Russian Empire) to a poor Armenian family. His brother was the Armenian Archbishop Gabriel </a:t>
            </a:r>
            <a:r>
              <a:rPr lang="en-US" dirty="0" err="1"/>
              <a:t>Aivazovsky</a:t>
            </a:r>
            <a:r>
              <a:rPr lang="en-US" dirty="0"/>
              <a:t>. His family moved to the Crimea from Galicia (then in southern Poland, now in Ukraine) in 1812. His parents' family name was </a:t>
            </a:r>
            <a:r>
              <a:rPr lang="en-US" dirty="0" err="1"/>
              <a:t>Aivazian</a:t>
            </a:r>
            <a:r>
              <a:rPr lang="en-US" dirty="0"/>
              <a:t> but in Poland it was written </a:t>
            </a:r>
            <a:r>
              <a:rPr lang="en-US" dirty="0" err="1"/>
              <a:t>Haivazian</a:t>
            </a:r>
            <a:r>
              <a:rPr lang="en-US" dirty="0"/>
              <a:t>. Some of the artist's paintings bear a signature, in Armenian letters, "</a:t>
            </a:r>
            <a:r>
              <a:rPr lang="en-US" dirty="0" err="1"/>
              <a:t>Hovhannes</a:t>
            </a:r>
            <a:r>
              <a:rPr lang="en-US" dirty="0"/>
              <a:t> </a:t>
            </a:r>
            <a:r>
              <a:rPr lang="en-US" dirty="0" err="1"/>
              <a:t>Aivazian</a:t>
            </a:r>
            <a:r>
              <a:rPr lang="en-US" dirty="0"/>
              <a:t>" (</a:t>
            </a:r>
            <a:r>
              <a:rPr lang="en-US" dirty="0" err="1"/>
              <a:t>Հովհաննես</a:t>
            </a:r>
            <a:r>
              <a:rPr lang="en-US" dirty="0"/>
              <a:t> </a:t>
            </a:r>
            <a:r>
              <a:rPr lang="en-US" dirty="0" err="1"/>
              <a:t>Այվազյան</a:t>
            </a:r>
            <a:r>
              <a:rPr lang="en-US" dirty="0"/>
              <a:t>). His father taught him to play the violin and speak Polish and Ukrainian fluently. His talent as an artist earned him sponsorship and entry to the Simferopol gymnasium №1 and later the </a:t>
            </a:r>
            <a:r>
              <a:rPr lang="en-US" dirty="0" err="1"/>
              <a:t>St.Petersburg</a:t>
            </a:r>
            <a:r>
              <a:rPr lang="en-US" dirty="0"/>
              <a:t> Academy of Arts, which he graduated with a gold medal. Earning awards for his early landscapes and seascapes, he went on to paint a series of portraits of Crimean coastal towns before travelling throughout Europe. In later life, his paintings of naval scenes earned him a long-standing commission from the Russian Navy stationed in the Black Sea.</a:t>
            </a:r>
          </a:p>
          <a:p>
            <a:endParaRPr lang="en-US" dirty="0"/>
          </a:p>
          <a:p>
            <a:r>
              <a:rPr lang="en-US" dirty="0"/>
              <a:t>In 1845, </a:t>
            </a:r>
            <a:r>
              <a:rPr lang="en-US" dirty="0" err="1"/>
              <a:t>Aivazovsky</a:t>
            </a:r>
            <a:r>
              <a:rPr lang="en-US" dirty="0"/>
              <a:t> went to İstanbul upon the invitation of Sultan </a:t>
            </a:r>
            <a:r>
              <a:rPr lang="en-US" dirty="0" err="1"/>
              <a:t>Abdülmecid</a:t>
            </a:r>
            <a:r>
              <a:rPr lang="en-US" dirty="0"/>
              <a:t> I, a city he was to travel to eight times between 1845–1890. During his long sojourn in İstanbul, </a:t>
            </a:r>
            <a:r>
              <a:rPr lang="en-US" dirty="0" err="1"/>
              <a:t>Aivazovsky</a:t>
            </a:r>
            <a:r>
              <a:rPr lang="en-US" dirty="0"/>
              <a:t> was commissioned for a number of paintings as a court painter by the Ottoman Sultans </a:t>
            </a:r>
            <a:r>
              <a:rPr lang="en-US" dirty="0" err="1"/>
              <a:t>Abdülmecid</a:t>
            </a:r>
            <a:r>
              <a:rPr lang="en-US" dirty="0"/>
              <a:t>, </a:t>
            </a:r>
            <a:r>
              <a:rPr lang="en-US" dirty="0" err="1"/>
              <a:t>Abdulaziz</a:t>
            </a:r>
            <a:r>
              <a:rPr lang="en-US" dirty="0"/>
              <a:t> and </a:t>
            </a:r>
            <a:r>
              <a:rPr lang="en-US" dirty="0" err="1"/>
              <a:t>Abdulhamid</a:t>
            </a:r>
            <a:r>
              <a:rPr lang="en-US" dirty="0"/>
              <a:t>, 30 of which are currently on display in the Ottoman Imperial Palace, the </a:t>
            </a:r>
            <a:r>
              <a:rPr lang="en-US" dirty="0" err="1"/>
              <a:t>Dolmabahce</a:t>
            </a:r>
            <a:r>
              <a:rPr lang="en-US" dirty="0"/>
              <a:t> Museum and many other museums in Turkey. His works are also found in dozens of museums throughout Russia and the former Soviet republics, including the Hermitage Museum in Saint Petersburg, and the </a:t>
            </a:r>
            <a:r>
              <a:rPr lang="en-US" dirty="0" err="1"/>
              <a:t>Aivazovsky</a:t>
            </a:r>
            <a:r>
              <a:rPr lang="en-US" dirty="0"/>
              <a:t> Art Gallery in </a:t>
            </a:r>
            <a:r>
              <a:rPr lang="en-US" dirty="0" err="1"/>
              <a:t>Feodosiya</a:t>
            </a:r>
            <a:r>
              <a:rPr lang="en-US" dirty="0"/>
              <a:t>, Ukraine. The office of Turkey's Foreign Minister, Abdullah </a:t>
            </a:r>
            <a:r>
              <a:rPr lang="en-US" dirty="0" err="1"/>
              <a:t>Gül</a:t>
            </a:r>
            <a:r>
              <a:rPr lang="en-US" dirty="0"/>
              <a:t>, has </a:t>
            </a:r>
            <a:r>
              <a:rPr lang="en-US" dirty="0" err="1"/>
              <a:t>Aivasovsky's</a:t>
            </a:r>
            <a:r>
              <a:rPr lang="en-US" dirty="0"/>
              <a:t> paintings on the wall.</a:t>
            </a:r>
            <a:endParaRPr lang="uk-UA" dirty="0"/>
          </a:p>
        </p:txBody>
      </p:sp>
    </p:spTree>
    <p:extLst>
      <p:ext uri="{BB962C8B-B14F-4D97-AF65-F5344CB8AC3E}">
        <p14:creationId xmlns:p14="http://schemas.microsoft.com/office/powerpoint/2010/main" val="3510603355"/>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Мои документы\Мои рисунки\Айвазовский\Венеция.jpg"/>
          <p:cNvPicPr>
            <a:picLocks noChangeAspect="1" noChangeArrowheads="1"/>
          </p:cNvPicPr>
          <p:nvPr/>
        </p:nvPicPr>
        <p:blipFill>
          <a:blip r:embed="rId2" cstate="print"/>
          <a:srcRect/>
          <a:stretch>
            <a:fillRect/>
          </a:stretch>
        </p:blipFill>
        <p:spPr bwMode="auto">
          <a:xfrm>
            <a:off x="285720" y="285728"/>
            <a:ext cx="8689992" cy="5286412"/>
          </a:xfrm>
          <a:prstGeom prst="rect">
            <a:avLst/>
          </a:prstGeom>
          <a:noFill/>
        </p:spPr>
      </p:pic>
      <p:sp>
        <p:nvSpPr>
          <p:cNvPr id="3" name="TextBox 2"/>
          <p:cNvSpPr txBox="1"/>
          <p:nvPr/>
        </p:nvSpPr>
        <p:spPr>
          <a:xfrm>
            <a:off x="428596" y="5857892"/>
            <a:ext cx="7715304" cy="584775"/>
          </a:xfrm>
          <a:prstGeom prst="rect">
            <a:avLst/>
          </a:prstGeom>
          <a:noFill/>
        </p:spPr>
        <p:txBody>
          <a:bodyPr wrap="square" rtlCol="0">
            <a:spAutoFit/>
          </a:bodyPr>
          <a:lstStyle/>
          <a:p>
            <a:r>
              <a:rPr lang="en-US" sz="3200" b="1" u="sng" dirty="0" smtClean="0">
                <a:solidFill>
                  <a:schemeClr val="tx2">
                    <a:lumMod val="25000"/>
                  </a:schemeClr>
                </a:solidFill>
              </a:rPr>
              <a:t>Venice</a:t>
            </a:r>
            <a:endParaRPr lang="ru-RU" sz="3200" dirty="0">
              <a:solidFill>
                <a:schemeClr val="tx2">
                  <a:lumMod val="25000"/>
                </a:schemeClr>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Мои документы\Мои рисунки\Айвазовский\Пейзаж с ветряными мельницами..jpg"/>
          <p:cNvPicPr>
            <a:picLocks noChangeAspect="1" noChangeArrowheads="1"/>
          </p:cNvPicPr>
          <p:nvPr/>
        </p:nvPicPr>
        <p:blipFill>
          <a:blip r:embed="rId2" cstate="print"/>
          <a:srcRect/>
          <a:stretch>
            <a:fillRect/>
          </a:stretch>
        </p:blipFill>
        <p:spPr bwMode="auto">
          <a:xfrm>
            <a:off x="428596" y="214290"/>
            <a:ext cx="8132294" cy="5072098"/>
          </a:xfrm>
          <a:prstGeom prst="rect">
            <a:avLst/>
          </a:prstGeom>
          <a:noFill/>
        </p:spPr>
      </p:pic>
      <p:sp>
        <p:nvSpPr>
          <p:cNvPr id="3" name="TextBox 2"/>
          <p:cNvSpPr txBox="1"/>
          <p:nvPr/>
        </p:nvSpPr>
        <p:spPr>
          <a:xfrm>
            <a:off x="0" y="5357826"/>
            <a:ext cx="8858280" cy="707886"/>
          </a:xfrm>
          <a:prstGeom prst="rect">
            <a:avLst/>
          </a:prstGeom>
          <a:noFill/>
        </p:spPr>
        <p:txBody>
          <a:bodyPr wrap="square" rtlCol="0">
            <a:spAutoFit/>
          </a:bodyPr>
          <a:lstStyle/>
          <a:p>
            <a:pPr algn="ctr"/>
            <a:r>
              <a:rPr lang="en-US" sz="4000" b="1" dirty="0">
                <a:solidFill>
                  <a:schemeClr val="tx2">
                    <a:lumMod val="25000"/>
                  </a:schemeClr>
                </a:solidFill>
              </a:rPr>
              <a:t>Landscape with windmills</a:t>
            </a:r>
            <a:r>
              <a:rPr lang="ru-RU" sz="4000" b="1" dirty="0" smtClean="0">
                <a:solidFill>
                  <a:schemeClr val="tx2">
                    <a:lumMod val="25000"/>
                  </a:schemeClr>
                </a:solidFill>
              </a:rPr>
              <a:t>.</a:t>
            </a:r>
            <a:endParaRPr lang="ru-RU" sz="4000" dirty="0">
              <a:solidFill>
                <a:schemeClr val="tx2">
                  <a:lumMod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Мои документы\Мои рисунки\Айвазовский\Крещение армянского народа ПросветительГр.jpg"/>
          <p:cNvPicPr>
            <a:picLocks noChangeAspect="1" noChangeArrowheads="1"/>
          </p:cNvPicPr>
          <p:nvPr/>
        </p:nvPicPr>
        <p:blipFill>
          <a:blip r:embed="rId2" cstate="print"/>
          <a:srcRect/>
          <a:stretch>
            <a:fillRect/>
          </a:stretch>
        </p:blipFill>
        <p:spPr bwMode="auto">
          <a:xfrm>
            <a:off x="642910" y="0"/>
            <a:ext cx="4071966" cy="6639075"/>
          </a:xfrm>
          <a:prstGeom prst="rect">
            <a:avLst/>
          </a:prstGeom>
          <a:noFill/>
        </p:spPr>
      </p:pic>
      <p:sp>
        <p:nvSpPr>
          <p:cNvPr id="3" name="TextBox 2"/>
          <p:cNvSpPr txBox="1"/>
          <p:nvPr/>
        </p:nvSpPr>
        <p:spPr>
          <a:xfrm>
            <a:off x="4929158" y="548680"/>
            <a:ext cx="4214842" cy="5016758"/>
          </a:xfrm>
          <a:prstGeom prst="rect">
            <a:avLst/>
          </a:prstGeom>
          <a:noFill/>
        </p:spPr>
        <p:txBody>
          <a:bodyPr wrap="square" rtlCol="0">
            <a:spAutoFit/>
          </a:bodyPr>
          <a:lstStyle/>
          <a:p>
            <a:r>
              <a:rPr lang="en-US" sz="3200" b="1" dirty="0"/>
              <a:t>The Baptism of the Armenian people. Gregory the Illuminator.</a:t>
            </a:r>
            <a:endParaRPr lang="en-US" sz="3200" b="1" dirty="0" smtClean="0"/>
          </a:p>
          <a:p>
            <a:endParaRPr lang="en-US" sz="3200" b="1" dirty="0"/>
          </a:p>
          <a:p>
            <a:endParaRPr lang="en-US" sz="3200" b="1" dirty="0" smtClean="0"/>
          </a:p>
          <a:p>
            <a:r>
              <a:rPr lang="ru-RU" sz="3200" b="1" dirty="0" smtClean="0"/>
              <a:t>Крещение </a:t>
            </a:r>
            <a:r>
              <a:rPr lang="ru-RU" sz="3200" b="1" dirty="0" smtClean="0"/>
              <a:t>армянского народа. Григорий Просветитель.</a:t>
            </a:r>
            <a:endParaRPr lang="ru-RU" sz="3200"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Мои документы\Мои рисунки\Айвазовский\Автопортрет.jpg"/>
          <p:cNvPicPr>
            <a:picLocks noChangeAspect="1" noChangeArrowheads="1"/>
          </p:cNvPicPr>
          <p:nvPr/>
        </p:nvPicPr>
        <p:blipFill>
          <a:blip r:embed="rId4" cstate="print"/>
          <a:srcRect/>
          <a:stretch>
            <a:fillRect/>
          </a:stretch>
        </p:blipFill>
        <p:spPr bwMode="auto">
          <a:xfrm>
            <a:off x="0" y="0"/>
            <a:ext cx="4429124" cy="6965865"/>
          </a:xfrm>
          <a:prstGeom prst="rect">
            <a:avLst/>
          </a:prstGeom>
          <a:noFill/>
        </p:spPr>
      </p:pic>
      <p:sp>
        <p:nvSpPr>
          <p:cNvPr id="3" name="TextBox 2"/>
          <p:cNvSpPr txBox="1"/>
          <p:nvPr/>
        </p:nvSpPr>
        <p:spPr>
          <a:xfrm>
            <a:off x="4572000" y="3857628"/>
            <a:ext cx="4572000" cy="707886"/>
          </a:xfrm>
          <a:prstGeom prst="rect">
            <a:avLst/>
          </a:prstGeom>
          <a:noFill/>
        </p:spPr>
        <p:txBody>
          <a:bodyPr wrap="square" rtlCol="0">
            <a:spAutoFit/>
          </a:bodyPr>
          <a:lstStyle/>
          <a:p>
            <a:r>
              <a:rPr lang="en-US" sz="4000" dirty="0">
                <a:solidFill>
                  <a:schemeClr val="tx2">
                    <a:lumMod val="25000"/>
                  </a:schemeClr>
                </a:solidFill>
              </a:rPr>
              <a:t>Self-portrait.</a:t>
            </a:r>
            <a:endParaRPr lang="ru-RU" sz="4000" dirty="0">
              <a:solidFill>
                <a:schemeClr val="tx2">
                  <a:lumMod val="25000"/>
                </a:schemeClr>
              </a:solidFill>
            </a:endParaRPr>
          </a:p>
        </p:txBody>
      </p:sp>
      <p:pic>
        <p:nvPicPr>
          <p:cNvPr id="2" name="Айвазовський.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52950" y="3414713"/>
            <a:ext cx="38100" cy="28575"/>
          </a:xfrm>
          <a:prstGeom prst="rect">
            <a:avLst/>
          </a:prstGeom>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Айвазовський.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52950" y="3414713"/>
            <a:ext cx="38100" cy="28575"/>
          </a:xfrm>
          <a:prstGeom prst="rect">
            <a:avLst/>
          </a:prstGeom>
        </p:spPr>
      </p:pic>
      <p:pic>
        <p:nvPicPr>
          <p:cNvPr id="4" name="Айвазовський.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0800000" flipH="1" flipV="1">
            <a:off x="164196" y="0"/>
            <a:ext cx="8872299" cy="6654225"/>
          </a:xfrm>
          <a:prstGeom prst="rect">
            <a:avLst/>
          </a:prstGeom>
        </p:spPr>
      </p:pic>
    </p:spTree>
    <p:extLst>
      <p:ext uri="{BB962C8B-B14F-4D97-AF65-F5344CB8AC3E}">
        <p14:creationId xmlns:p14="http://schemas.microsoft.com/office/powerpoint/2010/main" val="2854733716"/>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14356"/>
            <a:ext cx="8215370" cy="4247317"/>
          </a:xfrm>
          <a:prstGeom prst="rect">
            <a:avLst/>
          </a:prstGeom>
          <a:noFill/>
        </p:spPr>
        <p:txBody>
          <a:bodyPr wrap="square" rtlCol="0">
            <a:spAutoFit/>
          </a:bodyPr>
          <a:lstStyle/>
          <a:p>
            <a:pPr algn="ctr"/>
            <a:r>
              <a:rPr lang="en-US" sz="5400" dirty="0">
                <a:solidFill>
                  <a:schemeClr val="tx2">
                    <a:lumMod val="25000"/>
                  </a:schemeClr>
                </a:solidFill>
              </a:rPr>
              <a:t>Artists who are the main theme of creativity chose sea, called </a:t>
            </a:r>
            <a:r>
              <a:rPr lang="en-US" sz="5400" dirty="0" err="1">
                <a:solidFill>
                  <a:schemeClr val="tx2">
                    <a:lumMod val="25000"/>
                  </a:schemeClr>
                </a:solidFill>
              </a:rPr>
              <a:t>scapes</a:t>
            </a:r>
            <a:r>
              <a:rPr lang="en-US" sz="5400" dirty="0">
                <a:solidFill>
                  <a:schemeClr val="tx2">
                    <a:lumMod val="25000"/>
                  </a:schemeClr>
                </a:solidFill>
              </a:rPr>
              <a:t>, and paintings of marine species - Marin.</a:t>
            </a:r>
            <a:endParaRPr lang="ru-RU" sz="54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Мои документы\Мои рисунки\Айвазовский\Чёрное море.jpg"/>
          <p:cNvPicPr>
            <a:picLocks noChangeAspect="1" noChangeArrowheads="1"/>
          </p:cNvPicPr>
          <p:nvPr/>
        </p:nvPicPr>
        <p:blipFill>
          <a:blip r:embed="rId2" cstate="print"/>
          <a:srcRect/>
          <a:stretch>
            <a:fillRect/>
          </a:stretch>
        </p:blipFill>
        <p:spPr bwMode="auto">
          <a:xfrm>
            <a:off x="1785918" y="214290"/>
            <a:ext cx="7176995" cy="5143512"/>
          </a:xfrm>
          <a:prstGeom prst="rect">
            <a:avLst/>
          </a:prstGeom>
          <a:noFill/>
        </p:spPr>
      </p:pic>
      <p:sp>
        <p:nvSpPr>
          <p:cNvPr id="3" name="TextBox 2"/>
          <p:cNvSpPr txBox="1"/>
          <p:nvPr/>
        </p:nvSpPr>
        <p:spPr>
          <a:xfrm>
            <a:off x="0" y="1214422"/>
            <a:ext cx="1857388" cy="523220"/>
          </a:xfrm>
          <a:prstGeom prst="rect">
            <a:avLst/>
          </a:prstGeom>
          <a:noFill/>
        </p:spPr>
        <p:txBody>
          <a:bodyPr wrap="square" rtlCol="0">
            <a:spAutoFit/>
          </a:bodyPr>
          <a:lstStyle/>
          <a:p>
            <a:r>
              <a:rPr lang="en-US" sz="1400" i="1" dirty="0">
                <a:solidFill>
                  <a:schemeClr val="tx2">
                    <a:lumMod val="25000"/>
                  </a:schemeClr>
                </a:solidFill>
              </a:rPr>
              <a:t>Black Sea.(kept in the </a:t>
            </a:r>
            <a:r>
              <a:rPr lang="en-US" sz="1400" i="1" dirty="0" err="1">
                <a:solidFill>
                  <a:schemeClr val="tx2">
                    <a:lumMod val="25000"/>
                  </a:schemeClr>
                </a:solidFill>
              </a:rPr>
              <a:t>Tretyakov</a:t>
            </a:r>
            <a:r>
              <a:rPr lang="en-US" sz="1400" i="1" dirty="0">
                <a:solidFill>
                  <a:schemeClr val="tx2">
                    <a:lumMod val="25000"/>
                  </a:schemeClr>
                </a:solidFill>
              </a:rPr>
              <a:t> Gallery</a:t>
            </a:r>
            <a:r>
              <a:rPr lang="en-US" sz="1400" i="1" dirty="0" smtClean="0">
                <a:solidFill>
                  <a:schemeClr val="tx2">
                    <a:lumMod val="25000"/>
                  </a:schemeClr>
                </a:solidFill>
              </a:rPr>
              <a:t>)</a:t>
            </a:r>
            <a:endParaRPr lang="ru-RU" sz="1400" i="1" dirty="0">
              <a:solidFill>
                <a:schemeClr val="tx2">
                  <a:lumMod val="25000"/>
                </a:schemeClr>
              </a:solidFill>
            </a:endParaRPr>
          </a:p>
        </p:txBody>
      </p:sp>
      <p:sp>
        <p:nvSpPr>
          <p:cNvPr id="5" name="TextBox 4"/>
          <p:cNvSpPr txBox="1"/>
          <p:nvPr/>
        </p:nvSpPr>
        <p:spPr>
          <a:xfrm>
            <a:off x="285720" y="5657671"/>
            <a:ext cx="8572560" cy="1200329"/>
          </a:xfrm>
          <a:prstGeom prst="rect">
            <a:avLst/>
          </a:prstGeom>
          <a:noFill/>
        </p:spPr>
        <p:txBody>
          <a:bodyPr wrap="square" rtlCol="0">
            <a:spAutoFit/>
          </a:bodyPr>
          <a:lstStyle/>
          <a:p>
            <a:pPr algn="ctr"/>
            <a:r>
              <a:rPr lang="en-US" sz="2400" b="1" dirty="0">
                <a:solidFill>
                  <a:schemeClr val="tx2">
                    <a:lumMod val="25000"/>
                  </a:schemeClr>
                </a:solidFill>
              </a:rPr>
              <a:t>The plot is simple - water, waves, and ... the sky. Somewhere in the distance a lone sail. Taken artist highest point of view makes it possible to create the illusion of movement of waves</a:t>
            </a:r>
            <a:r>
              <a:rPr lang="ru-RU" sz="2400" b="1" dirty="0" smtClean="0">
                <a:solidFill>
                  <a:schemeClr val="tx2">
                    <a:lumMod val="25000"/>
                  </a:schemeClr>
                </a:solidFill>
              </a:rPr>
              <a:t>.  </a:t>
            </a:r>
            <a:endParaRPr lang="ru-RU" sz="2400" b="1"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Мои документы\Мои рисунки\Айвазовский\Девятый вал.jpg"/>
          <p:cNvPicPr>
            <a:picLocks noChangeAspect="1" noChangeArrowheads="1"/>
          </p:cNvPicPr>
          <p:nvPr/>
        </p:nvPicPr>
        <p:blipFill>
          <a:blip r:embed="rId2" cstate="print"/>
          <a:srcRect/>
          <a:stretch>
            <a:fillRect/>
          </a:stretch>
        </p:blipFill>
        <p:spPr bwMode="auto">
          <a:xfrm>
            <a:off x="-1" y="-38449"/>
            <a:ext cx="9092109" cy="6000792"/>
          </a:xfrm>
          <a:prstGeom prst="rect">
            <a:avLst/>
          </a:prstGeom>
          <a:noFill/>
        </p:spPr>
      </p:pic>
      <p:sp>
        <p:nvSpPr>
          <p:cNvPr id="3" name="TextBox 2"/>
          <p:cNvSpPr txBox="1"/>
          <p:nvPr/>
        </p:nvSpPr>
        <p:spPr>
          <a:xfrm>
            <a:off x="4139952" y="6396335"/>
            <a:ext cx="5143536" cy="461665"/>
          </a:xfrm>
          <a:prstGeom prst="rect">
            <a:avLst/>
          </a:prstGeom>
          <a:noFill/>
        </p:spPr>
        <p:txBody>
          <a:bodyPr wrap="square" rtlCol="0">
            <a:spAutoFit/>
          </a:bodyPr>
          <a:lstStyle/>
          <a:p>
            <a:endParaRPr lang="ru-RU" sz="2400" b="1" dirty="0">
              <a:solidFill>
                <a:srgbClr val="FF0000"/>
              </a:solidFill>
            </a:endParaRPr>
          </a:p>
        </p:txBody>
      </p:sp>
      <p:sp>
        <p:nvSpPr>
          <p:cNvPr id="2" name="Прямокутник 1"/>
          <p:cNvSpPr/>
          <p:nvPr/>
        </p:nvSpPr>
        <p:spPr>
          <a:xfrm>
            <a:off x="2286000" y="476672"/>
            <a:ext cx="4572000" cy="6186309"/>
          </a:xfrm>
          <a:prstGeom prst="rect">
            <a:avLst/>
          </a:prstGeom>
        </p:spPr>
        <p:txBody>
          <a:bodyPr>
            <a:spAutoFit/>
          </a:bodyPr>
          <a:lstStyle/>
          <a:p>
            <a:r>
              <a:rPr lang="en-US" dirty="0" err="1">
                <a:solidFill>
                  <a:srgbClr val="FF0000"/>
                </a:solidFill>
              </a:rPr>
              <a:t>Aivazovsky</a:t>
            </a:r>
            <a:r>
              <a:rPr lang="en-US" dirty="0">
                <a:solidFill>
                  <a:srgbClr val="FF0000"/>
                </a:solidFill>
              </a:rPr>
              <a:t> is best known for his seascapes and coastal scenes. His technique and imagination in depicting the shimmering play of light on the waves and </a:t>
            </a:r>
            <a:r>
              <a:rPr lang="en-US" dirty="0" err="1">
                <a:solidFill>
                  <a:srgbClr val="FF0000"/>
                </a:solidFill>
              </a:rPr>
              <a:t>seafoam</a:t>
            </a:r>
            <a:r>
              <a:rPr lang="en-US" dirty="0">
                <a:solidFill>
                  <a:srgbClr val="FF0000"/>
                </a:solidFill>
              </a:rPr>
              <a:t> is especially admired, and gives his seascapes a romantic yet realistic quality that echoes the work of English watercolorist J. M. W. Turner and Russian painter Sylvester </a:t>
            </a:r>
            <a:r>
              <a:rPr lang="en-US" dirty="0" err="1">
                <a:solidFill>
                  <a:srgbClr val="FF0000"/>
                </a:solidFill>
              </a:rPr>
              <a:t>Shchedrin</a:t>
            </a:r>
            <a:r>
              <a:rPr lang="en-US" dirty="0">
                <a:solidFill>
                  <a:srgbClr val="FF0000"/>
                </a:solidFill>
              </a:rPr>
              <a:t>. Especially effective is his ability to depict diffuse sunlight and moonlight, sometimes coming from behind clouds, sometimes coming through a fog, with almost transparent layers of paint. A series of paintings of naval battles painted in the 1840s brought his dramatic skills to the fore, with the flames of burning ships reflected in water and clouds. He also painted landscapes, including scenes of peasant life in Ukraine and city life in İstanbul. Some critics have called his paintings from İstanbul Orientalist,[11] and others feel the hundreds of seascapes can be repetitive and melodramatic.</a:t>
            </a:r>
            <a:endParaRPr lang="uk-UA" dirty="0">
              <a:solidFill>
                <a:srgbClr val="FF0000"/>
              </a:solidFill>
            </a:endParaRP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Мои документы\Мои рисунки\Айвазовский\Море Коктебель.jpg"/>
          <p:cNvPicPr>
            <a:picLocks noChangeAspect="1" noChangeArrowheads="1"/>
          </p:cNvPicPr>
          <p:nvPr/>
        </p:nvPicPr>
        <p:blipFill>
          <a:blip r:embed="rId2" cstate="print"/>
          <a:srcRect/>
          <a:stretch>
            <a:fillRect/>
          </a:stretch>
        </p:blipFill>
        <p:spPr bwMode="auto">
          <a:xfrm>
            <a:off x="500034" y="285728"/>
            <a:ext cx="8338052" cy="5715040"/>
          </a:xfrm>
          <a:prstGeom prst="rect">
            <a:avLst/>
          </a:prstGeom>
          <a:noFill/>
        </p:spPr>
      </p:pic>
      <p:sp>
        <p:nvSpPr>
          <p:cNvPr id="3" name="TextBox 2"/>
          <p:cNvSpPr txBox="1"/>
          <p:nvPr/>
        </p:nvSpPr>
        <p:spPr>
          <a:xfrm>
            <a:off x="3635896" y="6250668"/>
            <a:ext cx="5357850" cy="461665"/>
          </a:xfrm>
          <a:prstGeom prst="rect">
            <a:avLst/>
          </a:prstGeom>
          <a:noFill/>
        </p:spPr>
        <p:txBody>
          <a:bodyPr wrap="square" rtlCol="0">
            <a:spAutoFit/>
          </a:bodyPr>
          <a:lstStyle/>
          <a:p>
            <a:r>
              <a:rPr lang="en-US" sz="2400" b="1" dirty="0">
                <a:solidFill>
                  <a:schemeClr val="tx2">
                    <a:lumMod val="25000"/>
                  </a:schemeClr>
                </a:solidFill>
              </a:rPr>
              <a:t>Sea. </a:t>
            </a:r>
            <a:r>
              <a:rPr lang="en-US" sz="2400" b="1" dirty="0" err="1" smtClean="0">
                <a:solidFill>
                  <a:schemeClr val="tx2">
                    <a:lumMod val="25000"/>
                  </a:schemeClr>
                </a:solidFill>
              </a:rPr>
              <a:t>Koktebel</a:t>
            </a:r>
            <a:r>
              <a:rPr lang="ru-RU" sz="2400" b="1" dirty="0" smtClean="0">
                <a:solidFill>
                  <a:schemeClr val="tx2">
                    <a:lumMod val="25000"/>
                  </a:schemeClr>
                </a:solidFill>
              </a:rPr>
              <a:t>.</a:t>
            </a:r>
            <a:endParaRPr lang="ru-RU" sz="24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Мои документы\Мои рисунки\Айвазовский\Среди волн.jpg"/>
          <p:cNvPicPr>
            <a:picLocks noChangeAspect="1" noChangeArrowheads="1"/>
          </p:cNvPicPr>
          <p:nvPr/>
        </p:nvPicPr>
        <p:blipFill>
          <a:blip r:embed="rId2" cstate="print"/>
          <a:srcRect/>
          <a:stretch>
            <a:fillRect/>
          </a:stretch>
        </p:blipFill>
        <p:spPr bwMode="auto">
          <a:xfrm>
            <a:off x="285720" y="214290"/>
            <a:ext cx="8395545" cy="5929354"/>
          </a:xfrm>
          <a:prstGeom prst="rect">
            <a:avLst/>
          </a:prstGeom>
          <a:noFill/>
        </p:spPr>
      </p:pic>
      <p:sp>
        <p:nvSpPr>
          <p:cNvPr id="3" name="TextBox 2"/>
          <p:cNvSpPr txBox="1"/>
          <p:nvPr/>
        </p:nvSpPr>
        <p:spPr>
          <a:xfrm>
            <a:off x="1763688" y="6207250"/>
            <a:ext cx="7286676" cy="584775"/>
          </a:xfrm>
          <a:prstGeom prst="rect">
            <a:avLst/>
          </a:prstGeom>
          <a:noFill/>
        </p:spPr>
        <p:txBody>
          <a:bodyPr wrap="square" rtlCol="0">
            <a:spAutoFit/>
          </a:bodyPr>
          <a:lstStyle/>
          <a:p>
            <a:r>
              <a:rPr lang="en-US" sz="3200" dirty="0">
                <a:solidFill>
                  <a:schemeClr val="tx2">
                    <a:lumMod val="25000"/>
                  </a:schemeClr>
                </a:solidFill>
              </a:rPr>
              <a:t>Between </a:t>
            </a:r>
            <a:r>
              <a:rPr lang="en-US" sz="3200" dirty="0" smtClean="0">
                <a:solidFill>
                  <a:schemeClr val="tx2">
                    <a:lumMod val="25000"/>
                  </a:schemeClr>
                </a:solidFill>
              </a:rPr>
              <a:t>the </a:t>
            </a:r>
            <a:r>
              <a:rPr lang="en-US" sz="3200" dirty="0">
                <a:solidFill>
                  <a:schemeClr val="tx2">
                    <a:lumMod val="25000"/>
                  </a:schemeClr>
                </a:solidFill>
              </a:rPr>
              <a:t>waves.</a:t>
            </a:r>
            <a:endParaRPr lang="ru-RU" sz="3200" dirty="0">
              <a:solidFill>
                <a:schemeClr val="tx2">
                  <a:lumMod val="25000"/>
                </a:schemeClr>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Мои документы\Мои рисунки\Айвазовский\Шторм.jpg"/>
          <p:cNvPicPr>
            <a:picLocks noChangeAspect="1" noChangeArrowheads="1"/>
          </p:cNvPicPr>
          <p:nvPr/>
        </p:nvPicPr>
        <p:blipFill>
          <a:blip r:embed="rId2" cstate="print"/>
          <a:srcRect/>
          <a:stretch>
            <a:fillRect/>
          </a:stretch>
        </p:blipFill>
        <p:spPr bwMode="auto">
          <a:xfrm>
            <a:off x="357158" y="0"/>
            <a:ext cx="7929618" cy="6417857"/>
          </a:xfrm>
          <a:prstGeom prst="rect">
            <a:avLst/>
          </a:prstGeom>
          <a:noFill/>
        </p:spPr>
      </p:pic>
      <p:sp>
        <p:nvSpPr>
          <p:cNvPr id="3" name="TextBox 2"/>
          <p:cNvSpPr txBox="1"/>
          <p:nvPr/>
        </p:nvSpPr>
        <p:spPr>
          <a:xfrm>
            <a:off x="1702886" y="6334780"/>
            <a:ext cx="7429552" cy="523220"/>
          </a:xfrm>
          <a:prstGeom prst="rect">
            <a:avLst/>
          </a:prstGeom>
          <a:noFill/>
        </p:spPr>
        <p:txBody>
          <a:bodyPr wrap="square" rtlCol="0">
            <a:spAutoFit/>
          </a:bodyPr>
          <a:lstStyle/>
          <a:p>
            <a:r>
              <a:rPr lang="en-US" sz="2800" b="1" dirty="0" smtClean="0">
                <a:solidFill>
                  <a:schemeClr val="tx2">
                    <a:lumMod val="25000"/>
                  </a:schemeClr>
                </a:solidFill>
              </a:rPr>
              <a:t>Storm</a:t>
            </a:r>
            <a:endParaRPr lang="ru-RU" sz="2800" dirty="0">
              <a:solidFill>
                <a:schemeClr val="tx2">
                  <a:lumMod val="25000"/>
                </a:schemeClr>
              </a:solidFill>
            </a:endParaRPr>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Другая 1">
      <a:dk1>
        <a:srgbClr val="438086"/>
      </a:dk1>
      <a:lt1>
        <a:srgbClr val="E0EFF1"/>
      </a:lt1>
      <a:dk2>
        <a:srgbClr val="67AFBD"/>
      </a:dk2>
      <a:lt2>
        <a:srgbClr val="E0EFF1"/>
      </a:lt2>
      <a:accent1>
        <a:srgbClr val="3F6E8C"/>
      </a:accent1>
      <a:accent2>
        <a:srgbClr val="438086"/>
      </a:accent2>
      <a:accent3>
        <a:srgbClr val="0070C0"/>
      </a:accent3>
      <a:accent4>
        <a:srgbClr val="00B0F0"/>
      </a:accent4>
      <a:accent5>
        <a:srgbClr val="326064"/>
      </a:accent5>
      <a:accent6>
        <a:srgbClr val="5C92B5"/>
      </a:accent6>
      <a:hlink>
        <a:srgbClr val="67AFBD"/>
      </a:hlink>
      <a:folHlink>
        <a:srgbClr val="00206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TotalTime>
  <Words>693</Words>
  <Application>Microsoft Office PowerPoint</Application>
  <PresentationFormat>Екран (4:3)</PresentationFormat>
  <Paragraphs>52</Paragraphs>
  <Slides>34</Slides>
  <Notes>0</Notes>
  <HiddenSlides>0</HiddenSlides>
  <MMClips>3</MMClips>
  <ScaleCrop>false</ScaleCrop>
  <HeadingPairs>
    <vt:vector size="4" baseType="variant">
      <vt:variant>
        <vt:lpstr>Тема</vt:lpstr>
      </vt:variant>
      <vt:variant>
        <vt:i4>1</vt:i4>
      </vt:variant>
      <vt:variant>
        <vt:lpstr>Заголовки слайдів</vt:lpstr>
      </vt:variant>
      <vt:variant>
        <vt:i4>34</vt:i4>
      </vt:variant>
    </vt:vector>
  </HeadingPairs>
  <TitlesOfParts>
    <vt:vector size="35" baseType="lpstr">
      <vt:lpstr>Метро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WareZ Provider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Bogdan</cp:lastModifiedBy>
  <cp:revision>46</cp:revision>
  <dcterms:created xsi:type="dcterms:W3CDTF">2009-08-13T14:04:57Z</dcterms:created>
  <dcterms:modified xsi:type="dcterms:W3CDTF">2013-04-03T18:36:36Z</dcterms:modified>
</cp:coreProperties>
</file>