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CC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86116" y="2143116"/>
            <a:ext cx="5543560" cy="1143000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Японський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 </a:t>
            </a: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Кабукі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7620000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3042" y="5500702"/>
            <a:ext cx="599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Будівля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театру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кабукі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Гіндзе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Токіо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кабукі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79296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Театр </a:t>
            </a:r>
            <a:r>
              <a:rPr lang="ru-RU" sz="2400" b="1" dirty="0" err="1" smtClean="0"/>
              <a:t>кабукі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теперішній</a:t>
            </a:r>
            <a:r>
              <a:rPr lang="ru-RU" sz="2400" b="1" dirty="0" smtClean="0"/>
              <a:t> час складається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трьох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типів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вистав</a:t>
            </a:r>
            <a:r>
              <a:rPr lang="ru-RU" sz="2400" b="1" dirty="0" smtClean="0"/>
              <a:t>:</a:t>
            </a:r>
          </a:p>
          <a:p>
            <a:r>
              <a:rPr lang="ru-RU" b="1" i="1" dirty="0" err="1" smtClean="0"/>
              <a:t>Дзідаі-моно</a:t>
            </a:r>
            <a:r>
              <a:rPr lang="en-US" altLang="ja-JP" dirty="0" smtClean="0"/>
              <a:t>— «</a:t>
            </a:r>
            <a:r>
              <a:rPr lang="ru-RU" dirty="0" err="1" smtClean="0"/>
              <a:t>історичні</a:t>
            </a:r>
            <a:r>
              <a:rPr lang="ru-RU" dirty="0" smtClean="0"/>
              <a:t>» </a:t>
            </a:r>
            <a:r>
              <a:rPr lang="ru-RU" dirty="0" err="1" smtClean="0"/>
              <a:t>п'єси</a:t>
            </a:r>
            <a:r>
              <a:rPr lang="ru-RU" dirty="0" smtClean="0"/>
              <a:t>, </a:t>
            </a:r>
            <a:r>
              <a:rPr lang="ru-RU" dirty="0" err="1" smtClean="0"/>
              <a:t>створені</a:t>
            </a:r>
            <a:r>
              <a:rPr lang="ru-RU" dirty="0" smtClean="0"/>
              <a:t> до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Сенґоку</a:t>
            </a:r>
            <a:endParaRPr lang="ru-RU" dirty="0" smtClean="0"/>
          </a:p>
          <a:p>
            <a:r>
              <a:rPr lang="ru-RU" b="1" i="1" dirty="0" err="1" smtClean="0"/>
              <a:t>Сева-моно</a:t>
            </a:r>
            <a:r>
              <a:rPr lang="ru-RU" b="1" dirty="0" smtClean="0"/>
              <a:t> </a:t>
            </a:r>
            <a:r>
              <a:rPr lang="en-US" altLang="ja-JP" dirty="0" smtClean="0"/>
              <a:t> — «</a:t>
            </a:r>
            <a:r>
              <a:rPr lang="ru-RU" dirty="0" err="1" smtClean="0"/>
              <a:t>простонародні</a:t>
            </a:r>
            <a:r>
              <a:rPr lang="ru-RU" dirty="0" smtClean="0"/>
              <a:t>»,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Сенґоку</a:t>
            </a:r>
            <a:endParaRPr lang="ru-RU" dirty="0" smtClean="0"/>
          </a:p>
          <a:p>
            <a:r>
              <a:rPr lang="ru-RU" b="1" i="1" dirty="0" err="1" smtClean="0"/>
              <a:t>Сьоаґото</a:t>
            </a:r>
            <a:r>
              <a:rPr lang="ru-RU" b="1" i="1" dirty="0" smtClean="0"/>
              <a:t> </a:t>
            </a:r>
            <a:r>
              <a:rPr lang="en-US" altLang="ja-JP" dirty="0" smtClean="0"/>
              <a:t>— </a:t>
            </a:r>
            <a:r>
              <a:rPr lang="ru-RU" dirty="0" err="1" smtClean="0"/>
              <a:t>танцювально-драматичні</a:t>
            </a:r>
            <a:r>
              <a:rPr lang="ru-RU" dirty="0" smtClean="0"/>
              <a:t> </a:t>
            </a:r>
            <a:r>
              <a:rPr lang="ru-RU" dirty="0" err="1" smtClean="0"/>
              <a:t>п'єси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86058"/>
            <a:ext cx="3339797" cy="364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Monotype Corsiva" pitchFamily="66" charset="0"/>
              </a:rPr>
              <a:t>Кабукі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був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улюбленим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видовищем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городян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всіх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верств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і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рівнів</a:t>
            </a:r>
            <a:r>
              <a:rPr lang="ru-RU" sz="3200" b="1" dirty="0" smtClean="0">
                <a:latin typeface="Monotype Corsiva" pitchFamily="66" charset="0"/>
              </a:rPr>
              <a:t> достатку </a:t>
            </a:r>
            <a:r>
              <a:rPr lang="ru-RU" sz="3200" b="1" dirty="0" err="1" smtClean="0">
                <a:latin typeface="Monotype Corsiva" pitchFamily="66" charset="0"/>
              </a:rPr>
              <a:t>і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відповідав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смакам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цієї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 err="1" smtClean="0">
                <a:latin typeface="Monotype Corsiva" pitchFamily="66" charset="0"/>
              </a:rPr>
              <a:t>публіки</a:t>
            </a:r>
            <a:r>
              <a:rPr lang="ru-RU" sz="3200" b="1" dirty="0" smtClean="0">
                <a:latin typeface="Monotype Corsiva" pitchFamily="66" charset="0"/>
              </a:rPr>
              <a:t>. 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928934"/>
            <a:ext cx="5572164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Кабукі</a:t>
            </a:r>
            <a:r>
              <a:rPr lang="ru-RU" sz="2400" b="1" dirty="0" smtClean="0"/>
              <a:t> (яп. </a:t>
            </a:r>
            <a:r>
              <a:rPr lang="ja-JP" altLang="en-US" sz="2400" b="1" dirty="0" smtClean="0"/>
              <a:t>歌舞伎</a:t>
            </a:r>
            <a:r>
              <a:rPr lang="en-US" altLang="ja-JP" sz="2400" b="1" dirty="0" smtClean="0"/>
              <a:t>, </a:t>
            </a:r>
            <a:r>
              <a:rPr lang="ru-RU" sz="2400" b="1" dirty="0" smtClean="0"/>
              <a:t>букв. «</a:t>
            </a:r>
            <a:r>
              <a:rPr lang="ru-RU" sz="2400" b="1" dirty="0" err="1" smtClean="0"/>
              <a:t>пісня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танець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майстерність</a:t>
            </a:r>
            <a:r>
              <a:rPr lang="ru-RU" sz="2400" b="1" dirty="0" smtClean="0"/>
              <a:t>») — один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традиційного</a:t>
            </a:r>
            <a:r>
              <a:rPr lang="ru-RU" sz="2400" b="1" dirty="0" smtClean="0"/>
              <a:t> театру </a:t>
            </a:r>
            <a:r>
              <a:rPr lang="ru-RU" sz="2400" b="1" dirty="0" err="1" smtClean="0"/>
              <a:t>Японії</a:t>
            </a:r>
            <a:r>
              <a:rPr lang="ru-RU" sz="2400" b="1" dirty="0" smtClean="0"/>
              <a:t>. Становить синтез </a:t>
            </a:r>
            <a:r>
              <a:rPr lang="ru-RU" sz="2400" b="1" dirty="0" err="1" smtClean="0"/>
              <a:t>співу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музики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танцю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драми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виконавці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складний</a:t>
            </a:r>
            <a:r>
              <a:rPr lang="ru-RU" sz="2400" b="1" dirty="0" smtClean="0"/>
              <a:t> грим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костюми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потужним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символічним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навантаженням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857232"/>
            <a:ext cx="238125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7079586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5643578"/>
            <a:ext cx="671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Вистава</a:t>
            </a:r>
            <a:r>
              <a:rPr lang="ru-RU" b="1" dirty="0" smtClean="0"/>
              <a:t> в </a:t>
            </a:r>
            <a:r>
              <a:rPr lang="ru-RU" b="1" dirty="0" err="1" smtClean="0"/>
              <a:t>театрі</a:t>
            </a:r>
            <a:r>
              <a:rPr lang="ru-RU" b="1" dirty="0" smtClean="0"/>
              <a:t> </a:t>
            </a:r>
            <a:r>
              <a:rPr lang="ru-RU" b="1" dirty="0" err="1" smtClean="0"/>
              <a:t>кабукі</a:t>
            </a:r>
            <a:r>
              <a:rPr lang="ru-RU" b="1" dirty="0" smtClean="0"/>
              <a:t>. За ширмою </a:t>
            </a:r>
            <a:r>
              <a:rPr lang="ru-RU" b="1" dirty="0" err="1" smtClean="0"/>
              <a:t>праворуч</a:t>
            </a:r>
            <a:r>
              <a:rPr lang="ru-RU" b="1" dirty="0" smtClean="0"/>
              <a:t> </a:t>
            </a:r>
            <a:r>
              <a:rPr lang="ru-RU" b="1" dirty="0" err="1" smtClean="0"/>
              <a:t>сховані</a:t>
            </a:r>
            <a:r>
              <a:rPr lang="ru-RU" b="1" dirty="0" smtClean="0"/>
              <a:t> </a:t>
            </a:r>
            <a:r>
              <a:rPr lang="ru-RU" b="1" dirty="0" err="1" smtClean="0"/>
              <a:t>музиканти</a:t>
            </a:r>
            <a:endParaRPr lang="ru-RU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4071966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Зародження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Жанр </a:t>
            </a:r>
            <a:r>
              <a:rPr lang="ru-RU" sz="2200" b="1" i="1" dirty="0" err="1" smtClean="0"/>
              <a:t>кабукі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утворився</a:t>
            </a:r>
            <a:r>
              <a:rPr lang="ru-RU" sz="2200" b="1" dirty="0" smtClean="0"/>
              <a:t> в </a:t>
            </a:r>
            <a:r>
              <a:rPr lang="en-US" sz="2200" b="1" dirty="0" smtClean="0"/>
              <a:t>XVII </a:t>
            </a:r>
            <a:r>
              <a:rPr lang="ru-RU" sz="2200" b="1" dirty="0" err="1" smtClean="0"/>
              <a:t>столітті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основі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народних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пісень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танців</a:t>
            </a:r>
            <a:r>
              <a:rPr lang="ru-RU" sz="2200" b="1" dirty="0" smtClean="0"/>
              <a:t>. Початок жанру </a:t>
            </a:r>
            <a:r>
              <a:rPr lang="ru-RU" sz="2200" b="1" dirty="0" err="1" smtClean="0"/>
              <a:t>поклала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Окуні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служниця</a:t>
            </a:r>
            <a:r>
              <a:rPr lang="ru-RU" sz="2200" b="1" dirty="0" smtClean="0"/>
              <a:t> святилища </a:t>
            </a:r>
            <a:r>
              <a:rPr lang="ru-RU" sz="2200" b="1" dirty="0" err="1" smtClean="0"/>
              <a:t>Ідзумо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Тайся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котра</a:t>
            </a:r>
            <a:r>
              <a:rPr lang="ru-RU" sz="2200" b="1" dirty="0" smtClean="0"/>
              <a:t> у 1602 р. стала </a:t>
            </a:r>
            <a:r>
              <a:rPr lang="ru-RU" sz="2200" b="1" dirty="0" err="1" smtClean="0"/>
              <a:t>виконувати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новий</a:t>
            </a:r>
            <a:r>
              <a:rPr lang="ru-RU" sz="2200" b="1" dirty="0" smtClean="0"/>
              <a:t> вид </a:t>
            </a:r>
            <a:r>
              <a:rPr lang="ru-RU" sz="2200" b="1" dirty="0" err="1" smtClean="0"/>
              <a:t>театралізованого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танця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висохлому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руслі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неподалік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Кіото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Жінки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використовували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жіночі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чоловічі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ролі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комічних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п'єсках</a:t>
            </a:r>
            <a:r>
              <a:rPr lang="ru-RU" sz="2200" b="1" dirty="0" smtClean="0"/>
              <a:t>, сюжетами </a:t>
            </a:r>
            <a:r>
              <a:rPr lang="ru-RU" sz="2200" b="1" dirty="0" err="1" smtClean="0"/>
              <a:t>яких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були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випадки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повсякденного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життя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00108"/>
            <a:ext cx="3416691" cy="454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5929354" cy="1143000"/>
          </a:xfrm>
        </p:spPr>
        <p:txBody>
          <a:bodyPr>
            <a:normAutofit fontScale="90000"/>
          </a:bodyPr>
          <a:lstStyle/>
          <a:p>
            <a:r>
              <a:rPr lang="ru-RU" sz="4900" dirty="0" err="1" smtClean="0">
                <a:latin typeface="Impact" pitchFamily="34" charset="0"/>
              </a:rPr>
              <a:t>Період</a:t>
            </a:r>
            <a:r>
              <a:rPr lang="ru-RU" sz="4900" dirty="0" smtClean="0">
                <a:latin typeface="Impact" pitchFamily="34" charset="0"/>
              </a:rPr>
              <a:t> </a:t>
            </a:r>
            <a:r>
              <a:rPr lang="ru-RU" sz="4900" dirty="0" err="1" smtClean="0">
                <a:latin typeface="Impact" pitchFamily="34" charset="0"/>
              </a:rPr>
              <a:t>з</a:t>
            </a:r>
            <a:r>
              <a:rPr lang="ru-RU" sz="4900" dirty="0" smtClean="0">
                <a:latin typeface="Impact" pitchFamily="34" charset="0"/>
              </a:rPr>
              <a:t> 1629 по 1652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3071810"/>
            <a:ext cx="4572000" cy="26776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Через </a:t>
            </a:r>
            <a:r>
              <a:rPr lang="ru-RU" sz="2400" b="1" dirty="0" err="1" smtClean="0"/>
              <a:t>велику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популярність</a:t>
            </a:r>
            <a:r>
              <a:rPr lang="ru-RU" sz="2400" b="1" dirty="0" smtClean="0"/>
              <a:t> </a:t>
            </a:r>
            <a:r>
              <a:rPr lang="ru-RU" sz="2400" b="1" i="1" dirty="0" err="1" smtClean="0"/>
              <a:t>кабукі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місце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жінок-виконавиць</a:t>
            </a:r>
            <a:r>
              <a:rPr lang="ru-RU" sz="2400" b="1" dirty="0" smtClean="0"/>
              <a:t> ролей </a:t>
            </a:r>
            <a:r>
              <a:rPr lang="ru-RU" sz="2400" b="1" dirty="0" err="1" smtClean="0"/>
              <a:t>зайняли</a:t>
            </a:r>
            <a:r>
              <a:rPr lang="ru-RU" sz="2400" b="1" dirty="0" smtClean="0"/>
              <a:t> юнаки. Разом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змінився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характер </a:t>
            </a:r>
            <a:r>
              <a:rPr lang="ru-RU" sz="2400" b="1" dirty="0" err="1" smtClean="0"/>
              <a:t>вистав</a:t>
            </a:r>
            <a:r>
              <a:rPr lang="ru-RU" sz="2400" b="1" dirty="0" smtClean="0"/>
              <a:t> — </a:t>
            </a:r>
            <a:r>
              <a:rPr lang="ru-RU" sz="2400" b="1" dirty="0" err="1" smtClean="0"/>
              <a:t>більше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уваги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приділялося</a:t>
            </a:r>
            <a:r>
              <a:rPr lang="ru-RU" sz="2400" b="1" dirty="0" smtClean="0"/>
              <a:t> драматичному </a:t>
            </a:r>
            <a:r>
              <a:rPr lang="ru-RU" sz="2400" b="1" dirty="0" err="1" smtClean="0"/>
              <a:t>мистецтву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ніж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танцю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500438"/>
            <a:ext cx="2071702" cy="3141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85728"/>
            <a:ext cx="201930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Чоловічий</a:t>
            </a:r>
            <a:r>
              <a:rPr lang="ru-RU" b="1" dirty="0" smtClean="0"/>
              <a:t>» </a:t>
            </a:r>
            <a:r>
              <a:rPr lang="ru-RU" b="1" dirty="0" err="1" smtClean="0"/>
              <a:t>період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smtClean="0"/>
              <a:t>З 1653 р. в трупах </a:t>
            </a:r>
            <a:r>
              <a:rPr lang="ru-RU" sz="2200" dirty="0" err="1" smtClean="0"/>
              <a:t>кабукі</a:t>
            </a:r>
            <a:r>
              <a:rPr lang="ru-RU" sz="2200" dirty="0" smtClean="0"/>
              <a:t> могли </a:t>
            </a:r>
            <a:r>
              <a:rPr lang="ru-RU" sz="2200" dirty="0" err="1" smtClean="0"/>
              <a:t>виступати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тільки</a:t>
            </a:r>
            <a:r>
              <a:rPr lang="ru-RU" sz="2200" dirty="0" smtClean="0"/>
              <a:t> </a:t>
            </a:r>
            <a:r>
              <a:rPr lang="ru-RU" sz="2200" dirty="0" err="1" smtClean="0"/>
              <a:t>зрілі</a:t>
            </a:r>
            <a:r>
              <a:rPr lang="ru-RU" sz="2200" dirty="0" smtClean="0"/>
              <a:t> </a:t>
            </a:r>
            <a:r>
              <a:rPr lang="ru-RU" sz="2200" dirty="0" err="1" smtClean="0"/>
              <a:t>чоловіки</a:t>
            </a:r>
            <a:r>
              <a:rPr lang="ru-RU" sz="2200" dirty="0" smtClean="0"/>
              <a:t>, що </a:t>
            </a:r>
            <a:r>
              <a:rPr lang="ru-RU" sz="2200" dirty="0" err="1" smtClean="0"/>
              <a:t>спричинило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розвиток</a:t>
            </a:r>
            <a:r>
              <a:rPr lang="ru-RU" sz="2200" dirty="0" smtClean="0"/>
              <a:t> </a:t>
            </a:r>
            <a:r>
              <a:rPr lang="ru-RU" sz="2200" dirty="0" err="1" smtClean="0"/>
              <a:t>витонченого</a:t>
            </a:r>
            <a:r>
              <a:rPr lang="ru-RU" sz="2200" dirty="0" smtClean="0"/>
              <a:t>, </a:t>
            </a:r>
            <a:r>
              <a:rPr lang="ru-RU" sz="2200" dirty="0" err="1" smtClean="0"/>
              <a:t>глибоко</a:t>
            </a:r>
            <a:r>
              <a:rPr lang="ru-RU" sz="2200" dirty="0" smtClean="0"/>
              <a:t> </a:t>
            </a:r>
            <a:r>
              <a:rPr lang="ru-RU" sz="2200" dirty="0" err="1" smtClean="0"/>
              <a:t>стилізованого</a:t>
            </a:r>
            <a:r>
              <a:rPr lang="ru-RU" sz="2200" dirty="0" smtClean="0"/>
              <a:t> виду </a:t>
            </a:r>
            <a:r>
              <a:rPr lang="ru-RU" sz="2200" i="1" dirty="0" err="1" smtClean="0"/>
              <a:t>кабукі</a:t>
            </a:r>
            <a:r>
              <a:rPr lang="ru-RU" sz="2200" dirty="0" smtClean="0"/>
              <a:t> — </a:t>
            </a:r>
            <a:r>
              <a:rPr lang="ru-RU" sz="2200" b="1" dirty="0" err="1" smtClean="0"/>
              <a:t>яро-кабукі</a:t>
            </a:r>
            <a:r>
              <a:rPr lang="ru-RU" sz="2200" dirty="0" smtClean="0"/>
              <a:t> .</a:t>
            </a:r>
            <a:r>
              <a:rPr lang="ru-RU" dirty="0" smtClean="0"/>
              <a:t> </a:t>
            </a:r>
            <a:r>
              <a:rPr lang="ru-RU" sz="2200" dirty="0" err="1" smtClean="0"/>
              <a:t>Ця</a:t>
            </a:r>
            <a:r>
              <a:rPr lang="ru-RU" sz="2200" dirty="0" smtClean="0"/>
              <a:t> метаморфоза </a:t>
            </a:r>
            <a:r>
              <a:rPr lang="ru-RU" sz="2200" dirty="0" err="1" smtClean="0"/>
              <a:t>відбулася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</a:t>
            </a:r>
            <a:r>
              <a:rPr lang="ru-RU" sz="2200" dirty="0" err="1" smtClean="0"/>
              <a:t>впливом</a:t>
            </a:r>
            <a:r>
              <a:rPr lang="ru-RU" sz="2200" dirty="0" smtClean="0"/>
              <a:t>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популярного в той час в </a:t>
            </a:r>
            <a:r>
              <a:rPr lang="ru-RU" sz="2200" dirty="0" err="1" smtClean="0"/>
              <a:t>Японії</a:t>
            </a:r>
            <a:r>
              <a:rPr lang="ru-RU" sz="2200" dirty="0" smtClean="0"/>
              <a:t> </a:t>
            </a:r>
            <a:r>
              <a:rPr lang="ru-RU" sz="2200" dirty="0" err="1" smtClean="0"/>
              <a:t>комічного</a:t>
            </a:r>
            <a:r>
              <a:rPr lang="ru-RU" sz="2200" dirty="0" smtClean="0"/>
              <a:t> театра </a:t>
            </a:r>
            <a:r>
              <a:rPr lang="ru-RU" sz="2200" dirty="0" err="1" smtClean="0"/>
              <a:t>кьоґен</a:t>
            </a:r>
            <a:r>
              <a:rPr lang="ru-RU" sz="2200" dirty="0" smtClean="0"/>
              <a:t>. </a:t>
            </a:r>
            <a:br>
              <a:rPr lang="ru-RU" sz="2200" dirty="0" smtClean="0"/>
            </a:br>
            <a:r>
              <a:rPr lang="ru-RU" sz="2000" dirty="0" smtClean="0"/>
              <a:t>Практично до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кабукі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чоловіками</a:t>
            </a:r>
            <a:r>
              <a:rPr lang="ru-RU" sz="2000" dirty="0" smtClean="0"/>
              <a:t>. </a:t>
            </a:r>
            <a:r>
              <a:rPr lang="ru-RU" sz="2000" dirty="0" err="1" smtClean="0"/>
              <a:t>Актори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спеціалізуються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виконанні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жіночих</a:t>
            </a:r>
            <a:r>
              <a:rPr lang="ru-RU" sz="2000" dirty="0" smtClean="0"/>
              <a:t> ролей </a:t>
            </a:r>
            <a:r>
              <a:rPr lang="ru-RU" sz="2000" dirty="0" err="1" smtClean="0"/>
              <a:t>називаються</a:t>
            </a:r>
            <a:r>
              <a:rPr lang="ru-RU" sz="2000" dirty="0" smtClean="0"/>
              <a:t> </a:t>
            </a:r>
            <a:r>
              <a:rPr lang="ru-RU" sz="2000" i="1" dirty="0" err="1" smtClean="0"/>
              <a:t>онаґата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i="1" dirty="0" err="1" smtClean="0"/>
              <a:t>ояма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14818"/>
            <a:ext cx="2301520" cy="2062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500570"/>
            <a:ext cx="2071702" cy="221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143380"/>
            <a:ext cx="2357454" cy="232616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858180" cy="100013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Ґенроку</a:t>
            </a:r>
            <a:r>
              <a:rPr lang="ru-RU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(1673—1735</a:t>
            </a:r>
            <a:r>
              <a:rPr lang="ru-RU" b="1" dirty="0" smtClean="0"/>
              <a:t>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786058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періода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Ґенроку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театр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кабукі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процвітав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Структура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вистав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була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формалізована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з'явилося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багато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елементів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стилізації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4171960" cy="519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Кабукі</a:t>
            </a:r>
            <a:r>
              <a:rPr lang="ru-RU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Реставрації</a:t>
            </a:r>
            <a:r>
              <a:rPr lang="ru-RU" sz="4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Мейдзі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785926"/>
            <a:ext cx="650085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Реставра́ція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Ме́йдзі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— комплекс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політичних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військових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соціально-економічних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реформ в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Японії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1868 — 1889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років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що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перетворив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відсталу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аграрну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країну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на одну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провідних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держав </a:t>
            </a:r>
            <a:r>
              <a:rPr kumimoji="0" lang="ru-RU" altLang="ja-JP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світу</a:t>
            </a:r>
            <a:r>
              <a:rPr kumimoji="0" lang="ru-RU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6973" y="2928934"/>
            <a:ext cx="2615103" cy="3671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3643314"/>
            <a:ext cx="4572032" cy="1754326"/>
          </a:xfrm>
          <a:prstGeom prst="rect">
            <a:avLst/>
          </a:prstGeom>
          <a:solidFill>
            <a:srgbClr val="33CCCC">
              <a:alpha val="4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Другої</a:t>
            </a:r>
            <a:r>
              <a:rPr lang="ru-RU" b="1" dirty="0" smtClean="0"/>
              <a:t> </a:t>
            </a:r>
            <a:r>
              <a:rPr lang="ru-RU" b="1" dirty="0" err="1" smtClean="0"/>
              <a:t>Світової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 </a:t>
            </a:r>
            <a:r>
              <a:rPr lang="ru-RU" b="1" dirty="0" err="1" smtClean="0"/>
              <a:t>бомбування</a:t>
            </a:r>
            <a:r>
              <a:rPr lang="ru-RU" b="1" dirty="0" smtClean="0"/>
              <a:t> </a:t>
            </a:r>
            <a:r>
              <a:rPr lang="ru-RU" b="1" dirty="0" err="1" smtClean="0"/>
              <a:t>знищили</a:t>
            </a:r>
            <a:r>
              <a:rPr lang="ru-RU" b="1" dirty="0" smtClean="0"/>
              <a:t>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будівль</a:t>
            </a:r>
            <a:r>
              <a:rPr lang="ru-RU" b="1" dirty="0" smtClean="0"/>
              <a:t> </a:t>
            </a:r>
            <a:r>
              <a:rPr lang="ru-RU" b="1" dirty="0" err="1" smtClean="0"/>
              <a:t>театрів</a:t>
            </a:r>
            <a:r>
              <a:rPr lang="ru-RU" b="1" dirty="0" smtClean="0"/>
              <a:t> </a:t>
            </a:r>
            <a:r>
              <a:rPr lang="ru-RU" b="1" i="1" dirty="0" err="1" smtClean="0"/>
              <a:t>кабукі</a:t>
            </a:r>
            <a:r>
              <a:rPr lang="ru-RU" b="1" dirty="0" smtClean="0"/>
              <a:t>. </a:t>
            </a:r>
            <a:r>
              <a:rPr lang="ru-RU" b="1" dirty="0" err="1" smtClean="0"/>
              <a:t>Окупаційна</a:t>
            </a:r>
            <a:r>
              <a:rPr lang="ru-RU" b="1" dirty="0" smtClean="0"/>
              <a:t> </a:t>
            </a:r>
            <a:r>
              <a:rPr lang="ru-RU" b="1" dirty="0" err="1" smtClean="0"/>
              <a:t>американська</a:t>
            </a:r>
            <a:r>
              <a:rPr lang="ru-RU" b="1" dirty="0" smtClean="0"/>
              <a:t> </a:t>
            </a:r>
            <a:r>
              <a:rPr lang="ru-RU" b="1" dirty="0" err="1" smtClean="0"/>
              <a:t>адміністрація</a:t>
            </a:r>
            <a:r>
              <a:rPr lang="ru-RU" b="1" dirty="0" smtClean="0"/>
              <a:t> заборонила </a:t>
            </a:r>
            <a:r>
              <a:rPr lang="ru-RU" b="1" dirty="0" err="1" smtClean="0"/>
              <a:t>театральні</a:t>
            </a:r>
            <a:r>
              <a:rPr lang="ru-RU" b="1" dirty="0" smtClean="0"/>
              <a:t> </a:t>
            </a:r>
            <a:r>
              <a:rPr lang="ru-RU" b="1" dirty="0" err="1" smtClean="0"/>
              <a:t>вистави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закінчення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. </a:t>
            </a:r>
            <a:r>
              <a:rPr lang="ru-RU" b="1" dirty="0" err="1" smtClean="0"/>
              <a:t>Заборона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знята</a:t>
            </a:r>
            <a:r>
              <a:rPr lang="ru-RU" b="1" dirty="0" smtClean="0"/>
              <a:t> в 1947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вистави</a:t>
            </a:r>
            <a:r>
              <a:rPr lang="ru-RU" b="1" dirty="0" smtClean="0"/>
              <a:t> </a:t>
            </a:r>
            <a:r>
              <a:rPr lang="ru-RU" b="1" dirty="0" err="1" smtClean="0"/>
              <a:t>продовжилися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Кабукі</a:t>
            </a:r>
            <a:r>
              <a:rPr lang="ru-RU" b="1" dirty="0" smtClean="0"/>
              <a:t> у </a:t>
            </a:r>
            <a:r>
              <a:rPr lang="ru-RU" b="1" dirty="0" err="1" smtClean="0"/>
              <a:t>теперішній</a:t>
            </a:r>
            <a:r>
              <a:rPr lang="ru-RU" b="1" dirty="0" smtClean="0"/>
              <a:t> час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714488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 Antiqua" pitchFamily="18" charset="0"/>
              </a:rPr>
              <a:t>У </a:t>
            </a:r>
            <a:r>
              <a:rPr lang="ru-RU" sz="1600" b="1" dirty="0" err="1" smtClean="0">
                <a:latin typeface="Book Antiqua" pitchFamily="18" charset="0"/>
              </a:rPr>
              <a:t>сучасній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Японії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i="1" dirty="0" err="1" smtClean="0">
                <a:latin typeface="Book Antiqua" pitchFamily="18" charset="0"/>
              </a:rPr>
              <a:t>кабукі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лишається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доволі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популярним</a:t>
            </a:r>
            <a:r>
              <a:rPr lang="ru-RU" sz="1600" b="1" dirty="0" smtClean="0">
                <a:latin typeface="Book Antiqua" pitchFamily="18" charset="0"/>
              </a:rPr>
              <a:t> жанром — </a:t>
            </a:r>
            <a:r>
              <a:rPr lang="ru-RU" sz="1600" b="1" dirty="0" err="1" smtClean="0">
                <a:latin typeface="Book Antiqua" pitchFamily="18" charset="0"/>
              </a:rPr>
              <a:t>він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найпопулярніший</a:t>
            </a:r>
            <a:r>
              <a:rPr lang="ru-RU" sz="1600" b="1" dirty="0" smtClean="0">
                <a:latin typeface="Book Antiqua" pitchFamily="18" charset="0"/>
              </a:rPr>
              <a:t> вид театрального </a:t>
            </a:r>
            <a:r>
              <a:rPr lang="ru-RU" sz="1600" b="1" dirty="0" err="1" smtClean="0">
                <a:latin typeface="Book Antiqua" pitchFamily="18" charset="0"/>
              </a:rPr>
              <a:t>мистецтва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серед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усіх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традиційних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японських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драматичних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жанрів</a:t>
            </a:r>
            <a:r>
              <a:rPr lang="ru-RU" sz="1600" b="1" dirty="0" smtClean="0">
                <a:latin typeface="Book Antiqua" pitchFamily="18" charset="0"/>
              </a:rPr>
              <a:t>. </a:t>
            </a:r>
            <a:r>
              <a:rPr lang="ru-RU" sz="1600" b="1" dirty="0" err="1" smtClean="0">
                <a:latin typeface="Book Antiqua" pitchFamily="18" charset="0"/>
              </a:rPr>
              <a:t>Багато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провідних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акторів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i="1" dirty="0" err="1" smtClean="0">
                <a:latin typeface="Book Antiqua" pitchFamily="18" charset="0"/>
              </a:rPr>
              <a:t>кабукі</a:t>
            </a:r>
            <a:r>
              <a:rPr lang="ru-RU" sz="1600" b="1" dirty="0" smtClean="0">
                <a:latin typeface="Book Antiqua" pitchFamily="18" charset="0"/>
              </a:rPr>
              <a:t> часто </a:t>
            </a:r>
            <a:r>
              <a:rPr lang="ru-RU" sz="1600" b="1" dirty="0" err="1" smtClean="0">
                <a:latin typeface="Book Antiqua" pitchFamily="18" charset="0"/>
              </a:rPr>
              <a:t>знімаються</a:t>
            </a:r>
            <a:r>
              <a:rPr lang="ru-RU" sz="1600" b="1" dirty="0" smtClean="0">
                <a:latin typeface="Book Antiqua" pitchFamily="18" charset="0"/>
              </a:rPr>
              <a:t> у </a:t>
            </a:r>
            <a:r>
              <a:rPr lang="ru-RU" sz="1600" b="1" dirty="0" err="1" smtClean="0">
                <a:latin typeface="Book Antiqua" pitchFamily="18" charset="0"/>
              </a:rPr>
              <a:t>кіно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і</a:t>
            </a:r>
            <a:r>
              <a:rPr lang="ru-RU" sz="1600" b="1" dirty="0" smtClean="0">
                <a:latin typeface="Book Antiqua" pitchFamily="18" charset="0"/>
              </a:rPr>
              <a:t> на </a:t>
            </a:r>
            <a:r>
              <a:rPr lang="ru-RU" sz="1600" b="1" dirty="0" err="1" smtClean="0">
                <a:latin typeface="Book Antiqua" pitchFamily="18" charset="0"/>
              </a:rPr>
              <a:t>телебаченні</a:t>
            </a:r>
            <a:r>
              <a:rPr lang="ru-RU" sz="1600" b="1" dirty="0" smtClean="0">
                <a:latin typeface="Book Antiqua" pitchFamily="18" charset="0"/>
              </a:rPr>
              <a:t> (</a:t>
            </a:r>
            <a:r>
              <a:rPr lang="ru-RU" sz="1600" b="1" dirty="0" err="1" smtClean="0">
                <a:latin typeface="Book Antiqua" pitchFamily="18" charset="0"/>
              </a:rPr>
              <a:t>відомий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актор-</a:t>
            </a:r>
            <a:r>
              <a:rPr lang="ru-RU" sz="1600" b="1" i="1" dirty="0" err="1" smtClean="0">
                <a:latin typeface="Book Antiqua" pitchFamily="18" charset="0"/>
              </a:rPr>
              <a:t>онаґата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Бандо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Тамасабуро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en-US" sz="1600" b="1" dirty="0" smtClean="0">
                <a:latin typeface="Book Antiqua" pitchFamily="18" charset="0"/>
              </a:rPr>
              <a:t>V </a:t>
            </a:r>
            <a:r>
              <a:rPr lang="ru-RU" sz="1600" b="1" dirty="0" err="1" smtClean="0">
                <a:latin typeface="Book Antiqua" pitchFamily="18" charset="0"/>
              </a:rPr>
              <a:t>зіграв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декілька</a:t>
            </a:r>
            <a:r>
              <a:rPr lang="ru-RU" sz="1600" b="1" dirty="0" smtClean="0">
                <a:latin typeface="Book Antiqua" pitchFamily="18" charset="0"/>
              </a:rPr>
              <a:t> ролей (у тому </a:t>
            </a:r>
            <a:r>
              <a:rPr lang="ru-RU" sz="1600" b="1" dirty="0" err="1" smtClean="0">
                <a:latin typeface="Book Antiqua" pitchFamily="18" charset="0"/>
              </a:rPr>
              <a:t>числі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й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жіночих</a:t>
            </a:r>
            <a:r>
              <a:rPr lang="ru-RU" sz="1600" b="1" dirty="0" smtClean="0">
                <a:latin typeface="Book Antiqua" pitchFamily="18" charset="0"/>
              </a:rPr>
              <a:t>) у </a:t>
            </a:r>
            <a:r>
              <a:rPr lang="ru-RU" sz="1600" b="1" dirty="0" err="1" smtClean="0">
                <a:latin typeface="Book Antiqua" pitchFamily="18" charset="0"/>
              </a:rPr>
              <a:t>кінофільмах</a:t>
            </a:r>
            <a:r>
              <a:rPr lang="ru-RU" sz="1600" b="1" dirty="0" smtClean="0">
                <a:latin typeface="Book Antiqua" pitchFamily="18" charset="0"/>
              </a:rPr>
              <a:t>).</a:t>
            </a:r>
            <a:endParaRPr lang="ru-RU" sz="1600" b="1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500702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24 листопада 2005 року </a:t>
            </a:r>
            <a:r>
              <a:rPr lang="ru-RU" b="1" dirty="0" err="1" smtClean="0"/>
              <a:t>кабукі</a:t>
            </a:r>
            <a:r>
              <a:rPr lang="ru-RU" b="1" dirty="0" smtClean="0"/>
              <a:t> </a:t>
            </a:r>
            <a:r>
              <a:rPr lang="ru-RU" b="1" dirty="0" err="1" smtClean="0"/>
              <a:t>ввійшов</a:t>
            </a:r>
            <a:r>
              <a:rPr lang="ru-RU" b="1" dirty="0" smtClean="0"/>
              <a:t> у «</a:t>
            </a:r>
            <a:r>
              <a:rPr lang="ru-RU" b="1" dirty="0" err="1" smtClean="0"/>
              <a:t>Третю</a:t>
            </a:r>
            <a:r>
              <a:rPr lang="ru-RU" b="1" dirty="0" smtClean="0"/>
              <a:t> </a:t>
            </a:r>
            <a:r>
              <a:rPr lang="ru-RU" b="1" dirty="0" err="1" smtClean="0"/>
              <a:t>Декларацію</a:t>
            </a:r>
            <a:r>
              <a:rPr lang="ru-RU" b="1" dirty="0" smtClean="0"/>
              <a:t> </a:t>
            </a:r>
            <a:r>
              <a:rPr lang="ru-RU" b="1" dirty="0" err="1" smtClean="0"/>
              <a:t>шедеврів</a:t>
            </a:r>
            <a:r>
              <a:rPr lang="ru-RU" b="1" dirty="0" smtClean="0"/>
              <a:t> </a:t>
            </a:r>
            <a:r>
              <a:rPr lang="ru-RU" b="1" dirty="0" err="1" smtClean="0"/>
              <a:t>усного</a:t>
            </a:r>
            <a:r>
              <a:rPr lang="ru-RU" b="1" dirty="0" smtClean="0"/>
              <a:t> </a:t>
            </a:r>
            <a:r>
              <a:rPr lang="ru-RU" b="1" dirty="0" err="1" smtClean="0"/>
              <a:t>спадку</a:t>
            </a:r>
            <a:r>
              <a:rPr lang="ru-RU" b="1" dirty="0" smtClean="0"/>
              <a:t> </a:t>
            </a:r>
            <a:r>
              <a:rPr lang="ru-RU" b="1" dirty="0" err="1" smtClean="0"/>
              <a:t>людства</a:t>
            </a:r>
            <a:r>
              <a:rPr lang="ru-RU" b="1" dirty="0" smtClean="0"/>
              <a:t>» ЮНЕСКО.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71876"/>
            <a:ext cx="1643074" cy="165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71876"/>
            <a:ext cx="166387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571876"/>
            <a:ext cx="1643074" cy="163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3" y="3571876"/>
            <a:ext cx="162278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225</Words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Японський театр Кабукі </vt:lpstr>
      <vt:lpstr>Кабукі (яп. 歌舞伎, букв. «пісня, танець, майстерність») — один з видів традиційного театру Японії. Становить синтез співу, музики, танцю і драми, виконавці використовують складний грим і костюми з потужним символічним навантаженням.</vt:lpstr>
      <vt:lpstr>Слайд 3</vt:lpstr>
      <vt:lpstr>Зародження Жанр кабукі утворився в XVII столітті на основі народних пісень і танців. Початок жанру поклала Окуні, служниця святилища Ідзумо Тайся, котра у 1602 р. стала виконувати новий вид театралізованого танця у висохлому руслі ріки неподалік Кіото. Жінки використовували жіночі та чоловічі ролі в комічних п'єсках, сюжетами яких були випадки з повсякденного життя </vt:lpstr>
      <vt:lpstr>Період з 1629 по 1652 </vt:lpstr>
      <vt:lpstr>«Чоловічий» період  З 1653 р. в трупах кабукі могли виступати тільки зрілі чоловіки, що спричинило розвиток витонченого, глибоко стилізованого виду кабукі — яро-кабукі . Ця метаморфоза відбулася під впливом також популярного в той час в Японії комічного театра кьоґен.  Практично до сьогодні всі ролі кабукі виконуються чоловіками. Актори, які спеціалізуються на виконанні жіночих ролей називаються онаґата або ояма </vt:lpstr>
      <vt:lpstr>Період Ґенроку (1673—1735) </vt:lpstr>
      <vt:lpstr>Кабукі після Реставрації Мейдзі </vt:lpstr>
      <vt:lpstr>Кабукі у теперішній час </vt:lpstr>
      <vt:lpstr>Слайд 10</vt:lpstr>
      <vt:lpstr>Елементи кабукі </vt:lpstr>
      <vt:lpstr>Кабукі був улюбленим видовищем городян всіх верств і рівнів достатку і відповідав смакам цієї публіки.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Японський театр Кабукі </dc:title>
  <cp:lastModifiedBy>Admin</cp:lastModifiedBy>
  <cp:revision>12</cp:revision>
  <dcterms:modified xsi:type="dcterms:W3CDTF">2012-04-16T20:21:03Z</dcterms:modified>
</cp:coreProperties>
</file>