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2" d="100"/>
          <a:sy n="102" d="100"/>
        </p:scale>
        <p:origin x="-2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1D2F6AF3-874E-4D1F-B91D-71EA2B570BC5}" type="datetimeFigureOut">
              <a:rPr lang="ru-RU" smtClean="0"/>
              <a:pPr/>
              <a:t>07.05.2014</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6B562D0C-C47B-4DFA-B908-C443D77EB6E2}"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2F6AF3-874E-4D1F-B91D-71EA2B570BC5}" type="datetimeFigureOut">
              <a:rPr lang="ru-RU" smtClean="0"/>
              <a:pPr/>
              <a:t>07.05.2014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B562D0C-C47B-4DFA-B908-C443D77EB6E2}"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2F6AF3-874E-4D1F-B91D-71EA2B570BC5}" type="datetimeFigureOut">
              <a:rPr lang="ru-RU" smtClean="0"/>
              <a:pPr/>
              <a:t>07.05.2014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B562D0C-C47B-4DFA-B908-C443D77EB6E2}"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2F6AF3-874E-4D1F-B91D-71EA2B570BC5}" type="datetimeFigureOut">
              <a:rPr lang="ru-RU" smtClean="0"/>
              <a:pPr/>
              <a:t>07.05.2014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B562D0C-C47B-4DFA-B908-C443D77EB6E2}"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D2F6AF3-874E-4D1F-B91D-71EA2B570BC5}" type="datetimeFigureOut">
              <a:rPr lang="ru-RU" smtClean="0"/>
              <a:pPr/>
              <a:t>07.05.2014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B562D0C-C47B-4DFA-B908-C443D77EB6E2}"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D2F6AF3-874E-4D1F-B91D-71EA2B570BC5}" type="datetimeFigureOut">
              <a:rPr lang="ru-RU" smtClean="0"/>
              <a:pPr/>
              <a:t>07.05.2014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B562D0C-C47B-4DFA-B908-C443D77EB6E2}"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D2F6AF3-874E-4D1F-B91D-71EA2B570BC5}" type="datetimeFigureOut">
              <a:rPr lang="ru-RU" smtClean="0"/>
              <a:pPr/>
              <a:t>07.05.2014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6B562D0C-C47B-4DFA-B908-C443D77EB6E2}"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D2F6AF3-874E-4D1F-B91D-71EA2B570BC5}" type="datetimeFigureOut">
              <a:rPr lang="ru-RU" smtClean="0"/>
              <a:pPr/>
              <a:t>07.05.2014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6B562D0C-C47B-4DFA-B908-C443D77EB6E2}"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2F6AF3-874E-4D1F-B91D-71EA2B570BC5}" type="datetimeFigureOut">
              <a:rPr lang="ru-RU" smtClean="0"/>
              <a:pPr/>
              <a:t>07.05.2014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6B562D0C-C47B-4DFA-B908-C443D77EB6E2}"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D2F6AF3-874E-4D1F-B91D-71EA2B570BC5}" type="datetimeFigureOut">
              <a:rPr lang="ru-RU" smtClean="0"/>
              <a:pPr/>
              <a:t>07.05.2014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B562D0C-C47B-4DFA-B908-C443D77EB6E2}"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D2F6AF3-874E-4D1F-B91D-71EA2B570BC5}" type="datetimeFigureOut">
              <a:rPr lang="ru-RU" smtClean="0"/>
              <a:pPr/>
              <a:t>07.05.2014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0"/>
            <a:ext cx="609600" cy="365125"/>
          </a:xfrm>
        </p:spPr>
        <p:txBody>
          <a:bodyPr/>
          <a:lstStyle/>
          <a:p>
            <a:fld id="{6B562D0C-C47B-4DFA-B908-C443D77EB6E2}"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2F6AF3-874E-4D1F-B91D-71EA2B570BC5}" type="datetimeFigureOut">
              <a:rPr lang="ru-RU" smtClean="0"/>
              <a:pPr/>
              <a:t>07.05.2014</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562D0C-C47B-4DFA-B908-C443D77EB6E2}"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483768" y="3861048"/>
            <a:ext cx="6472808" cy="1752600"/>
          </a:xfrm>
        </p:spPr>
        <p:txBody>
          <a:bodyPr>
            <a:normAutofit/>
          </a:bodyPr>
          <a:lstStyle/>
          <a:p>
            <a:endParaRPr lang="ru-RU" dirty="0"/>
          </a:p>
        </p:txBody>
      </p:sp>
      <p:sp>
        <p:nvSpPr>
          <p:cNvPr id="4" name="Прямоугольник 3"/>
          <p:cNvSpPr/>
          <p:nvPr/>
        </p:nvSpPr>
        <p:spPr>
          <a:xfrm>
            <a:off x="1003840" y="476672"/>
            <a:ext cx="6910738" cy="2585323"/>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uk-UA" sz="5400" b="1" spc="150" dirty="0" smtClean="0">
                <a:ln w="11430"/>
                <a:solidFill>
                  <a:srgbClr val="F8F8F8"/>
                </a:solidFill>
                <a:effectLst>
                  <a:outerShdw blurRad="25400" algn="tl" rotWithShape="0">
                    <a:srgbClr val="000000">
                      <a:alpha val="43000"/>
                    </a:srgbClr>
                  </a:outerShdw>
                </a:effectLst>
              </a:rPr>
              <a:t>Презентація на тему:</a:t>
            </a:r>
          </a:p>
          <a:p>
            <a:pPr algn="ctr"/>
            <a:endParaRPr lang="uk-UA" sz="5400" b="1" spc="150" dirty="0" smtClean="0">
              <a:ln w="11430"/>
              <a:solidFill>
                <a:srgbClr val="F8F8F8"/>
              </a:solidFill>
              <a:effectLst>
                <a:outerShdw blurRad="25400" algn="tl" rotWithShape="0">
                  <a:srgbClr val="000000">
                    <a:alpha val="43000"/>
                  </a:srgbClr>
                </a:outerShdw>
              </a:effectLst>
            </a:endParaRPr>
          </a:p>
          <a:p>
            <a:pPr algn="ctr"/>
            <a:r>
              <a:rPr lang="uk-UA" sz="5400" b="1" spc="150" dirty="0" smtClean="0">
                <a:ln w="11430"/>
                <a:solidFill>
                  <a:srgbClr val="F8F8F8"/>
                </a:solidFill>
                <a:effectLst>
                  <a:outerShdw blurRad="25400" algn="tl" rotWithShape="0">
                    <a:srgbClr val="000000">
                      <a:alpha val="43000"/>
                    </a:srgbClr>
                  </a:outerShdw>
                </a:effectLst>
              </a:rPr>
              <a:t>Конституція України</a:t>
            </a:r>
            <a:endParaRPr lang="ru-RU" sz="5400" b="1" spc="150" dirty="0">
              <a:ln w="11430"/>
              <a:solidFill>
                <a:srgbClr val="F8F8F8"/>
              </a:solidFill>
              <a:effectLst>
                <a:outerShdw blurRad="25400" algn="tl" rotWithShape="0">
                  <a:srgbClr val="000000">
                    <a:alpha val="43000"/>
                  </a:srgbClr>
                </a:outerShdw>
              </a:effectLst>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ppt_x</p:attrName>
                                        </p:attrNameLst>
                                      </p:cBhvr>
                                      <p:tavLst>
                                        <p:tav tm="0">
                                          <p:val>
                                            <p:strVal val="#ppt_x"/>
                                          </p:val>
                                        </p:tav>
                                        <p:tav tm="100000">
                                          <p:val>
                                            <p:strVal val="#ppt_x"/>
                                          </p:val>
                                        </p:tav>
                                      </p:tavLst>
                                    </p:anim>
                                    <p:anim calcmode="lin" valueType="num">
                                      <p:cBhvr>
                                        <p:cTn id="9" dur="1800" decel="100000" fill="hold"/>
                                        <p:tgtEl>
                                          <p:spTgt spid="4"/>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4"/>
                                        </p:tgtEl>
                                        <p:attrNameLst>
                                          <p:attrName>ppt_y</p:attrName>
                                        </p:attrNameLst>
                                      </p:cBhvr>
                                      <p:tavLst>
                                        <p:tav tm="0">
                                          <p:val>
                                            <p:strVal val="#ppt_y-.03"/>
                                          </p:val>
                                        </p:tav>
                                        <p:tav tm="100000">
                                          <p:val>
                                            <p:strVal val="#ppt_y"/>
                                          </p:val>
                                        </p:tav>
                                      </p:tavLst>
                                    </p:anim>
                                  </p:childTnLst>
                                </p:cTn>
                              </p:par>
                            </p:childTnLst>
                          </p:cTn>
                        </p:par>
                        <p:par>
                          <p:cTn id="11" fill="hold">
                            <p:stCondLst>
                              <p:cond delay="2000"/>
                            </p:stCondLst>
                            <p:childTnLst>
                              <p:par>
                                <p:cTn id="12" presetID="50" presetClass="entr" presetSubtype="0" decel="100000" fill="hold" grpId="0" nodeType="afterEffect" nodePh="1">
                                  <p:stCondLst>
                                    <p:cond delay="0"/>
                                  </p:stCondLst>
                                  <p:endCondLst>
                                    <p:cond evt="begin" delay="0">
                                      <p:tn val="12"/>
                                    </p:cond>
                                  </p:end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2000" dirty="0" smtClean="0">
                <a:latin typeface="Times New Roman" pitchFamily="18" charset="0"/>
                <a:cs typeface="Times New Roman" pitchFamily="18" charset="0"/>
              </a:rPr>
              <a:t>Функції Конституції мають багато спільного з основними функціями права; більше того вони базуються на них. Однак функції Конституції не вичерпуються політичними, юридичними та іншими сферами. За сферами впливу Конституції на суспільні відносини насамперед розрізняють такі її функції як, політичну, економічну, соціальну, культурну, ідеологічну. Конституції притаманні також установча, правотворча, системотворча, методологічна, прогностична та інші функції.</a:t>
            </a:r>
          </a:p>
          <a:p>
            <a:r>
              <a:rPr lang="ru-RU" sz="2000" b="1" dirty="0" smtClean="0">
                <a:latin typeface="Times New Roman" pitchFamily="18" charset="0"/>
                <a:cs typeface="Times New Roman" pitchFamily="18" charset="0"/>
              </a:rPr>
              <a:t>Головне призначення Конституції</a:t>
            </a:r>
            <a:r>
              <a:rPr lang="ru-RU" sz="2000" dirty="0" smtClean="0">
                <a:latin typeface="Times New Roman" pitchFamily="18" charset="0"/>
                <a:cs typeface="Times New Roman" pitchFamily="18" charset="0"/>
              </a:rPr>
              <a:t>, що реалізується в її функціях, - не політика, не ідеологія а фундаментальні засади вільного суспільства вільних людей.</a:t>
            </a:r>
          </a:p>
          <a:p>
            <a:endParaRPr lang="ru-RU" dirty="0"/>
          </a:p>
        </p:txBody>
      </p:sp>
      <p:sp>
        <p:nvSpPr>
          <p:cNvPr id="4" name="Прямоугольник 3"/>
          <p:cNvSpPr/>
          <p:nvPr/>
        </p:nvSpPr>
        <p:spPr>
          <a:xfrm>
            <a:off x="323528" y="692696"/>
            <a:ext cx="8586774"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uk-UA"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Функції Конституції</a:t>
            </a:r>
            <a:endParaRPr lang="ru-RU"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5" name="Рисунок 4" descr="sm_constitution.jpg"/>
          <p:cNvPicPr>
            <a:picLocks noChangeAspect="1"/>
          </p:cNvPicPr>
          <p:nvPr/>
        </p:nvPicPr>
        <p:blipFill>
          <a:blip r:embed="rId2" cstate="print"/>
          <a:stretch>
            <a:fillRect/>
          </a:stretch>
        </p:blipFill>
        <p:spPr>
          <a:xfrm>
            <a:off x="7092280" y="5229200"/>
            <a:ext cx="1823932" cy="1453133"/>
          </a:xfrm>
          <a:prstGeom prst="rect">
            <a:avLst/>
          </a:prstGeom>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par>
                          <p:cTn id="21" fill="hold">
                            <p:stCondLst>
                              <p:cond delay="2000"/>
                            </p:stCondLst>
                            <p:childTnLst>
                              <p:par>
                                <p:cTn id="22" presetID="5" presetClass="entr" presetSubtype="1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checkerboard(across)">
                                      <p:cBhvr>
                                        <p:cTn id="24" dur="1000"/>
                                        <p:tgtEl>
                                          <p:spTgt spid="3">
                                            <p:txEl>
                                              <p:pRg st="0" end="0"/>
                                            </p:txEl>
                                          </p:spTgt>
                                        </p:tgtEl>
                                      </p:cBhvr>
                                    </p:animEffect>
                                  </p:childTnLst>
                                </p:cTn>
                              </p:par>
                            </p:childTnLst>
                          </p:cTn>
                        </p:par>
                        <p:par>
                          <p:cTn id="25" fill="hold">
                            <p:stCondLst>
                              <p:cond delay="3000"/>
                            </p:stCondLst>
                            <p:childTnLst>
                              <p:par>
                                <p:cTn id="26" presetID="5" presetClass="entr" presetSubtype="10" fill="hold" grpId="0" nodeType="after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checkerboard(across)">
                                      <p:cBhvr>
                                        <p:cTn id="28" dur="1000"/>
                                        <p:tgtEl>
                                          <p:spTgt spid="3">
                                            <p:txEl>
                                              <p:pRg st="1" end="1"/>
                                            </p:txEl>
                                          </p:spTgt>
                                        </p:tgtEl>
                                      </p:cBhvr>
                                    </p:animEffect>
                                  </p:childTnLst>
                                </p:cTn>
                              </p:par>
                            </p:childTnLst>
                          </p:cTn>
                        </p:par>
                        <p:par>
                          <p:cTn id="29" fill="hold">
                            <p:stCondLst>
                              <p:cond delay="4000"/>
                            </p:stCondLst>
                            <p:childTnLst>
                              <p:par>
                                <p:cTn id="30" presetID="19" presetClass="entr" presetSubtype="10"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0" fill="hold"/>
                                        <p:tgtEl>
                                          <p:spTgt spid="5"/>
                                        </p:tgtEl>
                                        <p:attrNameLst>
                                          <p:attrName>ppt_w</p:attrName>
                                        </p:attrNameLst>
                                      </p:cBhvr>
                                      <p:tavLst>
                                        <p:tav tm="0" fmla="#ppt_w*sin(2.5*pi*$)">
                                          <p:val>
                                            <p:fltVal val="0"/>
                                          </p:val>
                                        </p:tav>
                                        <p:tav tm="100000">
                                          <p:val>
                                            <p:fltVal val="1"/>
                                          </p:val>
                                        </p:tav>
                                      </p:tavLst>
                                    </p:anim>
                                    <p:anim calcmode="lin" valueType="num">
                                      <p:cBhvr>
                                        <p:cTn id="33"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latin typeface="Times New Roman" pitchFamily="18" charset="0"/>
                <a:cs typeface="Times New Roman" pitchFamily="18" charset="0"/>
              </a:rPr>
              <a:t>На мій погляд, прийняття </a:t>
            </a:r>
            <a:r>
              <a:rPr lang="ru-RU" b="1" dirty="0" smtClean="0">
                <a:latin typeface="Times New Roman" pitchFamily="18" charset="0"/>
                <a:cs typeface="Times New Roman" pitchFamily="18" charset="0"/>
              </a:rPr>
              <a:t>конституції</a:t>
            </a:r>
            <a:r>
              <a:rPr lang="ru-RU" dirty="0" smtClean="0">
                <a:latin typeface="Times New Roman" pitchFamily="18" charset="0"/>
                <a:cs typeface="Times New Roman" pitchFamily="18" charset="0"/>
              </a:rPr>
              <a:t> свідчить про досягнення державою певної стабільності у суспільстві. Адже саме цей процес, як правило, зумовлюється переходом суспільства від одного якісного стану до іншого, зокрема, як це відбувається в Україні - результатом зміни суспільного устрою стало формування громадянського суспільства і демократичної, соціальної, правової держави. </a:t>
            </a:r>
            <a:endParaRPr lang="ru-RU" dirty="0">
              <a:latin typeface="Times New Roman" pitchFamily="18" charset="0"/>
              <a:cs typeface="Times New Roman" pitchFamily="18" charset="0"/>
            </a:endParaRPr>
          </a:p>
        </p:txBody>
      </p:sp>
      <p:sp>
        <p:nvSpPr>
          <p:cNvPr id="4" name="Прямоугольник 3"/>
          <p:cNvSpPr/>
          <p:nvPr/>
        </p:nvSpPr>
        <p:spPr>
          <a:xfrm>
            <a:off x="2893076" y="692696"/>
            <a:ext cx="350929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Висновок</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Рисунок 4" descr="1283243015_pjsclrt12fbubar.jpeg"/>
          <p:cNvPicPr>
            <a:picLocks noChangeAspect="1"/>
          </p:cNvPicPr>
          <p:nvPr/>
        </p:nvPicPr>
        <p:blipFill>
          <a:blip r:embed="rId2" cstate="print"/>
          <a:stretch>
            <a:fillRect/>
          </a:stretch>
        </p:blipFill>
        <p:spPr>
          <a:xfrm>
            <a:off x="1331640" y="404664"/>
            <a:ext cx="1677541" cy="1703590"/>
          </a:xfrm>
          <a:prstGeom prst="rect">
            <a:avLst/>
          </a:prstGeom>
        </p:spPr>
      </p:pic>
      <p:pic>
        <p:nvPicPr>
          <p:cNvPr id="7" name="Рисунок 6" descr="x_a477a0fd.jpg"/>
          <p:cNvPicPr>
            <a:picLocks noChangeAspect="1"/>
          </p:cNvPicPr>
          <p:nvPr/>
        </p:nvPicPr>
        <p:blipFill>
          <a:blip r:embed="rId3" cstate="print"/>
          <a:stretch>
            <a:fillRect/>
          </a:stretch>
        </p:blipFill>
        <p:spPr>
          <a:xfrm>
            <a:off x="611560" y="5229200"/>
            <a:ext cx="2228478" cy="1342990"/>
          </a:xfrm>
          <a:prstGeom prst="rect">
            <a:avLst/>
          </a:prstGeom>
        </p:spPr>
      </p:pic>
      <p:pic>
        <p:nvPicPr>
          <p:cNvPr id="8" name="Рисунок 7" descr="28062012.jpg"/>
          <p:cNvPicPr>
            <a:picLocks noChangeAspect="1"/>
          </p:cNvPicPr>
          <p:nvPr/>
        </p:nvPicPr>
        <p:blipFill>
          <a:blip r:embed="rId4" cstate="print"/>
          <a:stretch>
            <a:fillRect/>
          </a:stretch>
        </p:blipFill>
        <p:spPr>
          <a:xfrm>
            <a:off x="6228184" y="5229200"/>
            <a:ext cx="2054997" cy="1335749"/>
          </a:xfrm>
          <a:prstGeom prst="rect">
            <a:avLst/>
          </a:prstGeom>
        </p:spPr>
      </p:pic>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4500"/>
                            </p:stCondLst>
                            <p:childTnLst>
                              <p:par>
                                <p:cTn id="13" presetID="39" presetClass="entr" presetSubtype="0" accel="10000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16" dur="10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17" dur="10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
                                          </p:val>
                                        </p:tav>
                                        <p:tav tm="100000">
                                          <p:val>
                                            <p:strVal val="#ppt_y"/>
                                          </p:val>
                                        </p:tav>
                                      </p:tavLst>
                                    </p:anim>
                                  </p:childTnLst>
                                </p:cTn>
                              </p:par>
                            </p:childTnLst>
                          </p:cTn>
                        </p:par>
                        <p:par>
                          <p:cTn id="19" fill="hold">
                            <p:stCondLst>
                              <p:cond delay="5500"/>
                            </p:stCondLst>
                            <p:childTnLst>
                              <p:par>
                                <p:cTn id="20" presetID="55" presetClass="entr" presetSubtype="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strVal val="#ppt_w*0.70"/>
                                          </p:val>
                                        </p:tav>
                                        <p:tav tm="100000">
                                          <p:val>
                                            <p:strVal val="#ppt_w"/>
                                          </p:val>
                                        </p:tav>
                                      </p:tavLst>
                                    </p:anim>
                                    <p:anim calcmode="lin" valueType="num">
                                      <p:cBhvr>
                                        <p:cTn id="23" dur="1000" fill="hold"/>
                                        <p:tgtEl>
                                          <p:spTgt spid="5"/>
                                        </p:tgtEl>
                                        <p:attrNameLst>
                                          <p:attrName>ppt_h</p:attrName>
                                        </p:attrNameLst>
                                      </p:cBhvr>
                                      <p:tavLst>
                                        <p:tav tm="0">
                                          <p:val>
                                            <p:strVal val="#ppt_h"/>
                                          </p:val>
                                        </p:tav>
                                        <p:tav tm="100000">
                                          <p:val>
                                            <p:strVal val="#ppt_h"/>
                                          </p:val>
                                        </p:tav>
                                      </p:tavLst>
                                    </p:anim>
                                    <p:animEffect transition="in" filter="fade">
                                      <p:cBhvr>
                                        <p:cTn id="24" dur="1000"/>
                                        <p:tgtEl>
                                          <p:spTgt spid="5"/>
                                        </p:tgtEl>
                                      </p:cBhvr>
                                    </p:animEffect>
                                  </p:childTnLst>
                                </p:cTn>
                              </p:par>
                            </p:childTnLst>
                          </p:cTn>
                        </p:par>
                        <p:par>
                          <p:cTn id="25" fill="hold">
                            <p:stCondLst>
                              <p:cond delay="6500"/>
                            </p:stCondLst>
                            <p:childTnLst>
                              <p:par>
                                <p:cTn id="26" presetID="19" presetClass="entr" presetSubtype="10"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0" fill="hold"/>
                                        <p:tgtEl>
                                          <p:spTgt spid="7"/>
                                        </p:tgtEl>
                                        <p:attrNameLst>
                                          <p:attrName>ppt_w</p:attrName>
                                        </p:attrNameLst>
                                      </p:cBhvr>
                                      <p:tavLst>
                                        <p:tav tm="0" fmla="#ppt_w*sin(2.5*pi*$)">
                                          <p:val>
                                            <p:fltVal val="0"/>
                                          </p:val>
                                        </p:tav>
                                        <p:tav tm="100000">
                                          <p:val>
                                            <p:fltVal val="1"/>
                                          </p:val>
                                        </p:tav>
                                      </p:tavLst>
                                    </p:anim>
                                    <p:anim calcmode="lin" valueType="num">
                                      <p:cBhvr>
                                        <p:cTn id="29" dur="5000" fill="hold"/>
                                        <p:tgtEl>
                                          <p:spTgt spid="7"/>
                                        </p:tgtEl>
                                        <p:attrNameLst>
                                          <p:attrName>ppt_h</p:attrName>
                                        </p:attrNameLst>
                                      </p:cBhvr>
                                      <p:tavLst>
                                        <p:tav tm="0">
                                          <p:val>
                                            <p:strVal val="#ppt_h"/>
                                          </p:val>
                                        </p:tav>
                                        <p:tav tm="100000">
                                          <p:val>
                                            <p:strVal val="#ppt_h"/>
                                          </p:val>
                                        </p:tav>
                                      </p:tavLst>
                                    </p:anim>
                                  </p:childTnLst>
                                </p:cTn>
                              </p:par>
                            </p:childTnLst>
                          </p:cTn>
                        </p:par>
                        <p:par>
                          <p:cTn id="30" fill="hold">
                            <p:stCondLst>
                              <p:cond delay="11500"/>
                            </p:stCondLst>
                            <p:childTnLst>
                              <p:par>
                                <p:cTn id="31" presetID="3" presetClass="entr" presetSubtype="10" fill="hold" grpId="0" nodeType="after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blinds(horizontal)">
                                      <p:cBhvr>
                                        <p:cTn id="3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755576" y="692696"/>
            <a:ext cx="7299837" cy="1015663"/>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uk-UA" sz="6000" b="1" spc="150" dirty="0" smtClean="0">
                <a:ln w="11430"/>
                <a:solidFill>
                  <a:srgbClr val="F8F8F8"/>
                </a:solidFill>
                <a:effectLst>
                  <a:outerShdw blurRad="25400" algn="tl" rotWithShape="0">
                    <a:srgbClr val="000000">
                      <a:alpha val="43000"/>
                    </a:srgbClr>
                  </a:outerShdw>
                </a:effectLst>
              </a:rPr>
              <a:t>Дякую за увагу.</a:t>
            </a:r>
            <a:endParaRPr lang="ru-RU" sz="6000" b="1" spc="150" dirty="0">
              <a:ln w="11430"/>
              <a:solidFill>
                <a:srgbClr val="F8F8F8"/>
              </a:solidFill>
              <a:effectLst>
                <a:outerShdw blurRad="25400" algn="tl" rotWithShape="0">
                  <a:srgbClr val="000000">
                    <a:alpha val="43000"/>
                  </a:srgbClr>
                </a:outerShdw>
              </a:effectLst>
            </a:endParaRPr>
          </a:p>
        </p:txBody>
      </p:sp>
      <p:pic>
        <p:nvPicPr>
          <p:cNvPr id="6" name="Рисунок 5" descr="1334137698848.jpg"/>
          <p:cNvPicPr>
            <a:picLocks noChangeAspect="1"/>
          </p:cNvPicPr>
          <p:nvPr/>
        </p:nvPicPr>
        <p:blipFill>
          <a:blip r:embed="rId3" cstate="print"/>
          <a:stretch>
            <a:fillRect/>
          </a:stretch>
        </p:blipFill>
        <p:spPr>
          <a:xfrm>
            <a:off x="3059832" y="1988840"/>
            <a:ext cx="3486150" cy="3333750"/>
          </a:xfrm>
          <a:prstGeom prst="rect">
            <a:avLst/>
          </a:prstGeom>
        </p:spPr>
      </p:pic>
    </p:spTree>
  </p:cSld>
  <p:clrMapOvr>
    <a:masterClrMapping/>
  </p:clrMapOvr>
  <p:transition spd="med">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5000" fill="hold"/>
                                        <p:tgtEl>
                                          <p:spTgt spid="4"/>
                                        </p:tgtEl>
                                        <p:attrNameLst>
                                          <p:attrName>ppt_x</p:attrName>
                                        </p:attrNameLst>
                                      </p:cBhvr>
                                      <p:tavLst>
                                        <p:tav tm="0">
                                          <p:val>
                                            <p:strVal val="#ppt_x"/>
                                          </p:val>
                                        </p:tav>
                                        <p:tav tm="100000">
                                          <p:val>
                                            <p:strVal val="#ppt_x"/>
                                          </p:val>
                                        </p:tav>
                                      </p:tavLst>
                                    </p:anim>
                                    <p:anim calcmode="lin" valueType="num">
                                      <p:cBhvr>
                                        <p:cTn id="8" dur="15000" fill="hold"/>
                                        <p:tgtEl>
                                          <p:spTgt spid="4"/>
                                        </p:tgtEl>
                                        <p:attrNameLst>
                                          <p:attrName>ppt_y</p:attrName>
                                        </p:attrNameLst>
                                      </p:cBhvr>
                                      <p:tavLst>
                                        <p:tav tm="0">
                                          <p:val>
                                            <p:strVal val="#ppt_y+1"/>
                                          </p:val>
                                        </p:tav>
                                        <p:tav tm="100000">
                                          <p:val>
                                            <p:strVal val="#ppt_y-1"/>
                                          </p:val>
                                        </p:tav>
                                      </p:tavLst>
                                    </p:anim>
                                  </p:childTnLst>
                                </p:cTn>
                              </p:par>
                              <p:par>
                                <p:cTn id="9" presetID="10"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700808"/>
            <a:ext cx="8229600" cy="4389120"/>
          </a:xfrm>
        </p:spPr>
        <p:txBody>
          <a:bodyPr>
            <a:normAutofit fontScale="92500" lnSpcReduction="10000"/>
          </a:bodyPr>
          <a:lstStyle/>
          <a:p>
            <a:pPr marL="742950" indent="-742950">
              <a:buFont typeface="Wingdings" pitchFamily="2" charset="2"/>
              <a:buChar char="v"/>
            </a:pPr>
            <a:r>
              <a:rPr lang="uk-UA" sz="3600" dirty="0" smtClean="0">
                <a:solidFill>
                  <a:schemeClr val="bg1"/>
                </a:solidFill>
                <a:latin typeface="Times New Roman" pitchFamily="18" charset="0"/>
                <a:cs typeface="Times New Roman" pitchFamily="18" charset="0"/>
              </a:rPr>
              <a:t>Конституція України –  основний Закон держави </a:t>
            </a:r>
          </a:p>
          <a:p>
            <a:pPr marL="514350" indent="-514350">
              <a:buFont typeface="Wingdings" pitchFamily="2" charset="2"/>
              <a:buChar char="v"/>
            </a:pPr>
            <a:r>
              <a:rPr lang="uk-UA" sz="3600" dirty="0" smtClean="0">
                <a:solidFill>
                  <a:schemeClr val="bg1"/>
                </a:solidFill>
                <a:latin typeface="Times New Roman" pitchFamily="18" charset="0"/>
                <a:cs typeface="Times New Roman" pitchFamily="18" charset="0"/>
              </a:rPr>
              <a:t>Структура Конституції</a:t>
            </a:r>
          </a:p>
          <a:p>
            <a:pPr marL="514350" indent="-514350">
              <a:buFont typeface="Wingdings" pitchFamily="2" charset="2"/>
              <a:buChar char="v"/>
            </a:pPr>
            <a:r>
              <a:rPr lang="uk-UA" sz="3600" dirty="0" smtClean="0">
                <a:solidFill>
                  <a:schemeClr val="bg1"/>
                </a:solidFill>
                <a:latin typeface="Times New Roman" pitchFamily="18" charset="0"/>
                <a:cs typeface="Times New Roman" pitchFamily="18" charset="0"/>
              </a:rPr>
              <a:t>  1.Преамбула</a:t>
            </a:r>
          </a:p>
          <a:p>
            <a:pPr marL="514350" indent="-514350">
              <a:buFont typeface="Wingdings" pitchFamily="2" charset="2"/>
              <a:buChar char="v"/>
            </a:pPr>
            <a:r>
              <a:rPr lang="uk-UA" sz="3600" dirty="0" smtClean="0">
                <a:solidFill>
                  <a:schemeClr val="bg1"/>
                </a:solidFill>
                <a:latin typeface="Times New Roman" pitchFamily="18" charset="0"/>
                <a:cs typeface="Times New Roman" pitchFamily="18" charset="0"/>
              </a:rPr>
              <a:t>Загальна характеристика Конституції</a:t>
            </a:r>
          </a:p>
          <a:p>
            <a:pPr marL="514350" indent="-514350">
              <a:buFont typeface="Wingdings" pitchFamily="2" charset="2"/>
              <a:buChar char="v"/>
            </a:pPr>
            <a:r>
              <a:rPr lang="uk-UA" sz="3600" dirty="0" smtClean="0">
                <a:solidFill>
                  <a:schemeClr val="bg1"/>
                </a:solidFill>
                <a:latin typeface="Times New Roman" pitchFamily="18" charset="0"/>
                <a:cs typeface="Times New Roman" pitchFamily="18" charset="0"/>
              </a:rPr>
              <a:t>Ознаки Конституції</a:t>
            </a:r>
          </a:p>
          <a:p>
            <a:pPr marL="514350" indent="-514350">
              <a:buFont typeface="Wingdings" pitchFamily="2" charset="2"/>
              <a:buChar char="v"/>
            </a:pPr>
            <a:r>
              <a:rPr lang="uk-UA" sz="3600" dirty="0" smtClean="0">
                <a:solidFill>
                  <a:schemeClr val="bg1"/>
                </a:solidFill>
                <a:latin typeface="Times New Roman" pitchFamily="18" charset="0"/>
                <a:cs typeface="Times New Roman" pitchFamily="18" charset="0"/>
              </a:rPr>
              <a:t>Функції Конституції</a:t>
            </a:r>
          </a:p>
          <a:p>
            <a:pPr marL="514350" indent="-514350">
              <a:buFont typeface="Wingdings" pitchFamily="2" charset="2"/>
              <a:buChar char="v"/>
            </a:pPr>
            <a:r>
              <a:rPr lang="uk-UA" sz="3600" dirty="0" smtClean="0">
                <a:solidFill>
                  <a:schemeClr val="bg1"/>
                </a:solidFill>
                <a:latin typeface="Times New Roman" pitchFamily="18" charset="0"/>
                <a:cs typeface="Times New Roman" pitchFamily="18" charset="0"/>
              </a:rPr>
              <a:t>Висновок</a:t>
            </a:r>
            <a:endParaRPr lang="ru-RU" sz="3600" dirty="0">
              <a:solidFill>
                <a:schemeClr val="bg1"/>
              </a:solidFill>
              <a:latin typeface="Times New Roman" pitchFamily="18" charset="0"/>
              <a:cs typeface="Times New Roman" pitchFamily="18" charset="0"/>
            </a:endParaRPr>
          </a:p>
        </p:txBody>
      </p:sp>
      <p:sp>
        <p:nvSpPr>
          <p:cNvPr id="4" name="Прямоугольник 3"/>
          <p:cNvSpPr/>
          <p:nvPr/>
        </p:nvSpPr>
        <p:spPr>
          <a:xfrm>
            <a:off x="3542001" y="260648"/>
            <a:ext cx="1895071"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uk-UA" sz="5400" b="1" dirty="0" smtClean="0">
                <a:ln w="50800"/>
                <a:solidFill>
                  <a:schemeClr val="bg1">
                    <a:shade val="50000"/>
                  </a:schemeClr>
                </a:solidFill>
              </a:rPr>
              <a:t>План:</a:t>
            </a:r>
            <a:endParaRPr lang="ru-RU" sz="5400" b="1" dirty="0">
              <a:ln w="50800"/>
              <a:solidFill>
                <a:schemeClr val="bg1">
                  <a:shade val="50000"/>
                </a:schemeClr>
              </a:solidFill>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360"/>
                                          </p:val>
                                        </p:tav>
                                        <p:tav tm="100000">
                                          <p:val>
                                            <p:fltVal val="0"/>
                                          </p:val>
                                        </p:tav>
                                      </p:tavLst>
                                    </p:anim>
                                    <p:animEffect transition="in" filter="fade">
                                      <p:cBhvr>
                                        <p:cTn id="10" dur="2000"/>
                                        <p:tgtEl>
                                          <p:spTgt spid="4"/>
                                        </p:tgtEl>
                                      </p:cBhvr>
                                    </p:animEffect>
                                  </p:childTnLst>
                                </p:cTn>
                              </p:par>
                            </p:childTnLst>
                          </p:cTn>
                        </p:par>
                        <p:par>
                          <p:cTn id="11" fill="hold">
                            <p:stCondLst>
                              <p:cond delay="2000"/>
                            </p:stCondLst>
                            <p:childTnLst>
                              <p:par>
                                <p:cTn id="12" presetID="34"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from="(-#ppt_w/2)" to="(#ppt_x)" calcmode="lin" valueType="num">
                                      <p:cBhvr>
                                        <p:cTn id="14" dur="600" fill="hold">
                                          <p:stCondLst>
                                            <p:cond delay="0"/>
                                          </p:stCondLst>
                                        </p:cTn>
                                        <p:tgtEl>
                                          <p:spTgt spid="3">
                                            <p:txEl>
                                              <p:pRg st="0" end="0"/>
                                            </p:txEl>
                                          </p:spTgt>
                                        </p:tgtEl>
                                        <p:attrNameLst>
                                          <p:attrName>ppt_x</p:attrName>
                                        </p:attrNameLst>
                                      </p:cBhvr>
                                    </p:anim>
                                    <p:anim from="0" to="-1.0" calcmode="lin" valueType="num">
                                      <p:cBhvr>
                                        <p:cTn id="15" dur="200" decel="50000" autoRev="1" fill="hold">
                                          <p:stCondLst>
                                            <p:cond delay="600"/>
                                          </p:stCondLst>
                                        </p:cTn>
                                        <p:tgtEl>
                                          <p:spTgt spid="3">
                                            <p:txEl>
                                              <p:pRg st="0" end="0"/>
                                            </p:txEl>
                                          </p:spTgt>
                                        </p:tgtEl>
                                        <p:attrNameLst>
                                          <p:attrName>xshear</p:attrName>
                                        </p:attrNameLst>
                                      </p:cBhvr>
                                    </p:anim>
                                    <p:animScale>
                                      <p:cBhvr>
                                        <p:cTn id="16" dur="200" decel="100000" autoRev="1" fill="hold">
                                          <p:stCondLst>
                                            <p:cond delay="600"/>
                                          </p:stCondLst>
                                        </p:cTn>
                                        <p:tgtEl>
                                          <p:spTgt spid="3">
                                            <p:txEl>
                                              <p:pRg st="0" end="0"/>
                                            </p:txEl>
                                          </p:spTgt>
                                        </p:tgtEl>
                                      </p:cBhvr>
                                      <p:from x="100000" y="100000"/>
                                      <p:to x="80000" y="100000"/>
                                    </p:animScale>
                                    <p:anim by="(#ppt_h/3+#ppt_w*0.1)" calcmode="lin" valueType="num">
                                      <p:cBhvr additive="sum">
                                        <p:cTn id="17" dur="200" decel="100000" autoRev="1" fill="hold">
                                          <p:stCondLst>
                                            <p:cond delay="600"/>
                                          </p:stCondLst>
                                        </p:cTn>
                                        <p:tgtEl>
                                          <p:spTgt spid="3">
                                            <p:txEl>
                                              <p:pRg st="0" end="0"/>
                                            </p:txEl>
                                          </p:spTgt>
                                        </p:tgtEl>
                                        <p:attrNameLst>
                                          <p:attrName>ppt_x</p:attrName>
                                        </p:attrNameLst>
                                      </p:cBhvr>
                                    </p:anim>
                                  </p:childTnLst>
                                </p:cTn>
                              </p:par>
                            </p:childTnLst>
                          </p:cTn>
                        </p:par>
                        <p:par>
                          <p:cTn id="18" fill="hold">
                            <p:stCondLst>
                              <p:cond delay="3000"/>
                            </p:stCondLst>
                            <p:childTnLst>
                              <p:par>
                                <p:cTn id="19" presetID="34"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from="(-#ppt_w/2)" to="(#ppt_x)" calcmode="lin" valueType="num">
                                      <p:cBhvr>
                                        <p:cTn id="21" dur="600" fill="hold">
                                          <p:stCondLst>
                                            <p:cond delay="0"/>
                                          </p:stCondLst>
                                        </p:cTn>
                                        <p:tgtEl>
                                          <p:spTgt spid="3">
                                            <p:txEl>
                                              <p:pRg st="1" end="1"/>
                                            </p:txEl>
                                          </p:spTgt>
                                        </p:tgtEl>
                                        <p:attrNameLst>
                                          <p:attrName>ppt_x</p:attrName>
                                        </p:attrNameLst>
                                      </p:cBhvr>
                                    </p:anim>
                                    <p:anim from="0" to="-1.0" calcmode="lin" valueType="num">
                                      <p:cBhvr>
                                        <p:cTn id="22" dur="200" decel="50000" autoRev="1" fill="hold">
                                          <p:stCondLst>
                                            <p:cond delay="600"/>
                                          </p:stCondLst>
                                        </p:cTn>
                                        <p:tgtEl>
                                          <p:spTgt spid="3">
                                            <p:txEl>
                                              <p:pRg st="1" end="1"/>
                                            </p:txEl>
                                          </p:spTgt>
                                        </p:tgtEl>
                                        <p:attrNameLst>
                                          <p:attrName>xshear</p:attrName>
                                        </p:attrNameLst>
                                      </p:cBhvr>
                                    </p:anim>
                                    <p:animScale>
                                      <p:cBhvr>
                                        <p:cTn id="23" dur="200" decel="100000" autoRev="1" fill="hold">
                                          <p:stCondLst>
                                            <p:cond delay="600"/>
                                          </p:stCondLst>
                                        </p:cTn>
                                        <p:tgtEl>
                                          <p:spTgt spid="3">
                                            <p:txEl>
                                              <p:pRg st="1" end="1"/>
                                            </p:txEl>
                                          </p:spTgt>
                                        </p:tgtEl>
                                      </p:cBhvr>
                                      <p:from x="100000" y="100000"/>
                                      <p:to x="80000" y="100000"/>
                                    </p:animScale>
                                    <p:anim by="(#ppt_h/3+#ppt_w*0.1)" calcmode="lin" valueType="num">
                                      <p:cBhvr additive="sum">
                                        <p:cTn id="24" dur="200" decel="100000" autoRev="1" fill="hold">
                                          <p:stCondLst>
                                            <p:cond delay="600"/>
                                          </p:stCondLst>
                                        </p:cTn>
                                        <p:tgtEl>
                                          <p:spTgt spid="3">
                                            <p:txEl>
                                              <p:pRg st="1" end="1"/>
                                            </p:txEl>
                                          </p:spTgt>
                                        </p:tgtEl>
                                        <p:attrNameLst>
                                          <p:attrName>ppt_x</p:attrName>
                                        </p:attrNameLst>
                                      </p:cBhvr>
                                    </p:anim>
                                  </p:childTnLst>
                                </p:cTn>
                              </p:par>
                            </p:childTnLst>
                          </p:cTn>
                        </p:par>
                        <p:par>
                          <p:cTn id="25" fill="hold">
                            <p:stCondLst>
                              <p:cond delay="4000"/>
                            </p:stCondLst>
                            <p:childTnLst>
                              <p:par>
                                <p:cTn id="26" presetID="34" presetClass="entr" presetSubtype="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from="(-#ppt_w/2)" to="(#ppt_x)" calcmode="lin" valueType="num">
                                      <p:cBhvr>
                                        <p:cTn id="28" dur="600" fill="hold">
                                          <p:stCondLst>
                                            <p:cond delay="0"/>
                                          </p:stCondLst>
                                        </p:cTn>
                                        <p:tgtEl>
                                          <p:spTgt spid="3">
                                            <p:txEl>
                                              <p:pRg st="2" end="2"/>
                                            </p:txEl>
                                          </p:spTgt>
                                        </p:tgtEl>
                                        <p:attrNameLst>
                                          <p:attrName>ppt_x</p:attrName>
                                        </p:attrNameLst>
                                      </p:cBhvr>
                                    </p:anim>
                                    <p:anim from="0" to="-1.0" calcmode="lin" valueType="num">
                                      <p:cBhvr>
                                        <p:cTn id="29" dur="200" decel="50000" autoRev="1" fill="hold">
                                          <p:stCondLst>
                                            <p:cond delay="600"/>
                                          </p:stCondLst>
                                        </p:cTn>
                                        <p:tgtEl>
                                          <p:spTgt spid="3">
                                            <p:txEl>
                                              <p:pRg st="2" end="2"/>
                                            </p:txEl>
                                          </p:spTgt>
                                        </p:tgtEl>
                                        <p:attrNameLst>
                                          <p:attrName>xshear</p:attrName>
                                        </p:attrNameLst>
                                      </p:cBhvr>
                                    </p:anim>
                                    <p:animScale>
                                      <p:cBhvr>
                                        <p:cTn id="30" dur="200" decel="100000" autoRev="1" fill="hold">
                                          <p:stCondLst>
                                            <p:cond delay="600"/>
                                          </p:stCondLst>
                                        </p:cTn>
                                        <p:tgtEl>
                                          <p:spTgt spid="3">
                                            <p:txEl>
                                              <p:pRg st="2" end="2"/>
                                            </p:txEl>
                                          </p:spTgt>
                                        </p:tgtEl>
                                      </p:cBhvr>
                                      <p:from x="100000" y="100000"/>
                                      <p:to x="80000" y="100000"/>
                                    </p:animScale>
                                    <p:anim by="(#ppt_h/3+#ppt_w*0.1)" calcmode="lin" valueType="num">
                                      <p:cBhvr additive="sum">
                                        <p:cTn id="31" dur="200" decel="100000" autoRev="1" fill="hold">
                                          <p:stCondLst>
                                            <p:cond delay="600"/>
                                          </p:stCondLst>
                                        </p:cTn>
                                        <p:tgtEl>
                                          <p:spTgt spid="3">
                                            <p:txEl>
                                              <p:pRg st="2" end="2"/>
                                            </p:txEl>
                                          </p:spTgt>
                                        </p:tgtEl>
                                        <p:attrNameLst>
                                          <p:attrName>ppt_x</p:attrName>
                                        </p:attrNameLst>
                                      </p:cBhvr>
                                    </p:anim>
                                  </p:childTnLst>
                                </p:cTn>
                              </p:par>
                            </p:childTnLst>
                          </p:cTn>
                        </p:par>
                        <p:par>
                          <p:cTn id="32" fill="hold">
                            <p:stCondLst>
                              <p:cond delay="5000"/>
                            </p:stCondLst>
                            <p:childTnLst>
                              <p:par>
                                <p:cTn id="33" presetID="34" presetClass="entr" presetSubtype="0" fill="hold" grpId="0"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from="(-#ppt_w/2)" to="(#ppt_x)" calcmode="lin" valueType="num">
                                      <p:cBhvr>
                                        <p:cTn id="35" dur="600" fill="hold">
                                          <p:stCondLst>
                                            <p:cond delay="0"/>
                                          </p:stCondLst>
                                        </p:cTn>
                                        <p:tgtEl>
                                          <p:spTgt spid="3">
                                            <p:txEl>
                                              <p:pRg st="3" end="3"/>
                                            </p:txEl>
                                          </p:spTgt>
                                        </p:tgtEl>
                                        <p:attrNameLst>
                                          <p:attrName>ppt_x</p:attrName>
                                        </p:attrNameLst>
                                      </p:cBhvr>
                                    </p:anim>
                                    <p:anim from="0" to="-1.0" calcmode="lin" valueType="num">
                                      <p:cBhvr>
                                        <p:cTn id="36" dur="200" decel="50000" autoRev="1" fill="hold">
                                          <p:stCondLst>
                                            <p:cond delay="600"/>
                                          </p:stCondLst>
                                        </p:cTn>
                                        <p:tgtEl>
                                          <p:spTgt spid="3">
                                            <p:txEl>
                                              <p:pRg st="3" end="3"/>
                                            </p:txEl>
                                          </p:spTgt>
                                        </p:tgtEl>
                                        <p:attrNameLst>
                                          <p:attrName>xshear</p:attrName>
                                        </p:attrNameLst>
                                      </p:cBhvr>
                                    </p:anim>
                                    <p:animScale>
                                      <p:cBhvr>
                                        <p:cTn id="37" dur="200" decel="100000" autoRev="1" fill="hold">
                                          <p:stCondLst>
                                            <p:cond delay="600"/>
                                          </p:stCondLst>
                                        </p:cTn>
                                        <p:tgtEl>
                                          <p:spTgt spid="3">
                                            <p:txEl>
                                              <p:pRg st="3" end="3"/>
                                            </p:txEl>
                                          </p:spTgt>
                                        </p:tgtEl>
                                      </p:cBhvr>
                                      <p:from x="100000" y="100000"/>
                                      <p:to x="80000" y="100000"/>
                                    </p:animScale>
                                    <p:anim by="(#ppt_h/3+#ppt_w*0.1)" calcmode="lin" valueType="num">
                                      <p:cBhvr additive="sum">
                                        <p:cTn id="38" dur="200" decel="100000" autoRev="1" fill="hold">
                                          <p:stCondLst>
                                            <p:cond delay="600"/>
                                          </p:stCondLst>
                                        </p:cTn>
                                        <p:tgtEl>
                                          <p:spTgt spid="3">
                                            <p:txEl>
                                              <p:pRg st="3" end="3"/>
                                            </p:txEl>
                                          </p:spTgt>
                                        </p:tgtEl>
                                        <p:attrNameLst>
                                          <p:attrName>ppt_x</p:attrName>
                                        </p:attrNameLst>
                                      </p:cBhvr>
                                    </p:anim>
                                  </p:childTnLst>
                                </p:cTn>
                              </p:par>
                            </p:childTnLst>
                          </p:cTn>
                        </p:par>
                        <p:par>
                          <p:cTn id="39" fill="hold">
                            <p:stCondLst>
                              <p:cond delay="6000"/>
                            </p:stCondLst>
                            <p:childTnLst>
                              <p:par>
                                <p:cTn id="40" presetID="34" presetClass="entr" presetSubtype="0" fill="hold" grpId="0"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from="(-#ppt_w/2)" to="(#ppt_x)" calcmode="lin" valueType="num">
                                      <p:cBhvr>
                                        <p:cTn id="42" dur="600" fill="hold">
                                          <p:stCondLst>
                                            <p:cond delay="0"/>
                                          </p:stCondLst>
                                        </p:cTn>
                                        <p:tgtEl>
                                          <p:spTgt spid="3">
                                            <p:txEl>
                                              <p:pRg st="4" end="4"/>
                                            </p:txEl>
                                          </p:spTgt>
                                        </p:tgtEl>
                                        <p:attrNameLst>
                                          <p:attrName>ppt_x</p:attrName>
                                        </p:attrNameLst>
                                      </p:cBhvr>
                                    </p:anim>
                                    <p:anim from="0" to="-1.0" calcmode="lin" valueType="num">
                                      <p:cBhvr>
                                        <p:cTn id="43" dur="200" decel="50000" autoRev="1" fill="hold">
                                          <p:stCondLst>
                                            <p:cond delay="600"/>
                                          </p:stCondLst>
                                        </p:cTn>
                                        <p:tgtEl>
                                          <p:spTgt spid="3">
                                            <p:txEl>
                                              <p:pRg st="4" end="4"/>
                                            </p:txEl>
                                          </p:spTgt>
                                        </p:tgtEl>
                                        <p:attrNameLst>
                                          <p:attrName>xshear</p:attrName>
                                        </p:attrNameLst>
                                      </p:cBhvr>
                                    </p:anim>
                                    <p:animScale>
                                      <p:cBhvr>
                                        <p:cTn id="44" dur="200" decel="100000" autoRev="1" fill="hold">
                                          <p:stCondLst>
                                            <p:cond delay="600"/>
                                          </p:stCondLst>
                                        </p:cTn>
                                        <p:tgtEl>
                                          <p:spTgt spid="3">
                                            <p:txEl>
                                              <p:pRg st="4" end="4"/>
                                            </p:txEl>
                                          </p:spTgt>
                                        </p:tgtEl>
                                      </p:cBhvr>
                                      <p:from x="100000" y="100000"/>
                                      <p:to x="80000" y="100000"/>
                                    </p:animScale>
                                    <p:anim by="(#ppt_h/3+#ppt_w*0.1)" calcmode="lin" valueType="num">
                                      <p:cBhvr additive="sum">
                                        <p:cTn id="45" dur="200" decel="100000" autoRev="1" fill="hold">
                                          <p:stCondLst>
                                            <p:cond delay="600"/>
                                          </p:stCondLst>
                                        </p:cTn>
                                        <p:tgtEl>
                                          <p:spTgt spid="3">
                                            <p:txEl>
                                              <p:pRg st="4" end="4"/>
                                            </p:txEl>
                                          </p:spTgt>
                                        </p:tgtEl>
                                        <p:attrNameLst>
                                          <p:attrName>ppt_x</p:attrName>
                                        </p:attrNameLst>
                                      </p:cBhvr>
                                    </p:anim>
                                  </p:childTnLst>
                                </p:cTn>
                              </p:par>
                            </p:childTnLst>
                          </p:cTn>
                        </p:par>
                        <p:par>
                          <p:cTn id="46" fill="hold">
                            <p:stCondLst>
                              <p:cond delay="7000"/>
                            </p:stCondLst>
                            <p:childTnLst>
                              <p:par>
                                <p:cTn id="47" presetID="34" presetClass="entr" presetSubtype="0" fill="hold" grpId="0" nodeType="after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from="(-#ppt_w/2)" to="(#ppt_x)" calcmode="lin" valueType="num">
                                      <p:cBhvr>
                                        <p:cTn id="49" dur="600" fill="hold">
                                          <p:stCondLst>
                                            <p:cond delay="0"/>
                                          </p:stCondLst>
                                        </p:cTn>
                                        <p:tgtEl>
                                          <p:spTgt spid="3">
                                            <p:txEl>
                                              <p:pRg st="5" end="5"/>
                                            </p:txEl>
                                          </p:spTgt>
                                        </p:tgtEl>
                                        <p:attrNameLst>
                                          <p:attrName>ppt_x</p:attrName>
                                        </p:attrNameLst>
                                      </p:cBhvr>
                                    </p:anim>
                                    <p:anim from="0" to="-1.0" calcmode="lin" valueType="num">
                                      <p:cBhvr>
                                        <p:cTn id="50" dur="200" decel="50000" autoRev="1" fill="hold">
                                          <p:stCondLst>
                                            <p:cond delay="600"/>
                                          </p:stCondLst>
                                        </p:cTn>
                                        <p:tgtEl>
                                          <p:spTgt spid="3">
                                            <p:txEl>
                                              <p:pRg st="5" end="5"/>
                                            </p:txEl>
                                          </p:spTgt>
                                        </p:tgtEl>
                                        <p:attrNameLst>
                                          <p:attrName>xshear</p:attrName>
                                        </p:attrNameLst>
                                      </p:cBhvr>
                                    </p:anim>
                                    <p:animScale>
                                      <p:cBhvr>
                                        <p:cTn id="51" dur="200" decel="100000" autoRev="1" fill="hold">
                                          <p:stCondLst>
                                            <p:cond delay="600"/>
                                          </p:stCondLst>
                                        </p:cTn>
                                        <p:tgtEl>
                                          <p:spTgt spid="3">
                                            <p:txEl>
                                              <p:pRg st="5" end="5"/>
                                            </p:txEl>
                                          </p:spTgt>
                                        </p:tgtEl>
                                      </p:cBhvr>
                                      <p:from x="100000" y="100000"/>
                                      <p:to x="80000" y="100000"/>
                                    </p:animScale>
                                    <p:anim by="(#ppt_h/3+#ppt_w*0.1)" calcmode="lin" valueType="num">
                                      <p:cBhvr additive="sum">
                                        <p:cTn id="52" dur="200" decel="100000" autoRev="1" fill="hold">
                                          <p:stCondLst>
                                            <p:cond delay="600"/>
                                          </p:stCondLst>
                                        </p:cTn>
                                        <p:tgtEl>
                                          <p:spTgt spid="3">
                                            <p:txEl>
                                              <p:pRg st="5" end="5"/>
                                            </p:txEl>
                                          </p:spTgt>
                                        </p:tgtEl>
                                        <p:attrNameLst>
                                          <p:attrName>ppt_x</p:attrName>
                                        </p:attrNameLst>
                                      </p:cBhvr>
                                    </p:anim>
                                  </p:childTnLst>
                                </p:cTn>
                              </p:par>
                            </p:childTnLst>
                          </p:cTn>
                        </p:par>
                        <p:par>
                          <p:cTn id="53" fill="hold">
                            <p:stCondLst>
                              <p:cond delay="8000"/>
                            </p:stCondLst>
                            <p:childTnLst>
                              <p:par>
                                <p:cTn id="54" presetID="34" presetClass="entr" presetSubtype="0" fill="hold" grpId="0" nodeType="after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from="(-#ppt_w/2)" to="(#ppt_x)" calcmode="lin" valueType="num">
                                      <p:cBhvr>
                                        <p:cTn id="56" dur="600" fill="hold">
                                          <p:stCondLst>
                                            <p:cond delay="0"/>
                                          </p:stCondLst>
                                        </p:cTn>
                                        <p:tgtEl>
                                          <p:spTgt spid="3">
                                            <p:txEl>
                                              <p:pRg st="6" end="6"/>
                                            </p:txEl>
                                          </p:spTgt>
                                        </p:tgtEl>
                                        <p:attrNameLst>
                                          <p:attrName>ppt_x</p:attrName>
                                        </p:attrNameLst>
                                      </p:cBhvr>
                                    </p:anim>
                                    <p:anim from="0" to="-1.0" calcmode="lin" valueType="num">
                                      <p:cBhvr>
                                        <p:cTn id="57" dur="200" decel="50000" autoRev="1" fill="hold">
                                          <p:stCondLst>
                                            <p:cond delay="600"/>
                                          </p:stCondLst>
                                        </p:cTn>
                                        <p:tgtEl>
                                          <p:spTgt spid="3">
                                            <p:txEl>
                                              <p:pRg st="6" end="6"/>
                                            </p:txEl>
                                          </p:spTgt>
                                        </p:tgtEl>
                                        <p:attrNameLst>
                                          <p:attrName>xshear</p:attrName>
                                        </p:attrNameLst>
                                      </p:cBhvr>
                                    </p:anim>
                                    <p:animScale>
                                      <p:cBhvr>
                                        <p:cTn id="58" dur="200" decel="100000" autoRev="1" fill="hold">
                                          <p:stCondLst>
                                            <p:cond delay="600"/>
                                          </p:stCondLst>
                                        </p:cTn>
                                        <p:tgtEl>
                                          <p:spTgt spid="3">
                                            <p:txEl>
                                              <p:pRg st="6" end="6"/>
                                            </p:txEl>
                                          </p:spTgt>
                                        </p:tgtEl>
                                      </p:cBhvr>
                                      <p:from x="100000" y="100000"/>
                                      <p:to x="80000" y="100000"/>
                                    </p:animScale>
                                    <p:anim by="(#ppt_h/3+#ppt_w*0.1)" calcmode="lin" valueType="num">
                                      <p:cBhvr additive="sum">
                                        <p:cTn id="59" dur="200" decel="100000" autoRev="1" fill="hold">
                                          <p:stCondLst>
                                            <p:cond delay="600"/>
                                          </p:stCondLst>
                                        </p:cTn>
                                        <p:tgtEl>
                                          <p:spTgt spid="3">
                                            <p:txEl>
                                              <p:pRg st="6" end="6"/>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uk-UA" sz="2400" b="1" dirty="0" smtClean="0"/>
              <a:t>   </a:t>
            </a:r>
            <a:r>
              <a:rPr lang="vi-VN" sz="2400" b="1" dirty="0" smtClean="0"/>
              <a:t>Конститу́ція Украї́ни</a:t>
            </a:r>
            <a:r>
              <a:rPr lang="vi-VN" sz="2400" dirty="0" smtClean="0"/>
              <a:t> — Основний Закон держави України. Ухвалений 28 червня 1996 року на 5-й сесії Верховної Ради України 2-го скликання. Конституція України набула чинності з дня її прийняття. На пам'ять про прийняття Конституції в Україні щорічно святкується державне свято — День Конституції України.</a:t>
            </a:r>
            <a:endParaRPr lang="ru-RU" sz="2400" b="1" dirty="0">
              <a:latin typeface="Times New Roman" pitchFamily="18" charset="0"/>
              <a:cs typeface="Times New Roman" pitchFamily="18" charset="0"/>
            </a:endParaRPr>
          </a:p>
        </p:txBody>
      </p:sp>
      <p:sp>
        <p:nvSpPr>
          <p:cNvPr id="4" name="Прямоугольник 3"/>
          <p:cNvSpPr/>
          <p:nvPr/>
        </p:nvSpPr>
        <p:spPr>
          <a:xfrm>
            <a:off x="1902258" y="404664"/>
            <a:ext cx="5454058" cy="1200329"/>
          </a:xfrm>
          <a:prstGeom prst="rect">
            <a:avLst/>
          </a:prstGeom>
          <a:noFill/>
        </p:spPr>
        <p:txBody>
          <a:bodyPr wrap="none" lIns="91440" tIns="45720" rIns="91440" bIns="45720">
            <a:spAutoFit/>
          </a:bodyPr>
          <a:lstStyle/>
          <a:p>
            <a:pPr algn="ctr"/>
            <a:r>
              <a:rPr lang="uk-UA" sz="3600" dirty="0" smtClean="0">
                <a:ln w="10160">
                  <a:solidFill>
                    <a:schemeClr val="accent1"/>
                  </a:solidFill>
                  <a:prstDash val="solid"/>
                </a:ln>
                <a:solidFill>
                  <a:srgbClr val="FFFFFF"/>
                </a:solidFill>
                <a:effectLst>
                  <a:outerShdw blurRad="38100" dist="32000" dir="5400000" algn="tl">
                    <a:srgbClr val="000000">
                      <a:alpha val="30000"/>
                    </a:srgbClr>
                  </a:outerShdw>
                </a:effectLst>
              </a:rPr>
              <a:t>Конституція України – </a:t>
            </a:r>
          </a:p>
          <a:p>
            <a:pPr algn="ctr"/>
            <a:r>
              <a:rPr lang="uk-UA" sz="3600" dirty="0" smtClean="0">
                <a:ln w="10160">
                  <a:solidFill>
                    <a:schemeClr val="accent1"/>
                  </a:solidFill>
                  <a:prstDash val="solid"/>
                </a:ln>
                <a:solidFill>
                  <a:srgbClr val="FFFFFF"/>
                </a:solidFill>
                <a:effectLst>
                  <a:outerShdw blurRad="38100" dist="32000" dir="5400000" algn="tl">
                    <a:srgbClr val="000000">
                      <a:alpha val="30000"/>
                    </a:srgbClr>
                  </a:outerShdw>
                </a:effectLst>
              </a:rPr>
              <a:t>основний Закон держави</a:t>
            </a:r>
          </a:p>
        </p:txBody>
      </p:sp>
      <p:pic>
        <p:nvPicPr>
          <p:cNvPr id="6" name="Рисунок 5" descr="00096779_n1.jpg"/>
          <p:cNvPicPr>
            <a:picLocks noChangeAspect="1"/>
          </p:cNvPicPr>
          <p:nvPr/>
        </p:nvPicPr>
        <p:blipFill>
          <a:blip r:embed="rId2" cstate="print"/>
          <a:stretch>
            <a:fillRect/>
          </a:stretch>
        </p:blipFill>
        <p:spPr>
          <a:xfrm>
            <a:off x="4067944" y="4653136"/>
            <a:ext cx="1832297" cy="2204864"/>
          </a:xfrm>
          <a:prstGeom prst="rect">
            <a:avLst/>
          </a:prstGeom>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1"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1000"/>
                                        <p:tgtEl>
                                          <p:spTgt spid="3">
                                            <p:txEl>
                                              <p:pRg st="0" end="0"/>
                                            </p:txEl>
                                          </p:spTgt>
                                        </p:tgtEl>
                                      </p:cBhvr>
                                    </p:animEffect>
                                  </p:childTnLst>
                                </p:cTn>
                              </p:par>
                            </p:childTnLst>
                          </p:cTn>
                        </p:par>
                        <p:par>
                          <p:cTn id="12" fill="hold">
                            <p:stCondLst>
                              <p:cond delay="3000"/>
                            </p:stCondLst>
                            <p:childTnLst>
                              <p:par>
                                <p:cTn id="13" presetID="3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800" decel="100000"/>
                                        <p:tgtEl>
                                          <p:spTgt spid="6"/>
                                        </p:tgtEl>
                                      </p:cBhvr>
                                    </p:animEffect>
                                    <p:anim calcmode="lin" valueType="num">
                                      <p:cBhvr>
                                        <p:cTn id="16" dur="800" decel="100000" fill="hold"/>
                                        <p:tgtEl>
                                          <p:spTgt spid="6"/>
                                        </p:tgtEl>
                                        <p:attrNameLst>
                                          <p:attrName>style.rotation</p:attrName>
                                        </p:attrNameLst>
                                      </p:cBhvr>
                                      <p:tavLst>
                                        <p:tav tm="0">
                                          <p:val>
                                            <p:fltVal val="-90"/>
                                          </p:val>
                                        </p:tav>
                                        <p:tav tm="100000">
                                          <p:val>
                                            <p:fltVal val="0"/>
                                          </p:val>
                                        </p:tav>
                                      </p:tavLst>
                                    </p:anim>
                                    <p:anim calcmode="lin" valueType="num">
                                      <p:cBhvr>
                                        <p:cTn id="17" dur="800" decel="100000" fill="hold"/>
                                        <p:tgtEl>
                                          <p:spTgt spid="6"/>
                                        </p:tgtEl>
                                        <p:attrNameLst>
                                          <p:attrName>ppt_x</p:attrName>
                                        </p:attrNameLst>
                                      </p:cBhvr>
                                      <p:tavLst>
                                        <p:tav tm="0">
                                          <p:val>
                                            <p:strVal val="#ppt_x+0.4"/>
                                          </p:val>
                                        </p:tav>
                                        <p:tav tm="100000">
                                          <p:val>
                                            <p:strVal val="#ppt_x-0.05"/>
                                          </p:val>
                                        </p:tav>
                                      </p:tavLst>
                                    </p:anim>
                                    <p:anim calcmode="lin" valueType="num">
                                      <p:cBhvr>
                                        <p:cTn id="18" dur="800" decel="100000" fill="hold"/>
                                        <p:tgtEl>
                                          <p:spTgt spid="6"/>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p:txBody>
          <a:bodyPr>
            <a:normAutofit/>
          </a:bodyPr>
          <a:lstStyle/>
          <a:p>
            <a:r>
              <a:rPr lang="ru-RU" sz="2400" dirty="0" smtClean="0">
                <a:latin typeface="Times New Roman" pitchFamily="18" charset="0"/>
                <a:cs typeface="Times New Roman" pitchFamily="18" charset="0"/>
              </a:rPr>
              <a:t>Структура Конституції України являє системно - структурну цілісність що складається з інститутів, які займають логічно обумовлене місце в її системі залежно від функціонального навантаження. Таким в цілому і є наш Основний Закон. У своїй структурі Конституція України складається з преамбули, з 15 розділів, які об’єднують 161 статтю, в тому числі 2 статті Прикінцевих положень, та 14 пунктів перехідних положень.</a:t>
            </a:r>
            <a:endParaRPr lang="ru-RU" sz="2400" dirty="0">
              <a:latin typeface="Times New Roman" pitchFamily="18" charset="0"/>
              <a:cs typeface="Times New Roman" pitchFamily="18" charset="0"/>
            </a:endParaRPr>
          </a:p>
        </p:txBody>
      </p:sp>
      <p:sp>
        <p:nvSpPr>
          <p:cNvPr id="6" name="Прямоугольник 5"/>
          <p:cNvSpPr/>
          <p:nvPr/>
        </p:nvSpPr>
        <p:spPr>
          <a:xfrm>
            <a:off x="602228" y="836712"/>
            <a:ext cx="7946983" cy="923330"/>
          </a:xfrm>
          <a:prstGeom prst="rect">
            <a:avLst/>
          </a:prstGeom>
          <a:noFill/>
        </p:spPr>
        <p:txBody>
          <a:bodyPr wrap="none" lIns="91440" tIns="45720" rIns="91440" bIns="45720">
            <a:spAutoFit/>
          </a:bodyPr>
          <a:lstStyle/>
          <a:p>
            <a:pPr algn="ctr"/>
            <a:r>
              <a:rPr lang="uk-UA"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Структура Конституції</a:t>
            </a:r>
          </a:p>
        </p:txBody>
      </p:sp>
      <p:pic>
        <p:nvPicPr>
          <p:cNvPr id="7" name="Рисунок 6" descr="Прапор України та Герб.jpg"/>
          <p:cNvPicPr>
            <a:picLocks noChangeAspect="1"/>
          </p:cNvPicPr>
          <p:nvPr/>
        </p:nvPicPr>
        <p:blipFill>
          <a:blip r:embed="rId2" cstate="print"/>
          <a:stretch>
            <a:fillRect/>
          </a:stretch>
        </p:blipFill>
        <p:spPr>
          <a:xfrm>
            <a:off x="7092280" y="4909140"/>
            <a:ext cx="2051720" cy="1948860"/>
          </a:xfrm>
          <a:prstGeom prst="rect">
            <a:avLst/>
          </a:prstGeom>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2000"/>
                                        <p:tgtEl>
                                          <p:spTgt spid="5">
                                            <p:txEl>
                                              <p:pRg st="0" end="0"/>
                                            </p:txEl>
                                          </p:spTgt>
                                        </p:tgtEl>
                                      </p:cBhvr>
                                    </p:animEffect>
                                  </p:childTnLst>
                                </p:cTn>
                              </p:par>
                            </p:childTnLst>
                          </p:cTn>
                        </p:par>
                        <p:par>
                          <p:cTn id="14" fill="hold">
                            <p:stCondLst>
                              <p:cond delay="3000"/>
                            </p:stCondLst>
                            <p:childTnLst>
                              <p:par>
                                <p:cTn id="15" presetID="49" presetClass="entr" presetSubtype="0" decel="10000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2000" fill="hold"/>
                                        <p:tgtEl>
                                          <p:spTgt spid="7"/>
                                        </p:tgtEl>
                                        <p:attrNameLst>
                                          <p:attrName>ppt_w</p:attrName>
                                        </p:attrNameLst>
                                      </p:cBhvr>
                                      <p:tavLst>
                                        <p:tav tm="0">
                                          <p:val>
                                            <p:fltVal val="0"/>
                                          </p:val>
                                        </p:tav>
                                        <p:tav tm="100000">
                                          <p:val>
                                            <p:strVal val="#ppt_w"/>
                                          </p:val>
                                        </p:tav>
                                      </p:tavLst>
                                    </p:anim>
                                    <p:anim calcmode="lin" valueType="num">
                                      <p:cBhvr>
                                        <p:cTn id="18" dur="2000" fill="hold"/>
                                        <p:tgtEl>
                                          <p:spTgt spid="7"/>
                                        </p:tgtEl>
                                        <p:attrNameLst>
                                          <p:attrName>ppt_h</p:attrName>
                                        </p:attrNameLst>
                                      </p:cBhvr>
                                      <p:tavLst>
                                        <p:tav tm="0">
                                          <p:val>
                                            <p:fltVal val="0"/>
                                          </p:val>
                                        </p:tav>
                                        <p:tav tm="100000">
                                          <p:val>
                                            <p:strVal val="#ppt_h"/>
                                          </p:val>
                                        </p:tav>
                                      </p:tavLst>
                                    </p:anim>
                                    <p:anim calcmode="lin" valueType="num">
                                      <p:cBhvr>
                                        <p:cTn id="19" dur="2000" fill="hold"/>
                                        <p:tgtEl>
                                          <p:spTgt spid="7"/>
                                        </p:tgtEl>
                                        <p:attrNameLst>
                                          <p:attrName>style.rotation</p:attrName>
                                        </p:attrNameLst>
                                      </p:cBhvr>
                                      <p:tavLst>
                                        <p:tav tm="0">
                                          <p:val>
                                            <p:fltVal val="360"/>
                                          </p:val>
                                        </p:tav>
                                        <p:tav tm="100000">
                                          <p:val>
                                            <p:fltVal val="0"/>
                                          </p:val>
                                        </p:tav>
                                      </p:tavLst>
                                    </p:anim>
                                    <p:animEffect transition="in" filter="fade">
                                      <p:cBhvr>
                                        <p:cTn id="2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10000"/>
          </a:bodyPr>
          <a:lstStyle/>
          <a:p>
            <a:r>
              <a:rPr lang="ru-RU" i="1" dirty="0" smtClean="0">
                <a:latin typeface="Times New Roman" pitchFamily="18" charset="0"/>
                <a:cs typeface="Times New Roman" pitchFamily="18" charset="0"/>
              </a:rPr>
              <a:t>«Верховна Рада України від імені Українського народу — громадян України всіх національностей, виражаючи суверенну волю народу, спираючись на багатовікову історію українського державотворення і на основі здійсненого українською нацією, усім Українським народом права на самовизначення, дбаючи про забезпечення прав і свобод людини та гідних умов її життя, піклуючись про зміцнення громадянської злагоди на землі України, прагнучи розвивати і зміцнювати демократичну, соціальну, правову державу, усвідомлюючи відповідальність перед Богом, власною совістю, попередніми, нинішнім та прийдешніми поколіннями, керуючись Актом проголошення незалежності України від 24 серпня 1991 року, схваленим 1 грудня 1991 року всенародним голосуванням, приймає цю Конституцію — Основний Закон України.»</a:t>
            </a:r>
            <a:endParaRPr lang="ru-RU" dirty="0">
              <a:latin typeface="Times New Roman" pitchFamily="18" charset="0"/>
              <a:cs typeface="Times New Roman" pitchFamily="18" charset="0"/>
            </a:endParaRPr>
          </a:p>
        </p:txBody>
      </p:sp>
      <p:sp>
        <p:nvSpPr>
          <p:cNvPr id="4" name="Прямоугольник 3"/>
          <p:cNvSpPr/>
          <p:nvPr/>
        </p:nvSpPr>
        <p:spPr>
          <a:xfrm>
            <a:off x="2420538" y="548680"/>
            <a:ext cx="3878306"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Преамбула</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Рисунок 4" descr="103661.png"/>
          <p:cNvPicPr>
            <a:picLocks noChangeAspect="1"/>
          </p:cNvPicPr>
          <p:nvPr/>
        </p:nvPicPr>
        <p:blipFill>
          <a:blip r:embed="rId2" cstate="print"/>
          <a:stretch>
            <a:fillRect/>
          </a:stretch>
        </p:blipFill>
        <p:spPr>
          <a:xfrm>
            <a:off x="7812360" y="764704"/>
            <a:ext cx="995561" cy="1387752"/>
          </a:xfrm>
          <a:prstGeom prst="rect">
            <a:avLst/>
          </a:prstGeom>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48" presetClass="entr" presetSubtype="0" accel="5000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2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2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4" dur="2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5" dur="2000"/>
                                        <p:tgtEl>
                                          <p:spTgt spid="3">
                                            <p:txEl>
                                              <p:pRg st="0" end="0"/>
                                            </p:txEl>
                                          </p:spTgt>
                                        </p:tgtEl>
                                      </p:cBhvr>
                                    </p:animEffect>
                                  </p:childTnLst>
                                </p:cTn>
                              </p:par>
                            </p:childTnLst>
                          </p:cTn>
                        </p:par>
                        <p:par>
                          <p:cTn id="16" fill="hold">
                            <p:stCondLst>
                              <p:cond delay="4000"/>
                            </p:stCondLst>
                            <p:childTnLst>
                              <p:par>
                                <p:cTn id="17" presetID="19" presetClass="entr" presetSubtype="1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0" fill="hold"/>
                                        <p:tgtEl>
                                          <p:spTgt spid="5"/>
                                        </p:tgtEl>
                                        <p:attrNameLst>
                                          <p:attrName>ppt_w</p:attrName>
                                        </p:attrNameLst>
                                      </p:cBhvr>
                                      <p:tavLst>
                                        <p:tav tm="0" fmla="#ppt_w*sin(2.5*pi*$)">
                                          <p:val>
                                            <p:fltVal val="0"/>
                                          </p:val>
                                        </p:tav>
                                        <p:tav tm="100000">
                                          <p:val>
                                            <p:fltVal val="1"/>
                                          </p:val>
                                        </p:tav>
                                      </p:tavLst>
                                    </p:anim>
                                    <p:anim calcmode="lin" valueType="num">
                                      <p:cBhvr>
                                        <p:cTn id="20"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683568" y="91440"/>
          <a:ext cx="7920880" cy="6741375"/>
        </p:xfrm>
        <a:graphic>
          <a:graphicData uri="http://schemas.openxmlformats.org/drawingml/2006/table">
            <a:tbl>
              <a:tblPr firstRow="1" bandRow="1">
                <a:tableStyleId>{0505E3EF-67EA-436B-97B2-0124C06EBD24}</a:tableStyleId>
              </a:tblPr>
              <a:tblGrid>
                <a:gridCol w="1386135"/>
                <a:gridCol w="5267312"/>
                <a:gridCol w="1267433"/>
              </a:tblGrid>
              <a:tr h="356249">
                <a:tc>
                  <a:txBody>
                    <a:bodyPr/>
                    <a:lstStyle/>
                    <a:p>
                      <a:pPr algn="ctr"/>
                      <a:r>
                        <a:rPr lang="ru-RU" dirty="0">
                          <a:latin typeface="Times New Roman" pitchFamily="18" charset="0"/>
                          <a:cs typeface="Times New Roman" pitchFamily="18" charset="0"/>
                        </a:rPr>
                        <a:t>Розділи</a:t>
                      </a:r>
                    </a:p>
                  </a:txBody>
                  <a:tcPr anchor="ctr"/>
                </a:tc>
                <a:tc>
                  <a:txBody>
                    <a:bodyPr/>
                    <a:lstStyle/>
                    <a:p>
                      <a:pPr algn="ctr"/>
                      <a:r>
                        <a:rPr lang="ru-RU" dirty="0">
                          <a:latin typeface="Times New Roman" pitchFamily="18" charset="0"/>
                          <a:cs typeface="Times New Roman" pitchFamily="18" charset="0"/>
                        </a:rPr>
                        <a:t>Назва</a:t>
                      </a:r>
                    </a:p>
                  </a:txBody>
                  <a:tcPr anchor="ctr"/>
                </a:tc>
                <a:tc>
                  <a:txBody>
                    <a:bodyPr/>
                    <a:lstStyle/>
                    <a:p>
                      <a:pPr algn="ctr"/>
                      <a:r>
                        <a:rPr lang="ru-RU" dirty="0">
                          <a:latin typeface="Times New Roman" pitchFamily="18" charset="0"/>
                          <a:cs typeface="Times New Roman" pitchFamily="18" charset="0"/>
                        </a:rPr>
                        <a:t>Статті</a:t>
                      </a:r>
                    </a:p>
                  </a:txBody>
                  <a:tcPr anchor="ctr"/>
                </a:tc>
              </a:tr>
              <a:tr h="356249">
                <a:tc>
                  <a:txBody>
                    <a:bodyPr/>
                    <a:lstStyle/>
                    <a:p>
                      <a:pPr algn="ctr"/>
                      <a:endParaRPr lang="ru-RU" dirty="0">
                        <a:latin typeface="Times New Roman" pitchFamily="18" charset="0"/>
                        <a:cs typeface="Times New Roman" pitchFamily="18" charset="0"/>
                      </a:endParaRPr>
                    </a:p>
                  </a:txBody>
                  <a:tcPr anchor="ctr"/>
                </a:tc>
                <a:tc>
                  <a:txBody>
                    <a:bodyPr/>
                    <a:lstStyle/>
                    <a:p>
                      <a:r>
                        <a:rPr lang="ru-RU" dirty="0">
                          <a:latin typeface="Times New Roman" pitchFamily="18" charset="0"/>
                          <a:cs typeface="Times New Roman" pitchFamily="18" charset="0"/>
                        </a:rPr>
                        <a:t>Преамбула</a:t>
                      </a:r>
                    </a:p>
                  </a:txBody>
                  <a:tcPr anchor="ctr"/>
                </a:tc>
                <a:tc>
                  <a:txBody>
                    <a:bodyPr/>
                    <a:lstStyle/>
                    <a:p>
                      <a:endParaRPr lang="ru-RU" dirty="0">
                        <a:latin typeface="Times New Roman" pitchFamily="18" charset="0"/>
                        <a:cs typeface="Times New Roman" pitchFamily="18" charset="0"/>
                      </a:endParaRPr>
                    </a:p>
                  </a:txBody>
                  <a:tcPr anchor="ctr"/>
                </a:tc>
              </a:tr>
              <a:tr h="356249">
                <a:tc>
                  <a:txBody>
                    <a:bodyPr/>
                    <a:lstStyle/>
                    <a:p>
                      <a:pPr algn="ctr"/>
                      <a:r>
                        <a:rPr lang="en-US" dirty="0">
                          <a:latin typeface="Times New Roman" pitchFamily="18" charset="0"/>
                          <a:cs typeface="Times New Roman" pitchFamily="18" charset="0"/>
                        </a:rPr>
                        <a:t>I</a:t>
                      </a:r>
                    </a:p>
                  </a:txBody>
                  <a:tcPr anchor="ctr"/>
                </a:tc>
                <a:tc>
                  <a:txBody>
                    <a:bodyPr/>
                    <a:lstStyle/>
                    <a:p>
                      <a:r>
                        <a:rPr lang="ru-RU" dirty="0">
                          <a:latin typeface="Times New Roman" pitchFamily="18" charset="0"/>
                          <a:cs typeface="Times New Roman" pitchFamily="18" charset="0"/>
                        </a:rPr>
                        <a:t>Загальні засади</a:t>
                      </a:r>
                    </a:p>
                  </a:txBody>
                  <a:tcPr anchor="ctr"/>
                </a:tc>
                <a:tc>
                  <a:txBody>
                    <a:bodyPr/>
                    <a:lstStyle/>
                    <a:p>
                      <a:r>
                        <a:rPr lang="ru-RU" dirty="0">
                          <a:latin typeface="Times New Roman" pitchFamily="18" charset="0"/>
                          <a:cs typeface="Times New Roman" pitchFamily="18" charset="0"/>
                        </a:rPr>
                        <a:t>1 — 20</a:t>
                      </a:r>
                    </a:p>
                  </a:txBody>
                  <a:tcPr anchor="ctr"/>
                </a:tc>
              </a:tr>
              <a:tr h="614895">
                <a:tc>
                  <a:txBody>
                    <a:bodyPr/>
                    <a:lstStyle/>
                    <a:p>
                      <a:pPr algn="ctr"/>
                      <a:r>
                        <a:rPr lang="en-US" dirty="0">
                          <a:latin typeface="Times New Roman" pitchFamily="18" charset="0"/>
                          <a:cs typeface="Times New Roman" pitchFamily="18" charset="0"/>
                        </a:rPr>
                        <a:t>II</a:t>
                      </a:r>
                    </a:p>
                  </a:txBody>
                  <a:tcPr anchor="ctr"/>
                </a:tc>
                <a:tc>
                  <a:txBody>
                    <a:bodyPr/>
                    <a:lstStyle/>
                    <a:p>
                      <a:r>
                        <a:rPr lang="ru-RU" dirty="0">
                          <a:latin typeface="Times New Roman" pitchFamily="18" charset="0"/>
                          <a:cs typeface="Times New Roman" pitchFamily="18" charset="0"/>
                        </a:rPr>
                        <a:t>Права, свободи та обов'язки людини і громадянина</a:t>
                      </a:r>
                    </a:p>
                  </a:txBody>
                  <a:tcPr anchor="ctr"/>
                </a:tc>
                <a:tc>
                  <a:txBody>
                    <a:bodyPr/>
                    <a:lstStyle/>
                    <a:p>
                      <a:r>
                        <a:rPr lang="ru-RU" dirty="0">
                          <a:latin typeface="Times New Roman" pitchFamily="18" charset="0"/>
                          <a:cs typeface="Times New Roman" pitchFamily="18" charset="0"/>
                        </a:rPr>
                        <a:t>21 — 68</a:t>
                      </a:r>
                    </a:p>
                  </a:txBody>
                  <a:tcPr anchor="ctr"/>
                </a:tc>
              </a:tr>
              <a:tr h="356249">
                <a:tc>
                  <a:txBody>
                    <a:bodyPr/>
                    <a:lstStyle/>
                    <a:p>
                      <a:pPr algn="ctr"/>
                      <a:r>
                        <a:rPr lang="ru-RU" dirty="0">
                          <a:latin typeface="Times New Roman" pitchFamily="18" charset="0"/>
                          <a:cs typeface="Times New Roman" pitchFamily="18" charset="0"/>
                        </a:rPr>
                        <a:t>ІІІ</a:t>
                      </a:r>
                    </a:p>
                  </a:txBody>
                  <a:tcPr anchor="ctr"/>
                </a:tc>
                <a:tc>
                  <a:txBody>
                    <a:bodyPr/>
                    <a:lstStyle/>
                    <a:p>
                      <a:r>
                        <a:rPr lang="ru-RU" dirty="0">
                          <a:latin typeface="Times New Roman" pitchFamily="18" charset="0"/>
                          <a:cs typeface="Times New Roman" pitchFamily="18" charset="0"/>
                        </a:rPr>
                        <a:t>Вибори. Референдум</a:t>
                      </a:r>
                    </a:p>
                  </a:txBody>
                  <a:tcPr anchor="ctr"/>
                </a:tc>
                <a:tc>
                  <a:txBody>
                    <a:bodyPr/>
                    <a:lstStyle/>
                    <a:p>
                      <a:r>
                        <a:rPr lang="ru-RU" dirty="0">
                          <a:latin typeface="Times New Roman" pitchFamily="18" charset="0"/>
                          <a:cs typeface="Times New Roman" pitchFamily="18" charset="0"/>
                        </a:rPr>
                        <a:t>69 — 74</a:t>
                      </a:r>
                    </a:p>
                  </a:txBody>
                  <a:tcPr anchor="ctr"/>
                </a:tc>
              </a:tr>
              <a:tr h="356249">
                <a:tc>
                  <a:txBody>
                    <a:bodyPr/>
                    <a:lstStyle/>
                    <a:p>
                      <a:pPr algn="ctr"/>
                      <a:r>
                        <a:rPr lang="en-US" dirty="0">
                          <a:latin typeface="Times New Roman" pitchFamily="18" charset="0"/>
                          <a:cs typeface="Times New Roman" pitchFamily="18" charset="0"/>
                        </a:rPr>
                        <a:t>IV</a:t>
                      </a:r>
                    </a:p>
                  </a:txBody>
                  <a:tcPr anchor="ctr"/>
                </a:tc>
                <a:tc>
                  <a:txBody>
                    <a:bodyPr/>
                    <a:lstStyle/>
                    <a:p>
                      <a:r>
                        <a:rPr lang="ru-RU" dirty="0">
                          <a:latin typeface="Times New Roman" pitchFamily="18" charset="0"/>
                          <a:cs typeface="Times New Roman" pitchFamily="18" charset="0"/>
                        </a:rPr>
                        <a:t>Верховна Рада України</a:t>
                      </a:r>
                    </a:p>
                  </a:txBody>
                  <a:tcPr anchor="ctr"/>
                </a:tc>
                <a:tc>
                  <a:txBody>
                    <a:bodyPr/>
                    <a:lstStyle/>
                    <a:p>
                      <a:r>
                        <a:rPr lang="ru-RU" dirty="0">
                          <a:latin typeface="Times New Roman" pitchFamily="18" charset="0"/>
                          <a:cs typeface="Times New Roman" pitchFamily="18" charset="0"/>
                        </a:rPr>
                        <a:t>75 — 101</a:t>
                      </a:r>
                    </a:p>
                  </a:txBody>
                  <a:tcPr anchor="ctr"/>
                </a:tc>
              </a:tr>
              <a:tr h="356249">
                <a:tc>
                  <a:txBody>
                    <a:bodyPr/>
                    <a:lstStyle/>
                    <a:p>
                      <a:pPr algn="ctr"/>
                      <a:r>
                        <a:rPr lang="en-US" dirty="0">
                          <a:latin typeface="Times New Roman" pitchFamily="18" charset="0"/>
                          <a:cs typeface="Times New Roman" pitchFamily="18" charset="0"/>
                        </a:rPr>
                        <a:t>V</a:t>
                      </a:r>
                    </a:p>
                  </a:txBody>
                  <a:tcPr anchor="ctr"/>
                </a:tc>
                <a:tc>
                  <a:txBody>
                    <a:bodyPr/>
                    <a:lstStyle/>
                    <a:p>
                      <a:r>
                        <a:rPr lang="ru-RU" dirty="0">
                          <a:latin typeface="Times New Roman" pitchFamily="18" charset="0"/>
                          <a:cs typeface="Times New Roman" pitchFamily="18" charset="0"/>
                        </a:rPr>
                        <a:t>Президент України</a:t>
                      </a:r>
                    </a:p>
                  </a:txBody>
                  <a:tcPr anchor="ctr"/>
                </a:tc>
                <a:tc>
                  <a:txBody>
                    <a:bodyPr/>
                    <a:lstStyle/>
                    <a:p>
                      <a:r>
                        <a:rPr lang="ru-RU" dirty="0">
                          <a:latin typeface="Times New Roman" pitchFamily="18" charset="0"/>
                          <a:cs typeface="Times New Roman" pitchFamily="18" charset="0"/>
                        </a:rPr>
                        <a:t>102 — 112</a:t>
                      </a:r>
                    </a:p>
                  </a:txBody>
                  <a:tcPr anchor="ctr"/>
                </a:tc>
              </a:tr>
              <a:tr h="614895">
                <a:tc>
                  <a:txBody>
                    <a:bodyPr/>
                    <a:lstStyle/>
                    <a:p>
                      <a:pPr algn="ctr"/>
                      <a:r>
                        <a:rPr lang="en-US" dirty="0">
                          <a:latin typeface="Times New Roman" pitchFamily="18" charset="0"/>
                          <a:cs typeface="Times New Roman" pitchFamily="18" charset="0"/>
                        </a:rPr>
                        <a:t>VI</a:t>
                      </a:r>
                    </a:p>
                  </a:txBody>
                  <a:tcPr anchor="ctr"/>
                </a:tc>
                <a:tc>
                  <a:txBody>
                    <a:bodyPr/>
                    <a:lstStyle/>
                    <a:p>
                      <a:r>
                        <a:rPr lang="ru-RU" dirty="0">
                          <a:latin typeface="Times New Roman" pitchFamily="18" charset="0"/>
                          <a:cs typeface="Times New Roman" pitchFamily="18" charset="0"/>
                        </a:rPr>
                        <a:t>Кабінет Міністрів України. Інші органи виконавчої влади</a:t>
                      </a:r>
                    </a:p>
                  </a:txBody>
                  <a:tcPr anchor="ctr"/>
                </a:tc>
                <a:tc>
                  <a:txBody>
                    <a:bodyPr/>
                    <a:lstStyle/>
                    <a:p>
                      <a:r>
                        <a:rPr lang="ru-RU" dirty="0">
                          <a:latin typeface="Times New Roman" pitchFamily="18" charset="0"/>
                          <a:cs typeface="Times New Roman" pitchFamily="18" charset="0"/>
                        </a:rPr>
                        <a:t>113 — 120</a:t>
                      </a:r>
                    </a:p>
                  </a:txBody>
                  <a:tcPr anchor="ctr"/>
                </a:tc>
              </a:tr>
              <a:tr h="356249">
                <a:tc>
                  <a:txBody>
                    <a:bodyPr/>
                    <a:lstStyle/>
                    <a:p>
                      <a:pPr algn="ctr"/>
                      <a:r>
                        <a:rPr lang="en-US" dirty="0">
                          <a:latin typeface="Times New Roman" pitchFamily="18" charset="0"/>
                          <a:cs typeface="Times New Roman" pitchFamily="18" charset="0"/>
                        </a:rPr>
                        <a:t>VII</a:t>
                      </a:r>
                    </a:p>
                  </a:txBody>
                  <a:tcPr anchor="ctr"/>
                </a:tc>
                <a:tc>
                  <a:txBody>
                    <a:bodyPr/>
                    <a:lstStyle/>
                    <a:p>
                      <a:r>
                        <a:rPr lang="ru-RU" dirty="0">
                          <a:latin typeface="Times New Roman" pitchFamily="18" charset="0"/>
                          <a:cs typeface="Times New Roman" pitchFamily="18" charset="0"/>
                        </a:rPr>
                        <a:t>Прокуратура</a:t>
                      </a:r>
                    </a:p>
                  </a:txBody>
                  <a:tcPr anchor="ctr"/>
                </a:tc>
                <a:tc>
                  <a:txBody>
                    <a:bodyPr/>
                    <a:lstStyle/>
                    <a:p>
                      <a:r>
                        <a:rPr lang="ru-RU" dirty="0">
                          <a:latin typeface="Times New Roman" pitchFamily="18" charset="0"/>
                          <a:cs typeface="Times New Roman" pitchFamily="18" charset="0"/>
                        </a:rPr>
                        <a:t>121 — 123</a:t>
                      </a:r>
                    </a:p>
                  </a:txBody>
                  <a:tcPr anchor="ctr"/>
                </a:tc>
              </a:tr>
              <a:tr h="356249">
                <a:tc>
                  <a:txBody>
                    <a:bodyPr/>
                    <a:lstStyle/>
                    <a:p>
                      <a:pPr algn="ctr"/>
                      <a:r>
                        <a:rPr lang="en-US" dirty="0">
                          <a:latin typeface="Times New Roman" pitchFamily="18" charset="0"/>
                          <a:cs typeface="Times New Roman" pitchFamily="18" charset="0"/>
                        </a:rPr>
                        <a:t>VIII</a:t>
                      </a:r>
                    </a:p>
                  </a:txBody>
                  <a:tcPr anchor="ctr"/>
                </a:tc>
                <a:tc>
                  <a:txBody>
                    <a:bodyPr/>
                    <a:lstStyle/>
                    <a:p>
                      <a:r>
                        <a:rPr lang="ru-RU" dirty="0">
                          <a:latin typeface="Times New Roman" pitchFamily="18" charset="0"/>
                          <a:cs typeface="Times New Roman" pitchFamily="18" charset="0"/>
                        </a:rPr>
                        <a:t>Правосуддя</a:t>
                      </a:r>
                    </a:p>
                  </a:txBody>
                  <a:tcPr anchor="ctr"/>
                </a:tc>
                <a:tc>
                  <a:txBody>
                    <a:bodyPr/>
                    <a:lstStyle/>
                    <a:p>
                      <a:r>
                        <a:rPr lang="ru-RU" dirty="0">
                          <a:latin typeface="Times New Roman" pitchFamily="18" charset="0"/>
                          <a:cs typeface="Times New Roman" pitchFamily="18" charset="0"/>
                        </a:rPr>
                        <a:t>124 —131</a:t>
                      </a:r>
                    </a:p>
                  </a:txBody>
                  <a:tcPr anchor="ctr"/>
                </a:tc>
              </a:tr>
              <a:tr h="356249">
                <a:tc>
                  <a:txBody>
                    <a:bodyPr/>
                    <a:lstStyle/>
                    <a:p>
                      <a:pPr algn="ctr"/>
                      <a:r>
                        <a:rPr lang="en-US" dirty="0">
                          <a:latin typeface="Times New Roman" pitchFamily="18" charset="0"/>
                          <a:cs typeface="Times New Roman" pitchFamily="18" charset="0"/>
                        </a:rPr>
                        <a:t>IX</a:t>
                      </a:r>
                    </a:p>
                  </a:txBody>
                  <a:tcPr anchor="ctr"/>
                </a:tc>
                <a:tc>
                  <a:txBody>
                    <a:bodyPr/>
                    <a:lstStyle/>
                    <a:p>
                      <a:r>
                        <a:rPr lang="ru-RU" dirty="0">
                          <a:latin typeface="Times New Roman" pitchFamily="18" charset="0"/>
                          <a:cs typeface="Times New Roman" pitchFamily="18" charset="0"/>
                        </a:rPr>
                        <a:t>Територіальний устрій України</a:t>
                      </a:r>
                    </a:p>
                  </a:txBody>
                  <a:tcPr anchor="ctr"/>
                </a:tc>
                <a:tc>
                  <a:txBody>
                    <a:bodyPr/>
                    <a:lstStyle/>
                    <a:p>
                      <a:r>
                        <a:rPr lang="ru-RU" dirty="0">
                          <a:latin typeface="Times New Roman" pitchFamily="18" charset="0"/>
                          <a:cs typeface="Times New Roman" pitchFamily="18" charset="0"/>
                        </a:rPr>
                        <a:t>132 — 133</a:t>
                      </a:r>
                    </a:p>
                  </a:txBody>
                  <a:tcPr anchor="ctr"/>
                </a:tc>
              </a:tr>
              <a:tr h="356249">
                <a:tc>
                  <a:txBody>
                    <a:bodyPr/>
                    <a:lstStyle/>
                    <a:p>
                      <a:pPr algn="ctr"/>
                      <a:r>
                        <a:rPr lang="en-US" dirty="0">
                          <a:latin typeface="Times New Roman" pitchFamily="18" charset="0"/>
                          <a:cs typeface="Times New Roman" pitchFamily="18" charset="0"/>
                        </a:rPr>
                        <a:t>X</a:t>
                      </a:r>
                    </a:p>
                  </a:txBody>
                  <a:tcPr anchor="ctr"/>
                </a:tc>
                <a:tc>
                  <a:txBody>
                    <a:bodyPr/>
                    <a:lstStyle/>
                    <a:p>
                      <a:r>
                        <a:rPr lang="ru-RU" dirty="0">
                          <a:latin typeface="Times New Roman" pitchFamily="18" charset="0"/>
                          <a:cs typeface="Times New Roman" pitchFamily="18" charset="0"/>
                        </a:rPr>
                        <a:t>Автономна республіка Крим</a:t>
                      </a:r>
                    </a:p>
                  </a:txBody>
                  <a:tcPr anchor="ctr"/>
                </a:tc>
                <a:tc>
                  <a:txBody>
                    <a:bodyPr/>
                    <a:lstStyle/>
                    <a:p>
                      <a:r>
                        <a:rPr lang="ru-RU" dirty="0">
                          <a:latin typeface="Times New Roman" pitchFamily="18" charset="0"/>
                          <a:cs typeface="Times New Roman" pitchFamily="18" charset="0"/>
                        </a:rPr>
                        <a:t>134 — 139</a:t>
                      </a:r>
                    </a:p>
                  </a:txBody>
                  <a:tcPr anchor="ctr"/>
                </a:tc>
              </a:tr>
              <a:tr h="356249">
                <a:tc>
                  <a:txBody>
                    <a:bodyPr/>
                    <a:lstStyle/>
                    <a:p>
                      <a:pPr algn="ctr"/>
                      <a:r>
                        <a:rPr lang="en-US" dirty="0">
                          <a:latin typeface="Times New Roman" pitchFamily="18" charset="0"/>
                          <a:cs typeface="Times New Roman" pitchFamily="18" charset="0"/>
                        </a:rPr>
                        <a:t>XI</a:t>
                      </a:r>
                    </a:p>
                  </a:txBody>
                  <a:tcPr anchor="ctr"/>
                </a:tc>
                <a:tc>
                  <a:txBody>
                    <a:bodyPr/>
                    <a:lstStyle/>
                    <a:p>
                      <a:r>
                        <a:rPr lang="ru-RU" dirty="0">
                          <a:latin typeface="Times New Roman" pitchFamily="18" charset="0"/>
                          <a:cs typeface="Times New Roman" pitchFamily="18" charset="0"/>
                        </a:rPr>
                        <a:t>Місцеве самоврядування</a:t>
                      </a:r>
                    </a:p>
                  </a:txBody>
                  <a:tcPr anchor="ctr"/>
                </a:tc>
                <a:tc>
                  <a:txBody>
                    <a:bodyPr/>
                    <a:lstStyle/>
                    <a:p>
                      <a:r>
                        <a:rPr lang="ru-RU" dirty="0">
                          <a:latin typeface="Times New Roman" pitchFamily="18" charset="0"/>
                          <a:cs typeface="Times New Roman" pitchFamily="18" charset="0"/>
                        </a:rPr>
                        <a:t>140 — 146</a:t>
                      </a:r>
                    </a:p>
                  </a:txBody>
                  <a:tcPr anchor="ctr"/>
                </a:tc>
              </a:tr>
              <a:tr h="356249">
                <a:tc>
                  <a:txBody>
                    <a:bodyPr/>
                    <a:lstStyle/>
                    <a:p>
                      <a:pPr algn="ctr"/>
                      <a:r>
                        <a:rPr lang="ru-RU" dirty="0">
                          <a:latin typeface="Times New Roman" pitchFamily="18" charset="0"/>
                          <a:cs typeface="Times New Roman" pitchFamily="18" charset="0"/>
                        </a:rPr>
                        <a:t>ХІІ</a:t>
                      </a:r>
                    </a:p>
                  </a:txBody>
                  <a:tcPr anchor="ctr"/>
                </a:tc>
                <a:tc>
                  <a:txBody>
                    <a:bodyPr/>
                    <a:lstStyle/>
                    <a:p>
                      <a:r>
                        <a:rPr lang="ru-RU" dirty="0">
                          <a:latin typeface="Times New Roman" pitchFamily="18" charset="0"/>
                          <a:cs typeface="Times New Roman" pitchFamily="18" charset="0"/>
                        </a:rPr>
                        <a:t>Конституційний Суд України</a:t>
                      </a:r>
                    </a:p>
                  </a:txBody>
                  <a:tcPr anchor="ctr"/>
                </a:tc>
                <a:tc>
                  <a:txBody>
                    <a:bodyPr/>
                    <a:lstStyle/>
                    <a:p>
                      <a:r>
                        <a:rPr lang="ru-RU" dirty="0">
                          <a:latin typeface="Times New Roman" pitchFamily="18" charset="0"/>
                          <a:cs typeface="Times New Roman" pitchFamily="18" charset="0"/>
                        </a:rPr>
                        <a:t>147 — 153</a:t>
                      </a:r>
                    </a:p>
                  </a:txBody>
                  <a:tcPr anchor="ctr"/>
                </a:tc>
              </a:tr>
              <a:tr h="356249">
                <a:tc>
                  <a:txBody>
                    <a:bodyPr/>
                    <a:lstStyle/>
                    <a:p>
                      <a:pPr algn="ctr"/>
                      <a:r>
                        <a:rPr lang="ru-RU" dirty="0">
                          <a:latin typeface="Times New Roman" pitchFamily="18" charset="0"/>
                          <a:cs typeface="Times New Roman" pitchFamily="18" charset="0"/>
                        </a:rPr>
                        <a:t>ХІІІ</a:t>
                      </a:r>
                    </a:p>
                  </a:txBody>
                  <a:tcPr anchor="ctr"/>
                </a:tc>
                <a:tc>
                  <a:txBody>
                    <a:bodyPr/>
                    <a:lstStyle/>
                    <a:p>
                      <a:r>
                        <a:rPr lang="ru-RU" dirty="0">
                          <a:latin typeface="Times New Roman" pitchFamily="18" charset="0"/>
                          <a:cs typeface="Times New Roman" pitchFamily="18" charset="0"/>
                        </a:rPr>
                        <a:t>Внесення змін до Конституції України</a:t>
                      </a:r>
                    </a:p>
                  </a:txBody>
                  <a:tcPr anchor="ctr"/>
                </a:tc>
                <a:tc>
                  <a:txBody>
                    <a:bodyPr/>
                    <a:lstStyle/>
                    <a:p>
                      <a:r>
                        <a:rPr lang="ru-RU" dirty="0">
                          <a:latin typeface="Times New Roman" pitchFamily="18" charset="0"/>
                          <a:cs typeface="Times New Roman" pitchFamily="18" charset="0"/>
                        </a:rPr>
                        <a:t>154 — 159</a:t>
                      </a:r>
                    </a:p>
                  </a:txBody>
                  <a:tcPr anchor="ctr"/>
                </a:tc>
              </a:tr>
              <a:tr h="356249">
                <a:tc>
                  <a:txBody>
                    <a:bodyPr/>
                    <a:lstStyle/>
                    <a:p>
                      <a:pPr algn="ctr"/>
                      <a:r>
                        <a:rPr lang="en-US" dirty="0">
                          <a:latin typeface="Times New Roman" pitchFamily="18" charset="0"/>
                          <a:cs typeface="Times New Roman" pitchFamily="18" charset="0"/>
                        </a:rPr>
                        <a:t>XIV</a:t>
                      </a:r>
                    </a:p>
                  </a:txBody>
                  <a:tcPr anchor="ctr"/>
                </a:tc>
                <a:tc>
                  <a:txBody>
                    <a:bodyPr/>
                    <a:lstStyle/>
                    <a:p>
                      <a:r>
                        <a:rPr lang="ru-RU" dirty="0">
                          <a:latin typeface="Times New Roman" pitchFamily="18" charset="0"/>
                          <a:cs typeface="Times New Roman" pitchFamily="18" charset="0"/>
                        </a:rPr>
                        <a:t>Прикінцеві положення</a:t>
                      </a:r>
                    </a:p>
                  </a:txBody>
                  <a:tcPr anchor="ctr"/>
                </a:tc>
                <a:tc>
                  <a:txBody>
                    <a:bodyPr/>
                    <a:lstStyle/>
                    <a:p>
                      <a:r>
                        <a:rPr lang="ru-RU" dirty="0">
                          <a:latin typeface="Times New Roman" pitchFamily="18" charset="0"/>
                          <a:cs typeface="Times New Roman" pitchFamily="18" charset="0"/>
                        </a:rPr>
                        <a:t>160 — 161</a:t>
                      </a:r>
                    </a:p>
                  </a:txBody>
                  <a:tcPr anchor="ctr"/>
                </a:tc>
              </a:tr>
              <a:tr h="356249">
                <a:tc>
                  <a:txBody>
                    <a:bodyPr/>
                    <a:lstStyle/>
                    <a:p>
                      <a:pPr algn="ctr"/>
                      <a:r>
                        <a:rPr lang="en-US" i="0" dirty="0">
                          <a:solidFill>
                            <a:srgbClr val="000000"/>
                          </a:solidFill>
                          <a:latin typeface="Times New Roman" pitchFamily="18" charset="0"/>
                          <a:cs typeface="Times New Roman" pitchFamily="18" charset="0"/>
                        </a:rPr>
                        <a:t>XV</a:t>
                      </a:r>
                    </a:p>
                  </a:txBody>
                  <a:tcPr anchor="ctr"/>
                </a:tc>
                <a:tc>
                  <a:txBody>
                    <a:bodyPr/>
                    <a:lstStyle/>
                    <a:p>
                      <a:pPr algn="l"/>
                      <a:r>
                        <a:rPr lang="ru-RU" b="0" i="0" dirty="0">
                          <a:solidFill>
                            <a:srgbClr val="000000"/>
                          </a:solidFill>
                          <a:latin typeface="Times New Roman" pitchFamily="18" charset="0"/>
                          <a:cs typeface="Times New Roman" pitchFamily="18" charset="0"/>
                        </a:rPr>
                        <a:t>Перехідні положення</a:t>
                      </a:r>
                    </a:p>
                  </a:txBody>
                  <a:tcPr anchor="ctr"/>
                </a:tc>
                <a:tc>
                  <a:txBody>
                    <a:bodyPr/>
                    <a:lstStyle/>
                    <a:p>
                      <a:endParaRPr lang="ru-RU" dirty="0">
                        <a:latin typeface="Times New Roman" pitchFamily="18" charset="0"/>
                        <a:cs typeface="Times New Roman" pitchFamily="18" charset="0"/>
                      </a:endParaRPr>
                    </a:p>
                  </a:txBody>
                  <a:tcPr/>
                </a:tc>
              </a:tr>
            </a:tbl>
          </a:graphicData>
        </a:graphic>
      </p:graphicFrame>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360"/>
                                          </p:val>
                                        </p:tav>
                                        <p:tav tm="100000">
                                          <p:val>
                                            <p:fltVal val="0"/>
                                          </p:val>
                                        </p:tav>
                                      </p:tavLst>
                                    </p:anim>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10000"/>
          </a:bodyPr>
          <a:lstStyle/>
          <a:p>
            <a:r>
              <a:rPr lang="ru-RU" dirty="0" smtClean="0">
                <a:latin typeface="Times New Roman" pitchFamily="18" charset="0"/>
                <a:cs typeface="Times New Roman" pitchFamily="18" charset="0"/>
              </a:rPr>
              <a:t>Конституція закріплює в Україні основи державної політики б спрямованої перш за все на забезпечення прав і свобод людини та гідних умов її життя. Вона заклала серйозні підвалини для розвитку і зміцнення демократичної, соціальної і правової держави, в якій людина, її життя і здоров’я, честь і гідність, недоторканість і безпека визнаються найвищою соціальною цінністю. Через зміст Конституції проводиться надзвичайно цінна і гуманна ідея про те, що саме держава функціонує для людини, відповідає перед нею за свою діяльність, а не навпаки. І це є головним її обов'язком. Ми вже сьогодні усвідомлюємо, що інакше не повинно бути. Адже Український народ є джерелом влади, яку він реалізує через відповідні органи державної влади та органи місцевого самоврядування. Тому держава з її апаратом повинна служити, перш за все, своєму народові.</a:t>
            </a:r>
            <a:endParaRPr lang="ru-RU" dirty="0">
              <a:latin typeface="Times New Roman" pitchFamily="18" charset="0"/>
              <a:cs typeface="Times New Roman" pitchFamily="18" charset="0"/>
            </a:endParaRPr>
          </a:p>
        </p:txBody>
      </p:sp>
      <p:sp>
        <p:nvSpPr>
          <p:cNvPr id="4" name="Прямоугольник 3"/>
          <p:cNvSpPr/>
          <p:nvPr/>
        </p:nvSpPr>
        <p:spPr>
          <a:xfrm>
            <a:off x="140144" y="692696"/>
            <a:ext cx="8871146" cy="923330"/>
          </a:xfrm>
          <a:prstGeom prst="rect">
            <a:avLst/>
          </a:prstGeom>
          <a:noFill/>
        </p:spPr>
        <p:txBody>
          <a:bodyPr wrap="none" lIns="91440" tIns="45720" rIns="91440" bIns="45720">
            <a:spAutoFit/>
          </a:bodyPr>
          <a:lstStyle/>
          <a:p>
            <a:pPr algn="ctr"/>
            <a:r>
              <a:rPr lang="uk-UA"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Загальна характеристика</a:t>
            </a:r>
            <a:endParaRPr lang="ru-RU"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5" name="Рисунок 4" descr="31577_381016481982649_421902054_n.jpg"/>
          <p:cNvPicPr>
            <a:picLocks noChangeAspect="1"/>
          </p:cNvPicPr>
          <p:nvPr/>
        </p:nvPicPr>
        <p:blipFill>
          <a:blip r:embed="rId2" cstate="print"/>
          <a:stretch>
            <a:fillRect/>
          </a:stretch>
        </p:blipFill>
        <p:spPr>
          <a:xfrm>
            <a:off x="6732240" y="5951984"/>
            <a:ext cx="906016" cy="906016"/>
          </a:xfrm>
          <a:prstGeom prst="rect">
            <a:avLst/>
          </a:prstGeom>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05"/>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 calcmode="lin" valueType="num">
                                      <p:cBhvr>
                                        <p:cTn id="9" dur="2000" fill="hold"/>
                                        <p:tgtEl>
                                          <p:spTgt spid="4"/>
                                        </p:tgtEl>
                                        <p:attrNameLst>
                                          <p:attrName>ppt_x</p:attrName>
                                        </p:attrNameLst>
                                      </p:cBhvr>
                                      <p:tavLst>
                                        <p:tav tm="0">
                                          <p:val>
                                            <p:strVal val="#ppt_x-.2"/>
                                          </p:val>
                                        </p:tav>
                                        <p:tav tm="100000">
                                          <p:val>
                                            <p:strVal val="#ppt_x"/>
                                          </p:val>
                                        </p:tav>
                                      </p:tavLst>
                                    </p:anim>
                                    <p:anim calcmode="lin" valueType="num">
                                      <p:cBhvr>
                                        <p:cTn id="10" dur="2000" fill="hold"/>
                                        <p:tgtEl>
                                          <p:spTgt spid="4"/>
                                        </p:tgtEl>
                                        <p:attrNameLst>
                                          <p:attrName>ppt_y</p:attrName>
                                        </p:attrNameLst>
                                      </p:cBhvr>
                                      <p:tavLst>
                                        <p:tav tm="0">
                                          <p:val>
                                            <p:strVal val="#ppt_y"/>
                                          </p:val>
                                        </p:tav>
                                        <p:tav tm="100000">
                                          <p:val>
                                            <p:strVal val="#ppt_y"/>
                                          </p:val>
                                        </p:tav>
                                      </p:tavLst>
                                    </p:anim>
                                    <p:animEffect transition="in" filter="fade">
                                      <p:cBhvr>
                                        <p:cTn id="11" dur="2000"/>
                                        <p:tgtEl>
                                          <p:spTgt spid="4"/>
                                        </p:tgtEl>
                                      </p:cBhvr>
                                    </p:animEffect>
                                  </p:childTnLst>
                                </p:cTn>
                              </p:par>
                            </p:childTnLst>
                          </p:cTn>
                        </p:par>
                        <p:par>
                          <p:cTn id="12" fill="hold">
                            <p:stCondLst>
                              <p:cond delay="2000"/>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par>
                          <p:cTn id="29" fill="hold">
                            <p:stCondLst>
                              <p:cond delay="4000"/>
                            </p:stCondLst>
                            <p:childTnLst>
                              <p:par>
                                <p:cTn id="30" presetID="19" presetClass="entr" presetSubtype="10"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0" fill="hold"/>
                                        <p:tgtEl>
                                          <p:spTgt spid="5"/>
                                        </p:tgtEl>
                                        <p:attrNameLst>
                                          <p:attrName>ppt_w</p:attrName>
                                        </p:attrNameLst>
                                      </p:cBhvr>
                                      <p:tavLst>
                                        <p:tav tm="0" fmla="#ppt_w*sin(2.5*pi*$)">
                                          <p:val>
                                            <p:fltVal val="0"/>
                                          </p:val>
                                        </p:tav>
                                        <p:tav tm="100000">
                                          <p:val>
                                            <p:fltVal val="1"/>
                                          </p:val>
                                        </p:tav>
                                      </p:tavLst>
                                    </p:anim>
                                    <p:anim calcmode="lin" valueType="num">
                                      <p:cBhvr>
                                        <p:cTn id="33"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numCol="1">
            <a:normAutofit fontScale="85000" lnSpcReduction="20000"/>
          </a:bodyPr>
          <a:lstStyle/>
          <a:p>
            <a:r>
              <a:rPr lang="ru-RU" sz="2400" dirty="0" smtClean="0">
                <a:latin typeface="Times New Roman" pitchFamily="18" charset="0"/>
                <a:cs typeface="Times New Roman" pitchFamily="18" charset="0"/>
              </a:rPr>
              <a:t>З точки зору ознак Конституції України як правового документу її юридичними властивостями є те, що:</a:t>
            </a:r>
          </a:p>
          <a:p>
            <a:pPr>
              <a:buNone/>
            </a:pPr>
            <a:r>
              <a:rPr lang="ru-RU" sz="2400" dirty="0" smtClean="0">
                <a:latin typeface="Times New Roman" pitchFamily="18" charset="0"/>
                <a:cs typeface="Times New Roman" pitchFamily="18" charset="0"/>
              </a:rPr>
              <a:t>1. Конституція - це, насамперед, закон, тобто акт виключної ваги і значення;</a:t>
            </a:r>
          </a:p>
          <a:p>
            <a:pPr>
              <a:buNone/>
            </a:pPr>
            <a:r>
              <a:rPr lang="ru-RU" sz="2400" dirty="0" smtClean="0">
                <a:latin typeface="Times New Roman" pitchFamily="18" charset="0"/>
                <a:cs typeface="Times New Roman" pitchFamily="18" charset="0"/>
              </a:rPr>
              <a:t>2. Конституції властиве юридичне верховенство, найвища юридична сила у порівнянні з іншими правовими актами: ні один акт не може перевищувати Конституцію;</a:t>
            </a:r>
          </a:p>
          <a:p>
            <a:pPr>
              <a:buNone/>
            </a:pPr>
            <a:r>
              <a:rPr lang="ru-RU" sz="2400" dirty="0" smtClean="0">
                <a:latin typeface="Times New Roman" pitchFamily="18" charset="0"/>
                <a:cs typeface="Times New Roman" pitchFamily="18" charset="0"/>
              </a:rPr>
              <a:t>3. Конституція є основою правової системи України, її законодавство, поточне законодавство розвиває конституційні приписи, деталізує їх;</a:t>
            </a:r>
          </a:p>
          <a:p>
            <a:pPr>
              <a:buNone/>
            </a:pPr>
            <a:r>
              <a:rPr lang="ru-RU" sz="2400" dirty="0" smtClean="0">
                <a:latin typeface="Times New Roman" pitchFamily="18" charset="0"/>
                <a:cs typeface="Times New Roman" pitchFamily="18" charset="0"/>
              </a:rPr>
              <a:t>4. Конституції властивий особливий порядок її прийняття і зміни, тобто це закон що має підвищений ступінь стабільності;</a:t>
            </a:r>
          </a:p>
          <a:p>
            <a:pPr>
              <a:buNone/>
            </a:pPr>
            <a:r>
              <a:rPr lang="ru-RU" sz="2400" dirty="0" smtClean="0">
                <a:latin typeface="Times New Roman" pitchFamily="18" charset="0"/>
                <a:cs typeface="Times New Roman" pitchFamily="18" charset="0"/>
              </a:rPr>
              <a:t>5. Існує досить складний механізм реалізації Конституції, оскільки її дія відбувається на трьох рівнях: на рівні реалізації Конституції в цілому; на рівні реалізації окремих конституційних інститутів; на рівні реалізації конституційних норм.</a:t>
            </a:r>
          </a:p>
          <a:p>
            <a:endParaRPr lang="ru-RU" dirty="0">
              <a:latin typeface="Times New Roman" pitchFamily="18" charset="0"/>
              <a:cs typeface="Times New Roman" pitchFamily="18" charset="0"/>
            </a:endParaRPr>
          </a:p>
        </p:txBody>
      </p:sp>
      <p:sp>
        <p:nvSpPr>
          <p:cNvPr id="4" name="Прямоугольник 3"/>
          <p:cNvSpPr/>
          <p:nvPr/>
        </p:nvSpPr>
        <p:spPr>
          <a:xfrm>
            <a:off x="1116564" y="692696"/>
            <a:ext cx="706231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Ознаки Конституції</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7" name="Рисунок 6" descr="FlagMap_of_Ukraine.png"/>
          <p:cNvPicPr>
            <a:picLocks noChangeAspect="1"/>
          </p:cNvPicPr>
          <p:nvPr/>
        </p:nvPicPr>
        <p:blipFill>
          <a:blip r:embed="rId2" cstate="print"/>
          <a:stretch>
            <a:fillRect/>
          </a:stretch>
        </p:blipFill>
        <p:spPr>
          <a:xfrm>
            <a:off x="7524328" y="5733256"/>
            <a:ext cx="1341328" cy="908720"/>
          </a:xfrm>
          <a:prstGeom prst="rect">
            <a:avLst/>
          </a:prstGeom>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 calcmode="lin" valueType="num">
                                      <p:cBhvr>
                                        <p:cTn id="9" dur="10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4"/>
                                        </p:tgtEl>
                                      </p:cBhvr>
                                    </p:animEffect>
                                  </p:childTnLst>
                                </p:cTn>
                              </p:par>
                            </p:childTnLst>
                          </p:cTn>
                        </p:par>
                        <p:par>
                          <p:cTn id="12" fill="hold">
                            <p:stCondLst>
                              <p:cond delay="2600"/>
                            </p:stCondLst>
                            <p:childTnLst>
                              <p:par>
                                <p:cTn id="13" presetID="50" presetClass="entr" presetSubtype="0" decel="10000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0" end="0"/>
                                            </p:txEl>
                                          </p:spTgt>
                                        </p:tgtEl>
                                      </p:cBhvr>
                                    </p:animEffect>
                                  </p:childTnLst>
                                </p:cTn>
                              </p:par>
                            </p:childTnLst>
                          </p:cTn>
                        </p:par>
                        <p:par>
                          <p:cTn id="18" fill="hold">
                            <p:stCondLst>
                              <p:cond delay="3600"/>
                            </p:stCondLst>
                            <p:childTnLst>
                              <p:par>
                                <p:cTn id="19" presetID="50" presetClass="entr" presetSubtype="0" decel="10000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par>
                          <p:cTn id="24" fill="hold">
                            <p:stCondLst>
                              <p:cond delay="4600"/>
                            </p:stCondLst>
                            <p:childTnLst>
                              <p:par>
                                <p:cTn id="25" presetID="50" presetClass="entr" presetSubtype="0" decel="10000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2" end="2"/>
                                            </p:txEl>
                                          </p:spTgt>
                                        </p:tgtEl>
                                      </p:cBhvr>
                                    </p:animEffect>
                                  </p:childTnLst>
                                </p:cTn>
                              </p:par>
                            </p:childTnLst>
                          </p:cTn>
                        </p:par>
                        <p:par>
                          <p:cTn id="30" fill="hold">
                            <p:stCondLst>
                              <p:cond delay="5600"/>
                            </p:stCondLst>
                            <p:childTnLst>
                              <p:par>
                                <p:cTn id="31" presetID="50" presetClass="entr" presetSubtype="0" decel="100000" fill="hold" grpId="0"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3" end="3"/>
                                            </p:txEl>
                                          </p:spTgt>
                                        </p:tgtEl>
                                      </p:cBhvr>
                                    </p:animEffect>
                                  </p:childTnLst>
                                </p:cTn>
                              </p:par>
                            </p:childTnLst>
                          </p:cTn>
                        </p:par>
                        <p:par>
                          <p:cTn id="36" fill="hold">
                            <p:stCondLst>
                              <p:cond delay="6600"/>
                            </p:stCondLst>
                            <p:childTnLst>
                              <p:par>
                                <p:cTn id="37" presetID="50" presetClass="entr" presetSubtype="0" decel="100000" fill="hold" grpId="0" nodeType="after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40"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1" dur="1000"/>
                                        <p:tgtEl>
                                          <p:spTgt spid="3">
                                            <p:txEl>
                                              <p:pRg st="4" end="4"/>
                                            </p:txEl>
                                          </p:spTgt>
                                        </p:tgtEl>
                                      </p:cBhvr>
                                    </p:animEffect>
                                  </p:childTnLst>
                                </p:cTn>
                              </p:par>
                            </p:childTnLst>
                          </p:cTn>
                        </p:par>
                        <p:par>
                          <p:cTn id="42" fill="hold">
                            <p:stCondLst>
                              <p:cond delay="7600"/>
                            </p:stCondLst>
                            <p:childTnLst>
                              <p:par>
                                <p:cTn id="43" presetID="50" presetClass="entr" presetSubtype="0" decel="100000" fill="hold" grpId="0" nodeType="after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46"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7" dur="1000"/>
                                        <p:tgtEl>
                                          <p:spTgt spid="3">
                                            <p:txEl>
                                              <p:pRg st="5" end="5"/>
                                            </p:txEl>
                                          </p:spTgt>
                                        </p:tgtEl>
                                      </p:cBhvr>
                                    </p:animEffect>
                                  </p:childTnLst>
                                </p:cTn>
                              </p:par>
                            </p:childTnLst>
                          </p:cTn>
                        </p:par>
                        <p:par>
                          <p:cTn id="48" fill="hold">
                            <p:stCondLst>
                              <p:cond delay="8600"/>
                            </p:stCondLst>
                            <p:childTnLst>
                              <p:par>
                                <p:cTn id="49" presetID="19" presetClass="entr" presetSubtype="10" fill="hold" nodeType="after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p:cTn id="51" dur="5000" fill="hold"/>
                                        <p:tgtEl>
                                          <p:spTgt spid="7"/>
                                        </p:tgtEl>
                                        <p:attrNameLst>
                                          <p:attrName>ppt_w</p:attrName>
                                        </p:attrNameLst>
                                      </p:cBhvr>
                                      <p:tavLst>
                                        <p:tav tm="0" fmla="#ppt_w*sin(2.5*pi*$)">
                                          <p:val>
                                            <p:fltVal val="0"/>
                                          </p:val>
                                        </p:tav>
                                        <p:tav tm="100000">
                                          <p:val>
                                            <p:fltVal val="1"/>
                                          </p:val>
                                        </p:tav>
                                      </p:tavLst>
                                    </p:anim>
                                    <p:anim calcmode="lin" valueType="num">
                                      <p:cBhvr>
                                        <p:cTn id="52" dur="5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7500" lnSpcReduction="20000"/>
          </a:bodyPr>
          <a:lstStyle/>
          <a:p>
            <a:r>
              <a:rPr lang="ru-RU" sz="2700" dirty="0" smtClean="0">
                <a:latin typeface="Times New Roman" pitchFamily="18" charset="0"/>
                <a:cs typeface="Times New Roman" pitchFamily="18" charset="0"/>
              </a:rPr>
              <a:t>Функції Конституції обумовлені її змістом, тією роллю, яку вона виконує в регулюванні суспільних відносин, задоволенні соціальних потреб. Багатство змісту, складність суспільних відносин обумовлює багатоплановість функцій та їх спрямованість. Одна група таких функцій "обслуговує" потреби Конституції, інша - виходить далеко за межі Конституції як політико-правового феномену. Конституція виступає як невід’ємний елемент всієї соціальної організації, як соціальне благо, ефективний регулятор і перетворювач суспільних відносин. Функції Конституції розкривають її сутність стосовно тих завдань які стоять перед суспільством на конкретному етапі його розвитку, при чому не рідко одне й те ж завдання вирішується за допомогою кількох функцій.</a:t>
            </a:r>
          </a:p>
          <a:p>
            <a:r>
              <a:rPr lang="ru-RU" sz="2700" dirty="0" smtClean="0">
                <a:latin typeface="Times New Roman" pitchFamily="18" charset="0"/>
                <a:cs typeface="Times New Roman" pitchFamily="18" charset="0"/>
              </a:rPr>
              <a:t>Функції Конституції поширюються на всі сфери суспільного життя, про що свідчить зміст Основного Закону, на ті суспільні відносини, які охоплюються дією Конституції.</a:t>
            </a:r>
          </a:p>
          <a:p>
            <a:endParaRPr lang="ru-RU" dirty="0"/>
          </a:p>
        </p:txBody>
      </p:sp>
      <p:sp>
        <p:nvSpPr>
          <p:cNvPr id="4" name="Прямоугольник 3"/>
          <p:cNvSpPr/>
          <p:nvPr/>
        </p:nvSpPr>
        <p:spPr>
          <a:xfrm>
            <a:off x="320791" y="692696"/>
            <a:ext cx="8586774"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uk-UA"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Функції Конституції</a:t>
            </a:r>
            <a:endParaRPr lang="ru-RU"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5" name="Рисунок 4" descr="a.gif"/>
          <p:cNvPicPr>
            <a:picLocks noChangeAspect="1"/>
          </p:cNvPicPr>
          <p:nvPr/>
        </p:nvPicPr>
        <p:blipFill>
          <a:blip r:embed="rId2" cstate="print"/>
          <a:stretch>
            <a:fillRect/>
          </a:stretch>
        </p:blipFill>
        <p:spPr>
          <a:xfrm>
            <a:off x="8100392" y="3861048"/>
            <a:ext cx="1043608" cy="1563265"/>
          </a:xfrm>
          <a:prstGeom prst="rect">
            <a:avLst/>
          </a:prstGeom>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7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Effect transition="in" filter="fade">
                                      <p:cBhvr>
                                        <p:cTn id="9" dur="2000"/>
                                        <p:tgtEl>
                                          <p:spTgt spid="4"/>
                                        </p:tgtEl>
                                      </p:cBhvr>
                                    </p:animEffect>
                                  </p:childTnLst>
                                </p:cTn>
                              </p:par>
                            </p:childTnLst>
                          </p:cTn>
                        </p:par>
                        <p:par>
                          <p:cTn id="10" fill="hold">
                            <p:stCondLst>
                              <p:cond delay="2000"/>
                            </p:stCondLst>
                            <p:childTnLst>
                              <p:par>
                                <p:cTn id="11" presetID="3"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1000"/>
                                        <p:tgtEl>
                                          <p:spTgt spid="3">
                                            <p:txEl>
                                              <p:pRg st="0" end="0"/>
                                            </p:txEl>
                                          </p:spTgt>
                                        </p:tgtEl>
                                      </p:cBhvr>
                                    </p:animEffect>
                                  </p:childTnLst>
                                </p:cTn>
                              </p:par>
                            </p:childTnLst>
                          </p:cTn>
                        </p:par>
                        <p:par>
                          <p:cTn id="14" fill="hold">
                            <p:stCondLst>
                              <p:cond delay="3000"/>
                            </p:stCondLst>
                            <p:childTnLst>
                              <p:par>
                                <p:cTn id="15" presetID="3"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1000"/>
                                        <p:tgtEl>
                                          <p:spTgt spid="3">
                                            <p:txEl>
                                              <p:pRg st="1" end="1"/>
                                            </p:txEl>
                                          </p:spTgt>
                                        </p:tgtEl>
                                      </p:cBhvr>
                                    </p:animEffect>
                                  </p:childTnLst>
                                </p:cTn>
                              </p:par>
                            </p:childTnLst>
                          </p:cTn>
                        </p:par>
                        <p:par>
                          <p:cTn id="18" fill="hold">
                            <p:stCondLst>
                              <p:cond delay="4000"/>
                            </p:stCondLst>
                            <p:childTnLst>
                              <p:par>
                                <p:cTn id="19" presetID="19" presetClass="entr" presetSubtype="1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0" fill="hold"/>
                                        <p:tgtEl>
                                          <p:spTgt spid="5"/>
                                        </p:tgtEl>
                                        <p:attrNameLst>
                                          <p:attrName>ppt_w</p:attrName>
                                        </p:attrNameLst>
                                      </p:cBhvr>
                                      <p:tavLst>
                                        <p:tav tm="0" fmla="#ppt_w*sin(2.5*pi*$)">
                                          <p:val>
                                            <p:fltVal val="0"/>
                                          </p:val>
                                        </p:tav>
                                        <p:tav tm="100000">
                                          <p:val>
                                            <p:fltVal val="1"/>
                                          </p:val>
                                        </p:tav>
                                      </p:tavLst>
                                    </p:anim>
                                    <p:anim calcmode="lin" valueType="num">
                                      <p:cBhvr>
                                        <p:cTn id="22"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4B4B4B"/>
      </a:dk1>
      <a:lt1>
        <a:sysClr val="window" lastClr="F0F0F0"/>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TotalTime>
  <Words>827</Words>
  <Application>Microsoft Office PowerPoint</Application>
  <PresentationFormat>Экран (4:3)</PresentationFormat>
  <Paragraphs>84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Elli 2.0 special for GeniEwgen)</cp:lastModifiedBy>
  <cp:revision>18</cp:revision>
  <dcterms:created xsi:type="dcterms:W3CDTF">2013-01-22T17:41:42Z</dcterms:created>
  <dcterms:modified xsi:type="dcterms:W3CDTF">2014-05-07T11:45:05Z</dcterms:modified>
</cp:coreProperties>
</file>