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B9821-AB87-444A-9988-16C42848177E}" type="datetimeFigureOut">
              <a:rPr lang="uk-UA" smtClean="0"/>
              <a:pPr/>
              <a:t>13.12.2013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C5493-75BF-4D20-9610-319471C8125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C5493-75BF-4D20-9610-319471C81251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DE602FC-F5DA-4386-8674-4EC71EB43B8A}" type="datetimeFigureOut">
              <a:rPr lang="uk-UA" smtClean="0"/>
              <a:pPr/>
              <a:t>13.12.2013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886A80-84D4-4CEB-8C7E-33772D5B11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02FC-F5DA-4386-8674-4EC71EB43B8A}" type="datetimeFigureOut">
              <a:rPr lang="uk-UA" smtClean="0"/>
              <a:pPr/>
              <a:t>13.12.2013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6A80-84D4-4CEB-8C7E-33772D5B11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02FC-F5DA-4386-8674-4EC71EB43B8A}" type="datetimeFigureOut">
              <a:rPr lang="uk-UA" smtClean="0"/>
              <a:pPr/>
              <a:t>13.12.2013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6A80-84D4-4CEB-8C7E-33772D5B11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E602FC-F5DA-4386-8674-4EC71EB43B8A}" type="datetimeFigureOut">
              <a:rPr lang="uk-UA" smtClean="0"/>
              <a:pPr/>
              <a:t>13.12.2013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886A80-84D4-4CEB-8C7E-33772D5B11B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DE602FC-F5DA-4386-8674-4EC71EB43B8A}" type="datetimeFigureOut">
              <a:rPr lang="uk-UA" smtClean="0"/>
              <a:pPr/>
              <a:t>13.12.2013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886A80-84D4-4CEB-8C7E-33772D5B11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02FC-F5DA-4386-8674-4EC71EB43B8A}" type="datetimeFigureOut">
              <a:rPr lang="uk-UA" smtClean="0"/>
              <a:pPr/>
              <a:t>13.12.2013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6A80-84D4-4CEB-8C7E-33772D5B11B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02FC-F5DA-4386-8674-4EC71EB43B8A}" type="datetimeFigureOut">
              <a:rPr lang="uk-UA" smtClean="0"/>
              <a:pPr/>
              <a:t>13.12.2013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6A80-84D4-4CEB-8C7E-33772D5B11B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E602FC-F5DA-4386-8674-4EC71EB43B8A}" type="datetimeFigureOut">
              <a:rPr lang="uk-UA" smtClean="0"/>
              <a:pPr/>
              <a:t>13.12.2013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886A80-84D4-4CEB-8C7E-33772D5B11B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02FC-F5DA-4386-8674-4EC71EB43B8A}" type="datetimeFigureOut">
              <a:rPr lang="uk-UA" smtClean="0"/>
              <a:pPr/>
              <a:t>13.12.2013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6A80-84D4-4CEB-8C7E-33772D5B11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E602FC-F5DA-4386-8674-4EC71EB43B8A}" type="datetimeFigureOut">
              <a:rPr lang="uk-UA" smtClean="0"/>
              <a:pPr/>
              <a:t>13.12.2013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886A80-84D4-4CEB-8C7E-33772D5B11B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E602FC-F5DA-4386-8674-4EC71EB43B8A}" type="datetimeFigureOut">
              <a:rPr lang="uk-UA" smtClean="0"/>
              <a:pPr/>
              <a:t>13.12.2013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886A80-84D4-4CEB-8C7E-33772D5B11B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E602FC-F5DA-4386-8674-4EC71EB43B8A}" type="datetimeFigureOut">
              <a:rPr lang="uk-UA" smtClean="0"/>
              <a:pPr/>
              <a:t>13.12.2013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886A80-84D4-4CEB-8C7E-33772D5B11B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7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ПСИХОЛОГИЯ ЛИЧНОСТИ</a:t>
            </a:r>
            <a:endParaRPr lang="uk-UA" sz="7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uk-UA" sz="5400" dirty="0" err="1" smtClean="0">
                <a:solidFill>
                  <a:schemeClr val="accent3">
                    <a:lumMod val="75000"/>
                  </a:schemeClr>
                </a:solidFill>
              </a:rPr>
              <a:t>Самоценка</a:t>
            </a:r>
            <a:r>
              <a:rPr lang="uk-UA" sz="5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uk-UA" sz="5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Этапы формирования самооценки:</a:t>
            </a:r>
            <a:endParaRPr lang="uk-UA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sz="2700" dirty="0" smtClean="0">
                <a:solidFill>
                  <a:schemeClr val="accent3">
                    <a:lumMod val="50000"/>
                  </a:schemeClr>
                </a:solidFill>
              </a:rPr>
              <a:t>Каждый человек сам влияет на формирование собственной самооценки</a:t>
            </a:r>
          </a:p>
          <a:p>
            <a:pPr fontAlgn="base"/>
            <a:r>
              <a:rPr lang="ru-RU" sz="2700" dirty="0" smtClean="0">
                <a:solidFill>
                  <a:schemeClr val="accent3">
                    <a:lumMod val="50000"/>
                  </a:schemeClr>
                </a:solidFill>
              </a:rPr>
              <a:t>Каждый человек мыслит и совершает поступки в соответствии с уровнем собственной самооценки</a:t>
            </a:r>
          </a:p>
          <a:p>
            <a:pPr fontAlgn="base"/>
            <a:r>
              <a:rPr lang="ru-RU" sz="2700" dirty="0" smtClean="0">
                <a:solidFill>
                  <a:schemeClr val="accent3">
                    <a:lumMod val="50000"/>
                  </a:schemeClr>
                </a:solidFill>
              </a:rPr>
              <a:t>Самооценка каждого человека напрямую влияет на отношение к нему окружающих людей</a:t>
            </a:r>
          </a:p>
          <a:p>
            <a:pPr fontAlgn="base"/>
            <a:r>
              <a:rPr lang="ru-RU" sz="2700" dirty="0" smtClean="0">
                <a:solidFill>
                  <a:schemeClr val="accent3">
                    <a:lumMod val="50000"/>
                  </a:schemeClr>
                </a:solidFill>
              </a:rPr>
              <a:t>Самооценка человека способна колебаться в зависимости от отношения окружающих</a:t>
            </a:r>
          </a:p>
          <a:p>
            <a:pPr>
              <a:buFont typeface="Wingdings" pitchFamily="2" charset="2"/>
              <a:buChar char="v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8352928" cy="5997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Высокий уровень самооценки позволяет чувствовать себя комфортно и уверенно в самых различных ситуациях, общаясь с разными людьми. Высокий уровень самооценки предопределяет ваши действия, которые в свою очередь, формируют степень комфорта вашей жизни.</a:t>
            </a:r>
            <a:endParaRPr lang="uk-UA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notebookhp.ru/data/images/69113246_1294778828_8619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8621" cy="689513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base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причины, которые могут повлиять на формирование низкого уровня самооценки личности:</a:t>
            </a:r>
            <a:endParaRPr lang="uk-UA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 smtClean="0"/>
              <a:t>В массе своей окружающая обстановка негативна и отрицательна, часто приходится общаться и воспринимать мысли негативно настроенных людей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Начиная с детского возраста, интеллектуальные способности, мысли и идеи человека, его внешний вид, постоянно сталкивались с насмешками или сомнением со стороны родителей, родственников, учителей, людей из ближнего окружения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Сравнение собственной личности с окружающими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Мысленное возвращение, придание значимости совершенной ошибке или событию, где вы потерпели неудачу</a:t>
            </a:r>
            <a:r>
              <a:rPr lang="ru-RU" dirty="0" smtClean="0"/>
              <a:t>.</a:t>
            </a:r>
          </a:p>
          <a:p>
            <a:r>
              <a:rPr lang="uk-UA" i="1" dirty="0" err="1" smtClean="0"/>
              <a:t>Перфекционизм</a:t>
            </a:r>
            <a:r>
              <a:rPr lang="uk-UA" dirty="0" smtClean="0"/>
              <a:t>.</a:t>
            </a:r>
            <a:endParaRPr lang="ru-RU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Уверенность – самая могучая в мире сила!</a:t>
            </a:r>
            <a:endParaRPr lang="uk-UA" sz="4000" b="1" i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499992" y="1484784"/>
            <a:ext cx="4392488" cy="5112568"/>
          </a:xfrm>
        </p:spPr>
        <p:txBody>
          <a:bodyPr>
            <a:normAutofit/>
          </a:bodyPr>
          <a:lstStyle/>
          <a:p>
            <a:r>
              <a:rPr lang="ru-RU" b="1" dirty="0" smtClean="0"/>
              <a:t>Чтобы поддерживать и усиливать свою самооценку</a:t>
            </a:r>
            <a:r>
              <a:rPr lang="ru-RU" dirty="0" smtClean="0"/>
              <a:t>, необходимо работать над ней, используя технику самовнушения.</a:t>
            </a:r>
          </a:p>
          <a:p>
            <a:r>
              <a:rPr lang="ru-RU" dirty="0" smtClean="0"/>
              <a:t>Для того чтобы уверенно действовать, реже ошибаться и не бояться оступиться, необходимо осознанно работать над повышением уровня самооценки своей личности</a:t>
            </a:r>
            <a:endParaRPr lang="uk-UA" dirty="0"/>
          </a:p>
        </p:txBody>
      </p:sp>
      <p:pic>
        <p:nvPicPr>
          <p:cNvPr id="1026" name="Picture 2" descr="повышение самооце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799"/>
            <a:ext cx="3960440" cy="51028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повысить свою самооценку:</a:t>
            </a:r>
            <a:endParaRPr lang="uk-UA" sz="4400" b="1" i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003232" cy="5373216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Работайте с отражением в зеркале</a:t>
            </a:r>
          </a:p>
          <a:p>
            <a:r>
              <a:rPr lang="ru-RU" b="1" i="1" dirty="0" smtClean="0"/>
              <a:t>Фиксируйте свои успехи и победы</a:t>
            </a:r>
          </a:p>
          <a:p>
            <a:r>
              <a:rPr lang="ru-RU" b="1" i="1" dirty="0" smtClean="0"/>
              <a:t>Создайте желаемый образ своей личности и закрепите его в сознании</a:t>
            </a:r>
          </a:p>
          <a:p>
            <a:r>
              <a:rPr lang="uk-UA" b="1" i="1" dirty="0" err="1" smtClean="0"/>
              <a:t>Рекламируйте</a:t>
            </a:r>
            <a:r>
              <a:rPr lang="uk-UA" b="1" i="1" dirty="0" smtClean="0"/>
              <a:t> </a:t>
            </a:r>
            <a:r>
              <a:rPr lang="uk-UA" b="1" i="1" dirty="0" err="1" smtClean="0"/>
              <a:t>себя</a:t>
            </a:r>
            <a:endParaRPr lang="uk-UA" b="1" i="1" dirty="0" smtClean="0"/>
          </a:p>
          <a:p>
            <a:r>
              <a:rPr lang="ru-RU" b="1" i="1" dirty="0" smtClean="0"/>
              <a:t>Используйте любую информацию по повышению самооценки</a:t>
            </a:r>
          </a:p>
          <a:p>
            <a:r>
              <a:rPr lang="ru-RU" b="1" i="1" dirty="0" smtClean="0"/>
              <a:t>Принимайте все комплименты и поздравления ответным “спасибо”</a:t>
            </a:r>
          </a:p>
          <a:p>
            <a:r>
              <a:rPr lang="uk-UA" b="1" i="1" dirty="0" err="1" smtClean="0"/>
              <a:t>Распространяйте</a:t>
            </a:r>
            <a:r>
              <a:rPr lang="uk-UA" b="1" i="1" dirty="0" smtClean="0"/>
              <a:t> </a:t>
            </a:r>
            <a:r>
              <a:rPr lang="uk-UA" b="1" i="1" dirty="0" err="1" smtClean="0"/>
              <a:t>позитивную</a:t>
            </a:r>
            <a:r>
              <a:rPr lang="uk-UA" b="1" i="1" dirty="0" smtClean="0"/>
              <a:t> </a:t>
            </a:r>
            <a:r>
              <a:rPr lang="uk-UA" b="1" i="1" dirty="0" err="1" smtClean="0"/>
              <a:t>энергию</a:t>
            </a:r>
            <a:endParaRPr lang="uk-UA" b="1" i="1" dirty="0" smtClean="0"/>
          </a:p>
          <a:p>
            <a:r>
              <a:rPr lang="ru-RU" b="1" i="1" dirty="0" smtClean="0"/>
              <a:t>Старайтесь заниматься тем, что вам нравится</a:t>
            </a:r>
          </a:p>
          <a:p>
            <a:r>
              <a:rPr lang="uk-UA" b="1" i="1" dirty="0" smtClean="0"/>
              <a:t>Будьте </a:t>
            </a:r>
            <a:r>
              <a:rPr lang="uk-UA" b="1" i="1" dirty="0" err="1" smtClean="0"/>
              <a:t>верны</a:t>
            </a:r>
            <a:r>
              <a:rPr lang="uk-UA" b="1" i="1" dirty="0" smtClean="0"/>
              <a:t> себе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5733256"/>
            <a:ext cx="7025208" cy="6766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!!!!Верьте в себя!!!!!</a:t>
            </a:r>
            <a:endParaRPr lang="uk-UA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1748" name="Picture 4" descr="http://www.porjati.ru/uploads/posts/2013-09/1379763109_1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36" y="332656"/>
            <a:ext cx="8176012" cy="5085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>
            <a:noAutofit/>
          </a:bodyPr>
          <a:lstStyle/>
          <a:p>
            <a:pPr algn="r"/>
            <a:r>
              <a:rPr lang="ru-RU" sz="3200" i="1" dirty="0" smtClean="0">
                <a:solidFill>
                  <a:schemeClr val="accent3">
                    <a:lumMod val="50000"/>
                  </a:schemeClr>
                </a:solidFill>
              </a:rPr>
              <a:t>«Доверие к самому себе —</a:t>
            </a:r>
            <a:br>
              <a:rPr lang="ru-RU" sz="3200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i="1" dirty="0" smtClean="0">
                <a:solidFill>
                  <a:schemeClr val="accent3">
                    <a:lumMod val="50000"/>
                  </a:schemeClr>
                </a:solidFill>
              </a:rPr>
              <a:t>первое необходимое условие великих начинаний»</a:t>
            </a:r>
            <a:endParaRPr lang="uk-UA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Одним из немаловажных факторов, влияющих на процесс целенаправленного получения знаний учащимися, является влияние самооценки и уровня притязаний на процесс обучения. 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uk-U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4338" name="Picture 2" descr="http://kurs-m.ru/images/stories/x_0e2afb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4032448" cy="50405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Самооценка вашей личности – это ваше отношение к себе</a:t>
            </a:r>
            <a:r>
              <a:rPr lang="ru-RU" sz="2800" dirty="0" smtClean="0">
                <a:solidFill>
                  <a:srgbClr val="C00000"/>
                </a:solidFill>
              </a:rPr>
              <a:t>, то, каким вы видите и ощущаете себя, то, какое место вы отводите своей личности в окружающих вас обстоятельствах. Самооценка основана на ваших убеждениях относительно собственных умений, знаний, качеств, способностей, — одним словом, всех положительных и отрицательных качеств, характеризующих вас, как личность. Самооценка не всегда адекватна, это не тот образ, какой видится в глазах окружающих, это именно то, что </a:t>
            </a:r>
            <a:r>
              <a:rPr lang="ru-RU" sz="2800" b="1" dirty="0" smtClean="0">
                <a:solidFill>
                  <a:srgbClr val="C00000"/>
                </a:solidFill>
              </a:rPr>
              <a:t>вы сами думаете о своей личности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mediasubs.ru/group/uploads/fo/formula-schastya/image2/wMTlhNmQ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4248472" cy="58326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0" y="476672"/>
            <a:ext cx="4104456" cy="61206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Самооценка может быть адекватной и неадекватной, т.е. завышенной и заниженной. Занижение или завышение самооценки личности проявляется в жизнедеятельности и сказывается на результатах деятельности. Проблема воспитания адекватной самооценки - одна из наиболее трудных в психологии воспитания.</a:t>
            </a:r>
            <a:endParaRPr lang="uk-UA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chemeClr val="accent3">
                    <a:lumMod val="75000"/>
                  </a:schemeClr>
                </a:solidFill>
              </a:rPr>
              <a:t>Самооценка – это субъективный критерий</a:t>
            </a:r>
            <a:r>
              <a:rPr lang="ru-RU" sz="2500" dirty="0" smtClean="0">
                <a:solidFill>
                  <a:schemeClr val="accent3">
                    <a:lumMod val="75000"/>
                  </a:schemeClr>
                </a:solidFill>
              </a:rPr>
              <a:t>. Самооценка человека формируется, начиная с самого его рождения. В жизни каждого из нас происходит множество событий, способных менять уровень нашей самооценки. В большинстве случаев уровень самооценки закладывается в детстве и зависит от отношения родителей, любви, окружения и многих других факторов. Однако </a:t>
            </a:r>
            <a:r>
              <a:rPr lang="ru-RU" sz="2500" b="1" dirty="0" smtClean="0">
                <a:solidFill>
                  <a:schemeClr val="accent3">
                    <a:lumMod val="75000"/>
                  </a:schemeClr>
                </a:solidFill>
              </a:rPr>
              <a:t>самооценка – это качество, которое можно формировать осознанно</a:t>
            </a:r>
            <a:r>
              <a:rPr lang="ru-RU" sz="2500" dirty="0" smtClean="0">
                <a:solidFill>
                  <a:schemeClr val="accent3">
                    <a:lumMod val="75000"/>
                  </a:schemeClr>
                </a:solidFill>
              </a:rPr>
              <a:t>. То есть каждый человек способен сам изменить свою самооценку. Чаще всего, когда речь идет об изменении самооценки, предполагается повышение ее уровня, а не наоборот.</a:t>
            </a:r>
            <a:endParaRPr lang="uk-UA" sz="25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404664"/>
            <a:ext cx="7169224" cy="606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500" dirty="0" smtClean="0">
                <a:solidFill>
                  <a:schemeClr val="accent3">
                    <a:lumMod val="75000"/>
                  </a:schemeClr>
                </a:solidFill>
              </a:rPr>
              <a:t>Человек, к сожалению, устроен так, что ему свойственно, в первую очередь, обращать внимание на негативные моменты жизни, а затем уже замечать хорошее. Все положительное воспринимается как само собой разумеющееся, а плохое вызывает негативные эмоции, обсуждения, тем самым закрепляясь в сознании человека. </a:t>
            </a:r>
            <a:endParaRPr lang="uk-UA" sz="35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низкая самооцен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44000" cy="56612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0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Высокий уровень самооценки – это точка отсчета на пути к успеху.</a:t>
            </a:r>
            <a:endParaRPr lang="uk-UA" sz="3000" b="1" i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Autofit/>
          </a:bodyPr>
          <a:lstStyle/>
          <a:p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Человек, который не любит себя, не способен любить окружающих.</a:t>
            </a:r>
            <a:r>
              <a:rPr lang="ru-RU" sz="27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Высокая 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самооценка определяет уверенность и решительность ваших действий. Повышение самооценки положительно влияет на все области жизни человека. Человек с высокой самооценкой не боится брать ответственность на себя за принимаемые решения, он действует уверенно и осознанно. Человек с низкой самооценкой боится не только действовать, он опасается даже мыслить и предполагать, что может быть выбран другой путь развития событий. Таким образом, люди с низкой самооценкой, сами себя загоняют в тупик, выходя из которого не видят.</a:t>
            </a:r>
            <a:endParaRPr lang="uk-UA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udoktora.net/file/image/2013/07/2013070951dbcb28bbb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898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312</TotalTime>
  <Words>599</Words>
  <Application>Microsoft Office PowerPoint</Application>
  <PresentationFormat>Экран (4:3)</PresentationFormat>
  <Paragraphs>37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ПСИХОЛОГИЯ ЛИЧНОСТИ</vt:lpstr>
      <vt:lpstr>«Доверие к самому себе — первое необходимое условие великих начинаний»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Этапы формирования самооценки:</vt:lpstr>
      <vt:lpstr>Слайд 11</vt:lpstr>
      <vt:lpstr>Слайд 12</vt:lpstr>
      <vt:lpstr>   причины, которые могут повлиять на формирование низкого уровня самооценки личности:</vt:lpstr>
      <vt:lpstr>Уверенность – самая могучая в мире сила!</vt:lpstr>
      <vt:lpstr>Как повысить свою самооценку:</vt:lpstr>
      <vt:lpstr>Слайд 16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ЛИЧНОСТИ</dc:title>
  <dc:creator>User</dc:creator>
  <cp:lastModifiedBy>User</cp:lastModifiedBy>
  <cp:revision>23</cp:revision>
  <dcterms:created xsi:type="dcterms:W3CDTF">2013-12-12T14:41:22Z</dcterms:created>
  <dcterms:modified xsi:type="dcterms:W3CDTF">2013-12-13T08:07:12Z</dcterms:modified>
</cp:coreProperties>
</file>