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7" r:id="rId9"/>
    <p:sldId id="268" r:id="rId10"/>
    <p:sldId id="266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63EB5A-A5F0-4E36-AB99-DDBE9D66EFBF}" type="datetimeFigureOut">
              <a:rPr lang="uk-UA" smtClean="0"/>
              <a:t>02.05.2014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2BC95F3-C1EC-4E0D-A0B5-3B5955974D9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19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0%D0%B2%D0%B8%D0%BB%D0%BE%D0%B2_%D0%9C%D0%B8%D0%BA%D0%BE%D0%BB%D0%B0_%D0%86%D0%B2%D0%B0%D0%BD%D0%BE%D0%B2%D0%B8%D1%87" TargetMode="External"/><Relationship Id="rId2" Type="http://schemas.openxmlformats.org/officeDocument/2006/relationships/hyperlink" Target="http://uk.wikipedia.org/wiki/%D0%A1%D1%94%D0%B2%D0%B5%D1%80%D1%86%D0%BE%D0%B2_%D0%9E%D0%BB%D0%B5%D0%BA%D1%81%D1%96%D0%B9_%D0%9C%D0%B8%D0%BA%D0%BE%D0%BB%D0%B0%D0%B9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2%D0%B5%D0%BE%D0%B4%D0%BE%D1%81%D1%96%D0%B9_%D0%94%D0%BE%D0%B1%D0%B6%D0%B0%D0%BD%D1%81%D1%8C%D0%BA%D0%B8%D0%B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E%D1%80%D0%BE%D1%82%D1%8C%D0%B1%D0%B0_%D0%B7%D0%B0_%D1%96%D1%81%D0%BD%D1%83%D0%B2%D0%B0%D0%BD%D0%BD%D1%8F" TargetMode="External"/><Relationship Id="rId13" Type="http://schemas.openxmlformats.org/officeDocument/2006/relationships/hyperlink" Target="http://uk.wikipedia.org/wiki/%D0%93%D0%BE%D0%BB%D0%BE%D0%BD%D0%B0%D1%81%D1%96%D0%BD%D0%BD%D1%96" TargetMode="External"/><Relationship Id="rId3" Type="http://schemas.openxmlformats.org/officeDocument/2006/relationships/hyperlink" Target="http://uk.wikipedia.org/wiki/%D0%9F%D0%BE%D0%BF%D1%83%D0%BB%D1%8F%D1%86%D1%96%D1%8F" TargetMode="External"/><Relationship Id="rId7" Type="http://schemas.openxmlformats.org/officeDocument/2006/relationships/hyperlink" Target="http://uk.wikipedia.org/wiki/%D0%9F%D1%80%D0%B8%D1%80%D0%BE%D0%B4%D0%BD%D0%B8%D0%B9_%D0%B4%D0%BE%D0%B1%D1%96%D1%80" TargetMode="External"/><Relationship Id="rId12" Type="http://schemas.openxmlformats.org/officeDocument/2006/relationships/hyperlink" Target="http://uk.wikipedia.org/wiki/%D0%9A%D0%BE%D0%BC%D0%B0%D1%85%D0%B8" TargetMode="External"/><Relationship Id="rId2" Type="http://schemas.openxmlformats.org/officeDocument/2006/relationships/hyperlink" Target="http://uk.wikipedia.org/wiki/%D0%9C%D1%83%D1%82%D0%B0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1%96%D0%BA%D1%80%D0%BE%D0%B5%D0%B2%D0%BE%D0%BB%D1%8E%D1%86%D1%96%D1%8F" TargetMode="External"/><Relationship Id="rId11" Type="http://schemas.openxmlformats.org/officeDocument/2006/relationships/hyperlink" Target="http://uk.wikipedia.org/wiki/%D0%A1%D1%81%D0%B0%D0%B2%D1%86%D1%96" TargetMode="External"/><Relationship Id="rId5" Type="http://schemas.openxmlformats.org/officeDocument/2006/relationships/hyperlink" Target="http://uk.wikipedia.org/wiki/%D0%92%D0%B8%D0%B4%D0%BE%D1%83%D1%82%D0%B2%D0%BE%D1%80%D0%B5%D0%BD%D0%BD%D1%8F" TargetMode="External"/><Relationship Id="rId10" Type="http://schemas.openxmlformats.org/officeDocument/2006/relationships/hyperlink" Target="http://uk.wikipedia.org/wiki/%D0%91%D1%96%D0%BE%D0%BB%D0%BE%D0%B3%D1%96%D1%87%D0%BD%D0%B8%D0%B9_%D1%80%D0%B5%D0%B3%D1%80%D0%B5%D1%81" TargetMode="External"/><Relationship Id="rId4" Type="http://schemas.openxmlformats.org/officeDocument/2006/relationships/hyperlink" Target="http://uk.wikipedia.org/wiki/%D0%9C%D0%B0%D0%BA%D1%80%D0%BE%D0%B5%D0%B2%D0%BE%D0%BB%D1%8E%D1%86%D1%96%D1%8F" TargetMode="External"/><Relationship Id="rId9" Type="http://schemas.openxmlformats.org/officeDocument/2006/relationships/hyperlink" Target="http://uk.wikipedia.org/wiki/%D0%91%D1%96%D0%BE%D0%BB%D0%BE%D0%B3%D1%96%D1%87%D0%BD%D0%B8%D0%B9_%D0%BF%D1%80%D0%BE%D0%B3%D1%80%D0%B5%D1%81" TargetMode="External"/><Relationship Id="rId14" Type="http://schemas.openxmlformats.org/officeDocument/2006/relationships/hyperlink" Target="http://uk.wikipedia.org/wiki/%D0%9F%D0%BB%D0%B0%D0%B7%D1%83%D0%BD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1926" TargetMode="External"/><Relationship Id="rId2" Type="http://schemas.openxmlformats.org/officeDocument/2006/relationships/hyperlink" Target="http://znaimo.com.ua/%D0%A7%D0%B5%D1%82%D0%B2%D0%B5%D1%80%D0%B8%D0%BA%D0%BE%D0%B2_%D0%A1%D0%B5%D1%80%D0%B3%D1%96%D0%B9_%D0%A1%D0%B5%D1%80%D0%B3%D1%96%D0%B9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naimo.com.ua/%D0%93%D0%B0%D0%BC%D0%B5%D1%82%D0%B0" TargetMode="External"/><Relationship Id="rId3" Type="http://schemas.openxmlformats.org/officeDocument/2006/relationships/hyperlink" Target="http://znaimo.com.ua/%D0%A2%D0%B8%D0%BC%D0%BE%D1%84%D1%94%D1%94%D0%B2-%D0%A0%D0%B5%D1%81%D0%BE%D0%B2%D1%81%D1%8C%D0%BA%D0%B8%D0%B9" TargetMode="External"/><Relationship Id="rId7" Type="http://schemas.openxmlformats.org/officeDocument/2006/relationships/hyperlink" Target="http://znaimo.com.ua/XX_%D1%81%D1%82%D0%BE%D0%BB%D1%96%D1%82%D1%82%D1%8F" TargetMode="External"/><Relationship Id="rId2" Type="http://schemas.openxmlformats.org/officeDocument/2006/relationships/hyperlink" Target="http://znaimo.com.ua/%D0%A5%D0%BE%D0%BB%D0%B4%D0%B5%D0%B9%D0%BD_%D0%94%D0%B6%D0%BE%D0%BD_%D0%91%D0%B5%D1%80%D0%B4%D0%BE%D0%BD_%D0%A1%D0%B0%D0%BD%D0%B4%D0%B5%D1%80%D1%81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%D0%A0%D0%B5%D1%86%D0%B5%D1%81%D0%B8%D0%B2%D0%BD%D0%B8%D0%B9_%D0%B3%D0%B5%D0%BD" TargetMode="External"/><Relationship Id="rId5" Type="http://schemas.openxmlformats.org/officeDocument/2006/relationships/hyperlink" Target="http://znaimo.com.ua/%D0%A7%D0%B5%D1%82%D0%B2%D0%B5%D1%80%D0%B8%D0%BA%D0%BE%D0%B2_%D0%A1%D0%B5%D1%80%D0%B3%D1%96%D0%B9_%D0%A1%D0%B5%D1%80%D0%B3%D1%96%D0%B9%D0%BE%D0%B2%D0%B8%D1%87" TargetMode="External"/><Relationship Id="rId4" Type="http://schemas.openxmlformats.org/officeDocument/2006/relationships/hyperlink" Target="http://znaimo.com.ua/%D0%A4%D0%B5%D0%BE%D0%B4%D0%BE%D1%81%D1%96%D0%B9_%D0%93%D1%80%D0%B8%D0%B3%D0%BE%D1%80%D0%BE%D0%B2%D0%B8%D1%87_%D0%94%D0%BE%D0%B1%D1%80%D0%B6%D0%B0%D0%BD%D1%81%D1%8C%D0%BA%D0%B8%D0%B9" TargetMode="External"/><Relationship Id="rId9" Type="http://schemas.openxmlformats.org/officeDocument/2006/relationships/hyperlink" Target="http://znaimo.com.ua/%D0%9C%D1%83%D1%82%D0%B0%D1%86%D1%96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en.wikipedia.org/wiki/The_Causes_of_Evolutio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en.wikipedia.org/wiki/Genetics_and_the_Origin_of_Spec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F%D1%80%D0%B8%D0%BD%D1%86%D0%B8%D0%BF_%D0%B7%D0%B0%D1%81%D0%BD%D0%BE%D0%B2%D0%BD%D0%B8%D0%BA%D0%B0" TargetMode="External"/><Relationship Id="rId2" Type="http://schemas.openxmlformats.org/officeDocument/2006/relationships/hyperlink" Target="http://znaimo.com.ua/%D0%9C%D0%B0%D0%B9%D1%80_%D0%95%D1%80%D0%BD%D1%81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Синтетична теорія еволюції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12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1268760"/>
            <a:ext cx="4104572" cy="4563869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dirty="0" err="1"/>
              <a:t>О.М.Северцов</a:t>
            </a:r>
            <a:r>
              <a:rPr lang="ru-RU" dirty="0"/>
              <a:t>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прогрес</a:t>
            </a:r>
            <a:r>
              <a:rPr lang="ru-RU" dirty="0"/>
              <a:t> і </a:t>
            </a:r>
            <a:r>
              <a:rPr lang="ru-RU" dirty="0" err="1"/>
              <a:t>регрес</a:t>
            </a:r>
            <a:r>
              <a:rPr lang="ru-RU" dirty="0"/>
              <a:t> та шляхи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(</a:t>
            </a:r>
            <a:r>
              <a:rPr lang="ru-RU" dirty="0" err="1"/>
              <a:t>ароморфози</a:t>
            </a:r>
            <a:r>
              <a:rPr lang="ru-RU" dirty="0"/>
              <a:t>, </a:t>
            </a:r>
            <a:r>
              <a:rPr lang="ru-RU" dirty="0" err="1"/>
              <a:t>ідіоадаптації</a:t>
            </a:r>
            <a:r>
              <a:rPr lang="ru-RU" dirty="0"/>
              <a:t>, </a:t>
            </a:r>
            <a:r>
              <a:rPr lang="ru-RU" dirty="0" err="1"/>
              <a:t>дегенерації</a:t>
            </a:r>
            <a:r>
              <a:rPr lang="ru-RU" dirty="0"/>
              <a:t>). </a:t>
            </a:r>
            <a:r>
              <a:rPr lang="ru-RU" dirty="0" err="1"/>
              <a:t>Розробив</a:t>
            </a:r>
            <a:r>
              <a:rPr lang="ru-RU" dirty="0"/>
              <a:t> основу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порівняльної</a:t>
            </a:r>
            <a:r>
              <a:rPr lang="ru-RU" dirty="0"/>
              <a:t> </a:t>
            </a:r>
            <a:r>
              <a:rPr lang="ru-RU" dirty="0" err="1"/>
              <a:t>ана­томії</a:t>
            </a:r>
            <a:r>
              <a:rPr lang="ru-RU" dirty="0"/>
              <a:t> </a:t>
            </a:r>
            <a:r>
              <a:rPr lang="ru-RU" dirty="0" err="1"/>
              <a:t>хребетних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Показав,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онтогенезі</a:t>
            </a:r>
            <a:r>
              <a:rPr lang="ru-RU" dirty="0"/>
              <a:t> </a:t>
            </a:r>
            <a:r>
              <a:rPr lang="ru-RU" dirty="0" err="1"/>
              <a:t>повторюється</a:t>
            </a:r>
            <a:r>
              <a:rPr lang="ru-RU" dirty="0"/>
              <a:t> </a:t>
            </a:r>
            <a:r>
              <a:rPr lang="ru-RU" dirty="0" err="1"/>
              <a:t>філо­генез</a:t>
            </a:r>
            <a:r>
              <a:rPr lang="ru-RU" dirty="0"/>
              <a:t> не </a:t>
            </a:r>
            <a:r>
              <a:rPr lang="ru-RU" dirty="0" err="1"/>
              <a:t>дорослих</a:t>
            </a:r>
            <a:r>
              <a:rPr lang="ru-RU" dirty="0"/>
              <a:t> форм, 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зародкових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личинко­вих</a:t>
            </a:r>
            <a:r>
              <a:rPr lang="ru-RU" dirty="0"/>
              <a:t> фаз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лягло</a:t>
            </a:r>
            <a:r>
              <a:rPr lang="ru-RU" dirty="0"/>
              <a:t> в основу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біогенетичного</a:t>
            </a:r>
            <a:r>
              <a:rPr lang="ru-RU" dirty="0"/>
              <a:t> закону. </a:t>
            </a:r>
          </a:p>
        </p:txBody>
      </p:sp>
      <p:pic>
        <p:nvPicPr>
          <p:cNvPr id="4" name="Содержимое 4" descr="severcov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3240360" cy="40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96630"/>
              </p:ext>
            </p:extLst>
          </p:nvPr>
        </p:nvGraphicFramePr>
        <p:xfrm>
          <a:off x="4860032" y="5517232"/>
          <a:ext cx="36960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0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О.М.Северцов</a:t>
                      </a:r>
                      <a:r>
                        <a:rPr lang="ru-RU" dirty="0" smtClean="0"/>
                        <a:t> (1866-1936) —</a:t>
                      </a:r>
                      <a:r>
                        <a:rPr lang="ru-RU" dirty="0" err="1" smtClean="0"/>
                        <a:t>російський</a:t>
                      </a:r>
                      <a:r>
                        <a:rPr lang="ru-RU" dirty="0" smtClean="0"/>
                        <a:t> зоолог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6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564904"/>
            <a:ext cx="6777317" cy="124936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6600" dirty="0" err="1" smtClean="0"/>
              <a:t>Дякую</a:t>
            </a:r>
            <a:r>
              <a:rPr lang="ru-RU" sz="6600" dirty="0" smtClean="0"/>
              <a:t> за </a:t>
            </a:r>
            <a:r>
              <a:rPr lang="ru-RU" sz="6600" dirty="0" err="1" smtClean="0"/>
              <a:t>увагу</a:t>
            </a:r>
            <a:r>
              <a:rPr lang="ru-RU" sz="6600" dirty="0" smtClean="0"/>
              <a:t>!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5380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/>
          <a:lstStyle/>
          <a:p>
            <a:pPr marL="68580" indent="0">
              <a:buNone/>
            </a:pPr>
            <a:r>
              <a:rPr lang="uk-UA" sz="2800" b="1" i="1" dirty="0"/>
              <a:t>Синтетична теорія </a:t>
            </a:r>
            <a:r>
              <a:rPr lang="uk-UA" sz="2800" b="1" i="1" dirty="0" smtClean="0"/>
              <a:t>еволюції </a:t>
            </a:r>
            <a:r>
              <a:rPr lang="uk-UA" dirty="0" smtClean="0"/>
              <a:t>- сучасна </a:t>
            </a:r>
            <a:r>
              <a:rPr lang="uk-UA" dirty="0"/>
              <a:t>еволюційна теорія, яка є синтезом різних дисциплін, насамперед, генетики і дарвінізму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r>
              <a:rPr lang="uk-UA" dirty="0"/>
              <a:t>Термін «синтетична теорія</a:t>
            </a:r>
            <a:r>
              <a:rPr lang="uk-UA" dirty="0" smtClean="0"/>
              <a:t>»</a:t>
            </a:r>
            <a:r>
              <a:rPr lang="ru-RU" dirty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/>
              <a:t>в 20-50-х роках XX </a:t>
            </a:r>
            <a:r>
              <a:rPr lang="ru-RU" dirty="0" err="1"/>
              <a:t>сторіччя</a:t>
            </a:r>
            <a:r>
              <a:rPr lang="uk-UA" dirty="0" smtClean="0"/>
              <a:t> </a:t>
            </a:r>
            <a:r>
              <a:rPr lang="uk-UA" dirty="0"/>
              <a:t>походить від назви книги відомого англійського еволюціоніста </a:t>
            </a:r>
            <a:r>
              <a:rPr lang="uk-UA" dirty="0" err="1"/>
              <a:t>Джуліана</a:t>
            </a:r>
            <a:r>
              <a:rPr lang="uk-UA" dirty="0"/>
              <a:t> Гакслі — «Еволюція: сучасний синтез» (</a:t>
            </a:r>
            <a:r>
              <a:rPr lang="uk-UA" dirty="0">
                <a:hlinkClick r:id="rId2" tooltip="1942"/>
              </a:rPr>
              <a:t>1942</a:t>
            </a:r>
            <a:r>
              <a:rPr lang="uk-UA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23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marL="68580" indent="0">
              <a:buNone/>
            </a:pPr>
            <a:r>
              <a:rPr lang="uk-UA" dirty="0">
                <a:solidFill>
                  <a:schemeClr val="tx1"/>
                </a:solidFill>
              </a:rPr>
              <a:t>У розробку синтетичної теорії еволюції зробили внесок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С. С. </a:t>
            </a:r>
            <a:r>
              <a:rPr lang="uk-UA" u="sng" dirty="0" err="1">
                <a:solidFill>
                  <a:schemeClr val="accent6">
                    <a:lumMod val="75000"/>
                  </a:schemeClr>
                </a:solidFill>
              </a:rPr>
              <a:t>Четвериков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 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  <a:hlinkClick r:id="rId2" tooltip="Сєверцов Олексій Миколайович"/>
              </a:rPr>
              <a:t>О. М. </a:t>
            </a:r>
            <a:r>
              <a:rPr lang="uk-UA" dirty="0" err="1">
                <a:solidFill>
                  <a:schemeClr val="accent6">
                    <a:lumMod val="75000"/>
                  </a:schemeClr>
                </a:solidFill>
                <a:hlinkClick r:id="rId2" tooltip="Сєверцов Олексій Миколайович"/>
              </a:rPr>
              <a:t>Сєверцов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М. В. </a:t>
            </a:r>
            <a:r>
              <a:rPr lang="uk-UA" u="sng" dirty="0" err="1" smtClean="0">
                <a:solidFill>
                  <a:schemeClr val="accent6">
                    <a:lumMod val="75000"/>
                  </a:schemeClr>
                </a:solidFill>
              </a:rPr>
              <a:t>Тимофєєв-Ресовський</a:t>
            </a:r>
            <a:r>
              <a:rPr lang="uk-UA" u="sng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  <a:hlinkClick r:id="rId3" tooltip="Вавилов Микола Іванович"/>
              </a:rPr>
              <a:t>М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  <a:hlinkClick r:id="rId3" tooltip="Вавилов Микола Іванович"/>
              </a:rPr>
              <a:t>. І. 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  <a:hlinkClick r:id="rId3" tooltip="Вавилов Микола Іванович"/>
              </a:rPr>
              <a:t>Вавилов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marL="68580" indent="0">
              <a:buNone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. І. </a:t>
            </a:r>
            <a:r>
              <a:rPr lang="uk-UA" dirty="0" err="1" smtClean="0">
                <a:solidFill>
                  <a:schemeClr val="accent6">
                    <a:lumMod val="75000"/>
                  </a:schemeClr>
                </a:solidFill>
              </a:rPr>
              <a:t>Шмальгаузен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Г. Ф. </a:t>
            </a:r>
            <a:r>
              <a:rPr lang="uk-UA" u="sng" dirty="0" err="1">
                <a:solidFill>
                  <a:schemeClr val="accent6">
                    <a:lumMod val="75000"/>
                  </a:schemeClr>
                </a:solidFill>
              </a:rPr>
              <a:t>Гаузе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Дж. </a:t>
            </a:r>
            <a:r>
              <a:rPr lang="uk-UA" u="sng" dirty="0" err="1">
                <a:solidFill>
                  <a:schemeClr val="accent6">
                    <a:lumMod val="75000"/>
                  </a:schemeClr>
                </a:solidFill>
              </a:rPr>
              <a:t>Хакслі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 Д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ж. </a:t>
            </a:r>
            <a:r>
              <a:rPr lang="uk-UA" u="sng" dirty="0" err="1">
                <a:solidFill>
                  <a:schemeClr val="accent6">
                    <a:lumMod val="75000"/>
                  </a:schemeClr>
                </a:solidFill>
              </a:rPr>
              <a:t>Холдейн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Р. Фішер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 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  <a:hlinkClick r:id="rId4" tooltip="Теодосій Добжанський"/>
              </a:rPr>
              <a:t>Ф. Г. </a:t>
            </a:r>
            <a:r>
              <a:rPr lang="uk-UA" dirty="0" err="1">
                <a:solidFill>
                  <a:schemeClr val="accent6">
                    <a:lumMod val="75000"/>
                  </a:schemeClr>
                </a:solidFill>
                <a:hlinkClick r:id="rId4" tooltip="Теодосій Добжанський"/>
              </a:rPr>
              <a:t>Добжанський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Дж. Г. </a:t>
            </a:r>
            <a:r>
              <a:rPr lang="uk-UA" u="sng" dirty="0" err="1">
                <a:solidFill>
                  <a:schemeClr val="accent6">
                    <a:lumMod val="75000"/>
                  </a:schemeClr>
                </a:solidFill>
              </a:rPr>
              <a:t>Симпсон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u="sng" dirty="0">
                <a:solidFill>
                  <a:schemeClr val="accent6">
                    <a:lumMod val="75000"/>
                  </a:schemeClr>
                </a:solidFill>
              </a:rPr>
              <a:t>С. </a:t>
            </a:r>
            <a:r>
              <a:rPr lang="uk-UA" u="sng" dirty="0" err="1">
                <a:solidFill>
                  <a:schemeClr val="accent6">
                    <a:lumMod val="75000"/>
                  </a:schemeClr>
                </a:solidFill>
              </a:rPr>
              <a:t>Райт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err="1"/>
              <a:t>синтетичної</a:t>
            </a:r>
            <a:r>
              <a:rPr lang="ru-RU" sz="3200" dirty="0"/>
              <a:t> </a:t>
            </a:r>
            <a:r>
              <a:rPr lang="ru-RU" sz="3200" dirty="0" err="1"/>
              <a:t>теорії</a:t>
            </a:r>
            <a:r>
              <a:rPr lang="ru-RU" sz="3200" dirty="0"/>
              <a:t> </a:t>
            </a:r>
            <a:r>
              <a:rPr lang="ru-RU" sz="3200" dirty="0" err="1"/>
              <a:t>еволюції</a:t>
            </a:r>
            <a:r>
              <a:rPr lang="ru-RU" sz="3200" dirty="0"/>
              <a:t>: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Autofit/>
          </a:bodyPr>
          <a:lstStyle/>
          <a:p>
            <a:r>
              <a:rPr lang="uk-UA" sz="2200" dirty="0"/>
              <a:t>головним джерелом спадкової мінливості є </a:t>
            </a:r>
            <a:r>
              <a:rPr lang="uk-UA" sz="2200" dirty="0">
                <a:hlinkClick r:id="rId2" tooltip="Мутація"/>
              </a:rPr>
              <a:t>мутації</a:t>
            </a:r>
            <a:endParaRPr lang="uk-UA" sz="2200" dirty="0"/>
          </a:p>
          <a:p>
            <a:r>
              <a:rPr lang="uk-UA" sz="2200" dirty="0"/>
              <a:t>елементарною одиницею еволюції є </a:t>
            </a:r>
            <a:r>
              <a:rPr lang="uk-UA" sz="2200" dirty="0">
                <a:hlinkClick r:id="rId3" tooltip="Популяція"/>
              </a:rPr>
              <a:t>популяції</a:t>
            </a:r>
            <a:r>
              <a:rPr lang="uk-UA" sz="2200" dirty="0"/>
              <a:t>, в яких діють усі елементарні фактори еволюції</a:t>
            </a:r>
          </a:p>
          <a:p>
            <a:r>
              <a:rPr lang="uk-UA" sz="2200" dirty="0"/>
              <a:t>еволюційний процес відбувається у формах </a:t>
            </a:r>
            <a:r>
              <a:rPr lang="uk-UA" sz="2200" dirty="0">
                <a:hlinkClick r:id="rId4" tooltip="Макроеволюція"/>
              </a:rPr>
              <a:t>макроеволюції</a:t>
            </a:r>
            <a:r>
              <a:rPr lang="uk-UA" sz="2200" dirty="0"/>
              <a:t>,</a:t>
            </a:r>
            <a:r>
              <a:rPr lang="uk-UA" sz="2200" dirty="0" err="1"/>
              <a:t> </a:t>
            </a:r>
            <a:r>
              <a:rPr lang="uk-UA" sz="2200" dirty="0" err="1">
                <a:hlinkClick r:id="rId5" tooltip="Видоутворення"/>
              </a:rPr>
              <a:t>видоутворення</a:t>
            </a:r>
            <a:r>
              <a:rPr lang="uk-UA" sz="2200" dirty="0" err="1"/>
              <a:t> </a:t>
            </a:r>
            <a:r>
              <a:rPr lang="uk-UA" sz="2200" dirty="0"/>
              <a:t>і </a:t>
            </a:r>
            <a:r>
              <a:rPr lang="uk-UA" sz="2200" dirty="0">
                <a:hlinkClick r:id="rId6" tooltip="Мікроеволюція"/>
              </a:rPr>
              <a:t>мікроеволюції</a:t>
            </a:r>
            <a:endParaRPr lang="uk-UA" sz="2200" dirty="0"/>
          </a:p>
          <a:p>
            <a:r>
              <a:rPr lang="uk-UA" sz="2200" dirty="0"/>
              <a:t>рушійною силою еволюції є </a:t>
            </a:r>
            <a:r>
              <a:rPr lang="uk-UA" sz="2200" dirty="0">
                <a:hlinkClick r:id="rId7" tooltip="Природний добір"/>
              </a:rPr>
              <a:t>природний добір</a:t>
            </a:r>
            <a:r>
              <a:rPr lang="uk-UA" sz="2200" dirty="0"/>
              <a:t>, який є наслідком </a:t>
            </a:r>
            <a:r>
              <a:rPr lang="uk-UA" sz="2200" dirty="0">
                <a:hlinkClick r:id="rId8" tooltip="Боротьба за існування"/>
              </a:rPr>
              <a:t>боротьби за існування</a:t>
            </a:r>
            <a:r>
              <a:rPr lang="uk-UA" sz="2200" dirty="0"/>
              <a:t> в різних її формах</a:t>
            </a:r>
          </a:p>
          <a:p>
            <a:r>
              <a:rPr lang="uk-UA" sz="2200" dirty="0"/>
              <a:t>будь-яка систематична група організмів може або процвітати (перебувати у стані </a:t>
            </a:r>
            <a:r>
              <a:rPr lang="uk-UA" sz="2200" dirty="0">
                <a:hlinkClick r:id="rId9" tooltip="Біологічний прогрес"/>
              </a:rPr>
              <a:t>біологічного прогресу</a:t>
            </a:r>
            <a:r>
              <a:rPr lang="uk-UA" sz="2200" dirty="0"/>
              <a:t>), або вимирати (стан </a:t>
            </a:r>
            <a:r>
              <a:rPr lang="uk-UA" sz="2200" dirty="0">
                <a:hlinkClick r:id="rId10" tooltip="Біологічний регрес"/>
              </a:rPr>
              <a:t>біологічного регресу</a:t>
            </a:r>
            <a:r>
              <a:rPr lang="uk-UA" sz="2200" dirty="0"/>
              <a:t>). В наш час у стані біологічного прогресу перебувають </a:t>
            </a:r>
            <a:r>
              <a:rPr lang="uk-UA" sz="2200" dirty="0">
                <a:hlinkClick r:id="rId11" tooltip="Ссавці"/>
              </a:rPr>
              <a:t>ссавці</a:t>
            </a:r>
            <a:r>
              <a:rPr lang="uk-UA" sz="2200" dirty="0"/>
              <a:t>, </a:t>
            </a:r>
            <a:r>
              <a:rPr lang="uk-UA" sz="2200" dirty="0">
                <a:hlinkClick r:id="rId12" tooltip="Комахи"/>
              </a:rPr>
              <a:t>комахи</a:t>
            </a:r>
            <a:r>
              <a:rPr lang="uk-UA" sz="2200" dirty="0"/>
              <a:t>, </a:t>
            </a:r>
            <a:r>
              <a:rPr lang="uk-UA" sz="2200" dirty="0" err="1"/>
              <a:t>регресу — </a:t>
            </a:r>
            <a:r>
              <a:rPr lang="uk-UA" sz="2200" dirty="0" err="1">
                <a:hlinkClick r:id="rId13" tooltip="Голонасінні"/>
              </a:rPr>
              <a:t>гол</a:t>
            </a:r>
            <a:r>
              <a:rPr lang="uk-UA" sz="2200" dirty="0">
                <a:hlinkClick r:id="rId13" tooltip="Голонасінні"/>
              </a:rPr>
              <a:t>онасінні</a:t>
            </a:r>
            <a:r>
              <a:rPr lang="uk-UA" sz="2200" dirty="0"/>
              <a:t>, </a:t>
            </a:r>
            <a:r>
              <a:rPr lang="uk-UA" sz="2200" dirty="0">
                <a:hlinkClick r:id="rId14" tooltip="Плазуни"/>
              </a:rPr>
              <a:t>плазуни</a:t>
            </a:r>
            <a:r>
              <a:rPr lang="uk-UA" sz="2200" dirty="0"/>
              <a:t> тощо</a:t>
            </a:r>
            <a:r>
              <a:rPr lang="uk-UA" sz="2200" dirty="0" smtClean="0"/>
              <a:t>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5352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err="1"/>
              <a:t>Виникнення</a:t>
            </a:r>
            <a:r>
              <a:rPr lang="ru-RU" b="1" dirty="0"/>
              <a:t> і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smtClean="0"/>
              <a:t>СТЕ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628800"/>
            <a:ext cx="4536503" cy="4896544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 err="1"/>
              <a:t>Стаття</a:t>
            </a:r>
            <a:r>
              <a:rPr lang="ru-RU" dirty="0"/>
              <a:t> </a:t>
            </a:r>
            <a:r>
              <a:rPr lang="ru-RU" dirty="0">
                <a:hlinkClick r:id="rId2" tooltip="Четвериков, Сергій Сергійович"/>
              </a:rPr>
              <a:t>С. С. </a:t>
            </a:r>
            <a:r>
              <a:rPr lang="ru-RU" dirty="0" err="1">
                <a:hlinkClick r:id="rId2" tooltip="Четвериков, Сергій Сергійович"/>
              </a:rPr>
              <a:t>Четверикова</a:t>
            </a:r>
            <a:r>
              <a:rPr lang="ru-RU" dirty="0"/>
              <a:t> "Про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 </a:t>
            </a:r>
            <a:r>
              <a:rPr lang="ru-RU" dirty="0" err="1"/>
              <a:t>еволюційного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генетики" ( </a:t>
            </a:r>
            <a:r>
              <a:rPr lang="ru-RU" dirty="0">
                <a:hlinkClick r:id="rId3" tooltip="1926"/>
              </a:rPr>
              <a:t>1926</a:t>
            </a:r>
            <a:r>
              <a:rPr lang="ru-RU" dirty="0"/>
              <a:t>) по </a:t>
            </a:r>
            <a:r>
              <a:rPr lang="ru-RU" dirty="0" err="1"/>
              <a:t>суті</a:t>
            </a:r>
            <a:r>
              <a:rPr lang="ru-RU" dirty="0"/>
              <a:t> стала ядром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синтетичної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еволюції</a:t>
            </a:r>
            <a:r>
              <a:rPr lang="ru-RU" dirty="0"/>
              <a:t> і основою для </a:t>
            </a:r>
            <a:r>
              <a:rPr lang="ru-RU" dirty="0" err="1"/>
              <a:t>подальшого</a:t>
            </a:r>
            <a:r>
              <a:rPr lang="ru-RU" dirty="0"/>
              <a:t> синтезу </a:t>
            </a:r>
            <a:r>
              <a:rPr lang="ru-RU" dirty="0" err="1"/>
              <a:t>дарвінізму</a:t>
            </a:r>
            <a:r>
              <a:rPr lang="ru-RU" dirty="0"/>
              <a:t> і генетики.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Четвериков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/>
              <a:t>показав </a:t>
            </a:r>
            <a:r>
              <a:rPr lang="ru-RU" dirty="0" err="1"/>
              <a:t>сумісність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генетики з </a:t>
            </a:r>
            <a:r>
              <a:rPr lang="ru-RU" dirty="0" err="1"/>
              <a:t>теорією</a:t>
            </a:r>
            <a:r>
              <a:rPr lang="ru-RU" dirty="0"/>
              <a:t> природного </a:t>
            </a:r>
            <a:r>
              <a:rPr lang="ru-RU" dirty="0" err="1"/>
              <a:t>відбору</a:t>
            </a:r>
            <a:r>
              <a:rPr lang="ru-RU" dirty="0"/>
              <a:t> і заклав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еволюційної</a:t>
            </a:r>
            <a:r>
              <a:rPr lang="ru-RU" dirty="0"/>
              <a:t> генетики. </a:t>
            </a:r>
            <a:endParaRPr lang="uk-UA" dirty="0"/>
          </a:p>
        </p:txBody>
      </p:sp>
      <p:pic>
        <p:nvPicPr>
          <p:cNvPr id="4" name="Picture 2" descr="C:\Documents and Settings\UNzDEAD aka Kipec\Мои документы\Четвериков_С.С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302433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90896"/>
              </p:ext>
            </p:extLst>
          </p:nvPr>
        </p:nvGraphicFramePr>
        <p:xfrm>
          <a:off x="5208240" y="5517232"/>
          <a:ext cx="348004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048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С.С.Четвериков</a:t>
                      </a:r>
                      <a:r>
                        <a:rPr lang="ru-RU" dirty="0" smtClean="0"/>
                        <a:t> (1880-1959), </a:t>
                      </a:r>
                      <a:r>
                        <a:rPr lang="ru-RU" dirty="0" err="1" smtClean="0"/>
                        <a:t>російський</a:t>
                      </a:r>
                      <a:r>
                        <a:rPr lang="ru-RU" dirty="0" smtClean="0"/>
                        <a:t> генетик та </a:t>
                      </a:r>
                      <a:r>
                        <a:rPr lang="ru-RU" dirty="0" err="1" smtClean="0"/>
                        <a:t>ентомолог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6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416940" cy="5067925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/>
              <a:t>Головна </a:t>
            </a:r>
            <a:r>
              <a:rPr lang="ru-RU" dirty="0" err="1"/>
              <a:t>еволюційна</a:t>
            </a:r>
            <a:r>
              <a:rPr lang="ru-RU" dirty="0"/>
              <a:t> </a:t>
            </a:r>
            <a:r>
              <a:rPr lang="ru-RU" dirty="0" err="1"/>
              <a:t>публікація</a:t>
            </a:r>
            <a:r>
              <a:rPr lang="ru-RU" dirty="0"/>
              <a:t>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С. С. </a:t>
            </a:r>
            <a:r>
              <a:rPr lang="ru-RU" u="sng" dirty="0" err="1">
                <a:solidFill>
                  <a:schemeClr val="accent6">
                    <a:lumMod val="75000"/>
                  </a:schemeClr>
                </a:solidFill>
              </a:rPr>
              <a:t>Четверикова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переведена на </a:t>
            </a:r>
            <a:r>
              <a:rPr lang="ru-RU" dirty="0" err="1"/>
              <a:t>англійську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в </a:t>
            </a:r>
            <a:r>
              <a:rPr lang="ru-RU" dirty="0" err="1"/>
              <a:t>лабораторії</a:t>
            </a:r>
            <a:r>
              <a:rPr lang="ru-RU" dirty="0"/>
              <a:t> </a:t>
            </a:r>
            <a:r>
              <a:rPr lang="ru-RU" dirty="0">
                <a:hlinkClick r:id="rId2" tooltip="Холдейн, Джон Бердон Сандерсон"/>
              </a:rPr>
              <a:t>Дж. </a:t>
            </a:r>
            <a:r>
              <a:rPr lang="ru-RU" dirty="0" err="1">
                <a:hlinkClick r:id="rId2" tooltip="Холдейн, Джон Бердон Сандерсон"/>
              </a:rPr>
              <a:t>Холдейна</a:t>
            </a:r>
            <a:r>
              <a:rPr lang="ru-RU" dirty="0"/>
              <a:t>, але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опублікована</a:t>
            </a:r>
            <a:r>
              <a:rPr lang="ru-RU" dirty="0"/>
              <a:t> за кордоном. В роботах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Дж. </a:t>
            </a:r>
            <a:r>
              <a:rPr lang="ru-RU" u="sng" dirty="0" err="1">
                <a:solidFill>
                  <a:schemeClr val="accent6">
                    <a:lumMod val="75000"/>
                  </a:schemeClr>
                </a:solidFill>
              </a:rPr>
              <a:t>Холдейна</a:t>
            </a:r>
            <a:r>
              <a:rPr lang="ru-RU" dirty="0"/>
              <a:t>, </a:t>
            </a:r>
            <a:r>
              <a:rPr lang="ru-RU" dirty="0">
                <a:hlinkClick r:id="rId3" tooltip="Тимофєєв-Ресовський"/>
              </a:rPr>
              <a:t>Н. В. </a:t>
            </a:r>
            <a:r>
              <a:rPr lang="ru-RU" dirty="0" err="1">
                <a:hlinkClick r:id="rId3" tooltip="Тимофєєв-Ресовський"/>
              </a:rPr>
              <a:t>Тимофєєва-Ресовський</a:t>
            </a:r>
            <a:r>
              <a:rPr lang="ru-RU" dirty="0"/>
              <a:t> і </a:t>
            </a:r>
            <a:r>
              <a:rPr lang="ru-RU" dirty="0">
                <a:hlinkClick r:id="rId4" tooltip="Феодосій Григорович Добржанський"/>
              </a:rPr>
              <a:t>Ф. Г. </a:t>
            </a:r>
            <a:r>
              <a:rPr lang="ru-RU" dirty="0" err="1">
                <a:hlinkClick r:id="rId4" tooltip="Феодосій Григорович Добржанський"/>
              </a:rPr>
              <a:t>Добржанського</a:t>
            </a:r>
            <a:r>
              <a:rPr lang="ru-RU" dirty="0"/>
              <a:t> </a:t>
            </a: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виражені</a:t>
            </a:r>
            <a:r>
              <a:rPr lang="ru-RU" dirty="0"/>
              <a:t> </a:t>
            </a:r>
            <a:r>
              <a:rPr lang="ru-RU" dirty="0">
                <a:hlinkClick r:id="rId5" tooltip="Четвериков, Сергій Сергійович"/>
              </a:rPr>
              <a:t>С. С. </a:t>
            </a:r>
            <a:r>
              <a:rPr lang="ru-RU" dirty="0" err="1">
                <a:hlinkClick r:id="rId5" tooltip="Четвериков, Сергій Сергійович"/>
              </a:rPr>
              <a:t>Четверикова</a:t>
            </a:r>
            <a:r>
              <a:rPr lang="ru-RU" dirty="0"/>
              <a:t>, </a:t>
            </a:r>
            <a:r>
              <a:rPr lang="ru-RU" dirty="0" err="1"/>
              <a:t>поширилися</a:t>
            </a:r>
            <a:r>
              <a:rPr lang="ru-RU" dirty="0"/>
              <a:t> на </a:t>
            </a:r>
            <a:r>
              <a:rPr lang="ru-RU" dirty="0" err="1"/>
              <a:t>Захід</a:t>
            </a:r>
            <a:r>
              <a:rPr lang="ru-RU" dirty="0"/>
              <a:t>, де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Р. </a:t>
            </a:r>
            <a:r>
              <a:rPr lang="ru-RU" u="sng" dirty="0" err="1">
                <a:solidFill>
                  <a:schemeClr val="accent6">
                    <a:lumMod val="75000"/>
                  </a:schemeClr>
                </a:solidFill>
              </a:rPr>
              <a:t>Фішер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/>
              <a:t>висловив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погляди про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домінантності</a:t>
            </a:r>
            <a:r>
              <a:rPr lang="ru-RU" dirty="0" smtClean="0"/>
              <a:t>. </a:t>
            </a:r>
            <a:r>
              <a:rPr lang="uk-UA" dirty="0"/>
              <a:t>Поштовх до розвитку синтетичної теорії дала гіпотеза </a:t>
            </a:r>
            <a:r>
              <a:rPr lang="uk-UA" dirty="0" err="1"/>
              <a:t>про </a:t>
            </a:r>
            <a:r>
              <a:rPr lang="uk-UA" dirty="0" err="1">
                <a:hlinkClick r:id="rId6" tooltip="Рецесивний ген"/>
              </a:rPr>
              <a:t>рецесивності</a:t>
            </a:r>
            <a:r>
              <a:rPr lang="uk-UA" dirty="0" err="1"/>
              <a:t> н</a:t>
            </a:r>
            <a:r>
              <a:rPr lang="uk-UA" dirty="0"/>
              <a:t>ових генів. Говорячи мовою генетики другої половини </a:t>
            </a:r>
            <a:r>
              <a:rPr lang="en-US" dirty="0">
                <a:hlinkClick r:id="rId7" tooltip="XX століття"/>
              </a:rPr>
              <a:t>XX </a:t>
            </a:r>
            <a:r>
              <a:rPr lang="uk-UA" dirty="0">
                <a:hlinkClick r:id="rId7" tooltip="XX століття"/>
              </a:rPr>
              <a:t>століття</a:t>
            </a:r>
            <a:r>
              <a:rPr lang="uk-UA" dirty="0"/>
              <a:t>, ця гіпотеза припускала, що в кожній відтворювану групі організмів під час </a:t>
            </a:r>
            <a:r>
              <a:rPr lang="uk-UA" dirty="0" err="1"/>
              <a:t>дозріва</a:t>
            </a:r>
            <a:r>
              <a:rPr lang="uk-UA" dirty="0"/>
              <a:t>ння </a:t>
            </a:r>
            <a:r>
              <a:rPr lang="uk-UA" dirty="0">
                <a:hlinkClick r:id="rId8" tooltip="Гамета"/>
              </a:rPr>
              <a:t>гамет</a:t>
            </a:r>
            <a:r>
              <a:rPr lang="uk-UA" dirty="0"/>
              <a:t> в результаті помилок при реплікації ДНК постійно виникають </a:t>
            </a:r>
            <a:r>
              <a:rPr lang="uk-UA" dirty="0">
                <a:hlinkClick r:id="rId9" tooltip="Мутація"/>
              </a:rPr>
              <a:t>мутації</a:t>
            </a:r>
            <a:r>
              <a:rPr lang="uk-UA" dirty="0"/>
              <a:t> - нові варіанти генів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09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aldan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80728"/>
            <a:ext cx="2808312" cy="427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620688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/>
              <a:t>Важливою передумовою для виникнення нової теорії еволюції з'явилася книга </a:t>
            </a:r>
            <a:r>
              <a:rPr lang="uk-UA" sz="2000" dirty="0" smtClean="0"/>
              <a:t>Дж</a:t>
            </a:r>
            <a:r>
              <a:rPr lang="uk-UA" sz="2000" dirty="0"/>
              <a:t>. Б. С. </a:t>
            </a:r>
            <a:r>
              <a:rPr lang="uk-UA" sz="2000" dirty="0" err="1"/>
              <a:t>Холдейна-молодшого</a:t>
            </a:r>
            <a:r>
              <a:rPr lang="uk-UA" sz="2000" dirty="0"/>
              <a:t>, який видав її в 1932 році під назвою " </a:t>
            </a:r>
            <a:r>
              <a:rPr lang="en-US" sz="2000" i="1" dirty="0">
                <a:hlinkClick r:id="rId3" tooltip="en: The Causes of Evolution"/>
              </a:rPr>
              <a:t>The causes of evolution</a:t>
            </a:r>
            <a:r>
              <a:rPr lang="en-US" sz="2000" dirty="0"/>
              <a:t> ". </a:t>
            </a:r>
            <a:r>
              <a:rPr lang="uk-UA" sz="2000" dirty="0" err="1"/>
              <a:t>Холдейн</a:t>
            </a:r>
            <a:r>
              <a:rPr lang="uk-UA" sz="2000" dirty="0"/>
              <a:t>, створюючи генетику індивідуального розвитку, відразу ж включив нову науку у вирішення проблем макроеволюції</a:t>
            </a:r>
            <a:r>
              <a:rPr lang="uk-UA" sz="2000" dirty="0" smtClean="0"/>
              <a:t>. </a:t>
            </a:r>
            <a:r>
              <a:rPr lang="ru-RU" sz="2000" u="sng" dirty="0" err="1" smtClean="0">
                <a:solidFill>
                  <a:schemeClr val="accent6">
                    <a:lumMod val="75000"/>
                  </a:schemeClr>
                </a:solidFill>
              </a:rPr>
              <a:t>Дж.Холдейн</a:t>
            </a:r>
            <a:r>
              <a:rPr lang="ru-RU" sz="2000" dirty="0" smtClean="0"/>
              <a:t> </a:t>
            </a:r>
            <a:r>
              <a:rPr lang="ru-RU" sz="2000" dirty="0"/>
              <a:t>один </a:t>
            </a:r>
            <a:r>
              <a:rPr lang="ru-RU" sz="2000" dirty="0" err="1"/>
              <a:t>із</a:t>
            </a:r>
            <a:r>
              <a:rPr lang="ru-RU" sz="2000" dirty="0"/>
              <a:t> перших почав </a:t>
            </a:r>
            <a:r>
              <a:rPr lang="ru-RU" sz="2000" dirty="0" err="1"/>
              <a:t>розробляти</a:t>
            </a:r>
            <a:r>
              <a:rPr lang="ru-RU" sz="2000" dirty="0"/>
              <a:t> генетико-</a:t>
            </a:r>
            <a:r>
              <a:rPr lang="ru-RU" sz="2000" dirty="0" err="1"/>
              <a:t>математичні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оцінки</a:t>
            </a:r>
            <a:r>
              <a:rPr lang="ru-RU" sz="2000" dirty="0"/>
              <a:t> ста­ну </a:t>
            </a:r>
            <a:r>
              <a:rPr lang="ru-RU" sz="2000" dirty="0" err="1"/>
              <a:t>популяції</a:t>
            </a:r>
            <a:r>
              <a:rPr lang="ru-RU" sz="2000" dirty="0"/>
              <a:t>. </a:t>
            </a:r>
            <a:r>
              <a:rPr lang="ru-RU" sz="2000" dirty="0" err="1"/>
              <a:t>Довів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генотипи</a:t>
            </a:r>
            <a:r>
              <a:rPr lang="ru-RU" sz="2000" dirty="0"/>
              <a:t> </a:t>
            </a:r>
            <a:r>
              <a:rPr lang="ru-RU" sz="2000" dirty="0" err="1"/>
              <a:t>зберігаються</a:t>
            </a:r>
            <a:r>
              <a:rPr lang="ru-RU" sz="2000" dirty="0"/>
              <a:t> та </a:t>
            </a:r>
            <a:r>
              <a:rPr lang="ru-RU" sz="2000" dirty="0" err="1"/>
              <a:t>поширю­ються</a:t>
            </a:r>
            <a:r>
              <a:rPr lang="ru-RU" sz="2000" dirty="0"/>
              <a:t> не </a:t>
            </a:r>
            <a:r>
              <a:rPr lang="ru-RU" sz="2000" dirty="0" err="1"/>
              <a:t>випадково</a:t>
            </a:r>
            <a:r>
              <a:rPr lang="ru-RU" sz="2000" dirty="0"/>
              <a:t>, а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дією</a:t>
            </a:r>
            <a:r>
              <a:rPr lang="ru-RU" sz="2000" dirty="0"/>
              <a:t> </a:t>
            </a:r>
            <a:r>
              <a:rPr lang="ru-RU" sz="2000" dirty="0" err="1"/>
              <a:t>еволюційних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57216"/>
              </p:ext>
            </p:extLst>
          </p:nvPr>
        </p:nvGraphicFramePr>
        <p:xfrm>
          <a:off x="5039544" y="5373216"/>
          <a:ext cx="34563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u="none" dirty="0" err="1" smtClean="0">
                          <a:solidFill>
                            <a:schemeClr val="bg1"/>
                          </a:solidFill>
                        </a:rPr>
                        <a:t>Дж.Холдейн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800" dirty="0" smtClean="0"/>
                        <a:t>(1892-1964) — </a:t>
                      </a:r>
                      <a:r>
                        <a:rPr lang="ru-RU" sz="1800" dirty="0" err="1" smtClean="0"/>
                        <a:t>англійський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біохімік</a:t>
                      </a:r>
                      <a:r>
                        <a:rPr lang="ru-RU" sz="1800" dirty="0" smtClean="0"/>
                        <a:t> і генетик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3888433" cy="554461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uk-UA" dirty="0"/>
              <a:t>Практично у всіх </a:t>
            </a:r>
            <a:r>
              <a:rPr lang="uk-UA" dirty="0" err="1"/>
              <a:t>історико-наукових</a:t>
            </a:r>
            <a:r>
              <a:rPr lang="uk-UA" dirty="0"/>
              <a:t> моделях 1937 був названий роком виникнення СТЕ - цього року з'явилася книга російсько-американського генетика і ентомолога-систематика Ф. Г. </a:t>
            </a:r>
            <a:r>
              <a:rPr lang="uk-UA" dirty="0" err="1"/>
              <a:t>Добржанського</a:t>
            </a:r>
            <a:r>
              <a:rPr lang="uk-UA" dirty="0"/>
              <a:t> " </a:t>
            </a:r>
            <a:r>
              <a:rPr lang="uk-UA" i="1" dirty="0">
                <a:hlinkClick r:id="rId2" tooltip="en: Genetics and the Origin of Species"/>
              </a:rPr>
              <a:t>​​</a:t>
            </a:r>
            <a:r>
              <a:rPr lang="en-US" i="1" dirty="0">
                <a:hlinkClick r:id="rId2" tooltip="en: Genetics and the Origin of Species"/>
              </a:rPr>
              <a:t>Genetics and the Origin of Species</a:t>
            </a:r>
            <a:r>
              <a:rPr lang="en-US" dirty="0"/>
              <a:t> ". </a:t>
            </a:r>
            <a:r>
              <a:rPr lang="uk-UA" dirty="0"/>
              <a:t>Успіх книги </a:t>
            </a:r>
            <a:r>
              <a:rPr lang="uk-UA" dirty="0" err="1"/>
              <a:t>Добржанського</a:t>
            </a:r>
            <a:r>
              <a:rPr lang="uk-UA" dirty="0"/>
              <a:t> визначався тим, що він був одночасно натуралістом і експериментальним генетиком</a:t>
            </a:r>
            <a:r>
              <a:rPr lang="uk-UA" dirty="0" smtClean="0"/>
              <a:t>.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сформульовано</a:t>
            </a:r>
            <a:r>
              <a:rPr lang="ru-RU" dirty="0"/>
              <a:t> </a:t>
            </a:r>
            <a:r>
              <a:rPr lang="ru-RU" dirty="0" err="1"/>
              <a:t>найважливіше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про "</a:t>
            </a:r>
            <a:r>
              <a:rPr lang="ru-RU" dirty="0" err="1"/>
              <a:t>ізолюючих</a:t>
            </a:r>
            <a:r>
              <a:rPr lang="ru-RU" dirty="0"/>
              <a:t> </a:t>
            </a:r>
            <a:r>
              <a:rPr lang="ru-RU" dirty="0" err="1"/>
              <a:t>механізмах</a:t>
            </a:r>
            <a:r>
              <a:rPr lang="ru-RU" dirty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".</a:t>
            </a:r>
            <a:endParaRPr lang="uk-UA" dirty="0"/>
          </a:p>
        </p:txBody>
      </p:sp>
      <p:pic>
        <p:nvPicPr>
          <p:cNvPr id="4" name="Содержимое 4" descr="theodosius_dobzhansky.gif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363093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81512"/>
              </p:ext>
            </p:extLst>
          </p:nvPr>
        </p:nvGraphicFramePr>
        <p:xfrm>
          <a:off x="4647443" y="5301208"/>
          <a:ext cx="37680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Ф.Г.Добржанський</a:t>
                      </a:r>
                      <a:r>
                        <a:rPr lang="ru-RU" dirty="0" smtClean="0"/>
                        <a:t> (1900-1981) - </a:t>
                      </a:r>
                      <a:r>
                        <a:rPr lang="ru-RU" dirty="0" err="1" smtClean="0"/>
                        <a:t>український</a:t>
                      </a:r>
                      <a:r>
                        <a:rPr lang="ru-RU" dirty="0" smtClean="0"/>
                        <a:t> генетик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1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3960441" cy="547260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800" dirty="0"/>
              <a:t>У 1942  </a:t>
            </a:r>
            <a:r>
              <a:rPr lang="ru-RU" sz="1800" dirty="0">
                <a:hlinkClick r:id="rId2" tooltip="Майр, Ернст"/>
              </a:rPr>
              <a:t>Е. </a:t>
            </a:r>
            <a:r>
              <a:rPr lang="ru-RU" sz="1800" dirty="0" err="1">
                <a:hlinkClick r:id="rId2" tooltip="Майр, Ернст"/>
              </a:rPr>
              <a:t>Майр</a:t>
            </a:r>
            <a:r>
              <a:rPr lang="ru-RU" sz="1800" dirty="0"/>
              <a:t> </a:t>
            </a:r>
            <a:r>
              <a:rPr lang="ru-RU" sz="1800" dirty="0" err="1"/>
              <a:t>видав</a:t>
            </a:r>
            <a:r>
              <a:rPr lang="ru-RU" sz="1800" dirty="0"/>
              <a:t> книгу "Систематика і </a:t>
            </a:r>
            <a:r>
              <a:rPr lang="ru-RU" sz="1800" dirty="0" err="1"/>
              <a:t>походження</a:t>
            </a:r>
            <a:r>
              <a:rPr lang="ru-RU" sz="1800" dirty="0"/>
              <a:t> </a:t>
            </a:r>
            <a:r>
              <a:rPr lang="ru-RU" sz="1800" dirty="0" err="1"/>
              <a:t>видів</a:t>
            </a:r>
            <a:r>
              <a:rPr lang="ru-RU" sz="1800" dirty="0"/>
              <a:t>", в </a:t>
            </a:r>
            <a:r>
              <a:rPr lang="ru-RU" sz="1800" dirty="0" err="1"/>
              <a:t>якій</a:t>
            </a:r>
            <a:r>
              <a:rPr lang="ru-RU" sz="1800" dirty="0"/>
              <a:t> </a:t>
            </a:r>
            <a:r>
              <a:rPr lang="ru-RU" sz="1800" dirty="0" err="1"/>
              <a:t>була</a:t>
            </a:r>
            <a:r>
              <a:rPr lang="ru-RU" sz="1800" dirty="0"/>
              <a:t> </a:t>
            </a:r>
            <a:r>
              <a:rPr lang="ru-RU" sz="1800" dirty="0" err="1"/>
              <a:t>послідовно</a:t>
            </a:r>
            <a:r>
              <a:rPr lang="ru-RU" sz="1800" dirty="0"/>
              <a:t> </a:t>
            </a:r>
            <a:r>
              <a:rPr lang="ru-RU" sz="1800" dirty="0" err="1"/>
              <a:t>розвинена</a:t>
            </a:r>
            <a:r>
              <a:rPr lang="ru-RU" sz="1800" dirty="0"/>
              <a:t> </a:t>
            </a:r>
            <a:r>
              <a:rPr lang="ru-RU" sz="1800" dirty="0" err="1"/>
              <a:t>концепція</a:t>
            </a:r>
            <a:r>
              <a:rPr lang="ru-RU" sz="1800" dirty="0"/>
              <a:t> </a:t>
            </a:r>
            <a:r>
              <a:rPr lang="ru-RU" sz="1800" dirty="0" err="1"/>
              <a:t>політіпічеського</a:t>
            </a:r>
            <a:r>
              <a:rPr lang="ru-RU" sz="1800" dirty="0"/>
              <a:t> виду та генетико-</a:t>
            </a:r>
            <a:r>
              <a:rPr lang="ru-RU" sz="1800" dirty="0" err="1"/>
              <a:t>географічна</a:t>
            </a:r>
            <a:r>
              <a:rPr lang="ru-RU" sz="1800" dirty="0"/>
              <a:t> модель </a:t>
            </a:r>
            <a:r>
              <a:rPr lang="ru-RU" sz="1800" dirty="0" err="1"/>
              <a:t>видоутворення</a:t>
            </a:r>
            <a:r>
              <a:rPr lang="ru-RU" sz="1800" dirty="0"/>
              <a:t>. </a:t>
            </a:r>
            <a:r>
              <a:rPr lang="ru-RU" sz="1800" dirty="0" err="1"/>
              <a:t>Майр</a:t>
            </a:r>
            <a:r>
              <a:rPr lang="ru-RU" sz="1800" dirty="0"/>
              <a:t> </a:t>
            </a:r>
            <a:r>
              <a:rPr lang="ru-RU" sz="1800" dirty="0" err="1"/>
              <a:t>запропонував</a:t>
            </a:r>
            <a:r>
              <a:rPr lang="ru-RU" sz="1800" dirty="0"/>
              <a:t> </a:t>
            </a:r>
            <a:r>
              <a:rPr lang="ru-RU" sz="1800" dirty="0">
                <a:hlinkClick r:id="rId3" tooltip="Принцип засновника"/>
              </a:rPr>
              <a:t>принцип </a:t>
            </a:r>
            <a:r>
              <a:rPr lang="ru-RU" sz="1800" dirty="0" err="1">
                <a:hlinkClick r:id="rId3" tooltip="Принцип засновника"/>
              </a:rPr>
              <a:t>засновника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в </a:t>
            </a:r>
            <a:r>
              <a:rPr lang="ru-RU" sz="1800" dirty="0" err="1"/>
              <a:t>остаточній</a:t>
            </a:r>
            <a:r>
              <a:rPr lang="ru-RU" sz="1800" dirty="0"/>
              <a:t> </a:t>
            </a:r>
            <a:r>
              <a:rPr lang="ru-RU" sz="1800" dirty="0" err="1"/>
              <a:t>формі</a:t>
            </a:r>
            <a:r>
              <a:rPr lang="ru-RU" sz="1800" dirty="0"/>
              <a:t> </a:t>
            </a:r>
            <a:r>
              <a:rPr lang="ru-RU" sz="1800" dirty="0" err="1"/>
              <a:t>був</a:t>
            </a:r>
            <a:r>
              <a:rPr lang="ru-RU" sz="1800" dirty="0"/>
              <a:t> ним </a:t>
            </a:r>
            <a:r>
              <a:rPr lang="ru-RU" sz="1800" dirty="0" err="1"/>
              <a:t>сформульований</a:t>
            </a:r>
            <a:r>
              <a:rPr lang="ru-RU" sz="1800" dirty="0"/>
              <a:t> в 1954. </a:t>
            </a:r>
            <a:r>
              <a:rPr lang="ru-RU" sz="1800" dirty="0" err="1"/>
              <a:t>Якщо</a:t>
            </a:r>
            <a:r>
              <a:rPr lang="ru-RU" sz="1800" dirty="0"/>
              <a:t> дрейф </a:t>
            </a:r>
            <a:r>
              <a:rPr lang="ru-RU" sz="1800" dirty="0" err="1"/>
              <a:t>генів</a:t>
            </a:r>
            <a:r>
              <a:rPr lang="ru-RU" sz="1800" dirty="0"/>
              <a:t>, як правило, </a:t>
            </a:r>
            <a:r>
              <a:rPr lang="ru-RU" sz="1800" dirty="0" err="1"/>
              <a:t>дає</a:t>
            </a:r>
            <a:r>
              <a:rPr lang="ru-RU" sz="1800" dirty="0"/>
              <a:t> </a:t>
            </a:r>
            <a:r>
              <a:rPr lang="ru-RU" sz="1800" dirty="0" err="1"/>
              <a:t>причинне</a:t>
            </a:r>
            <a:r>
              <a:rPr lang="ru-RU" sz="1800" dirty="0"/>
              <a:t> </a:t>
            </a:r>
            <a:r>
              <a:rPr lang="ru-RU" sz="1800" dirty="0" err="1"/>
              <a:t>пояснення</a:t>
            </a:r>
            <a:r>
              <a:rPr lang="ru-RU" sz="1800" dirty="0"/>
              <a:t> </a:t>
            </a:r>
            <a:r>
              <a:rPr lang="ru-RU" sz="1800" dirty="0" err="1"/>
              <a:t>формуванню</a:t>
            </a:r>
            <a:r>
              <a:rPr lang="ru-RU" sz="1800" dirty="0"/>
              <a:t> </a:t>
            </a:r>
            <a:r>
              <a:rPr lang="ru-RU" sz="1800" dirty="0" err="1"/>
              <a:t>нейтральних</a:t>
            </a:r>
            <a:r>
              <a:rPr lang="ru-RU" sz="1800" dirty="0"/>
              <a:t> </a:t>
            </a:r>
            <a:r>
              <a:rPr lang="ru-RU" sz="1800" dirty="0" err="1"/>
              <a:t>ознак</a:t>
            </a:r>
            <a:r>
              <a:rPr lang="ru-RU" sz="1800" dirty="0"/>
              <a:t> в часовому </a:t>
            </a:r>
            <a:r>
              <a:rPr lang="ru-RU" sz="1800" dirty="0" err="1"/>
              <a:t>вимірі</a:t>
            </a:r>
            <a:r>
              <a:rPr lang="ru-RU" sz="1800" dirty="0"/>
              <a:t>, то принцип </a:t>
            </a:r>
            <a:r>
              <a:rPr lang="ru-RU" sz="1800" dirty="0" err="1"/>
              <a:t>засновника</a:t>
            </a:r>
            <a:r>
              <a:rPr lang="ru-RU" sz="1800" dirty="0"/>
              <a:t> в </a:t>
            </a:r>
            <a:r>
              <a:rPr lang="ru-RU" sz="1800" dirty="0" err="1"/>
              <a:t>просторовому</a:t>
            </a:r>
            <a:r>
              <a:rPr lang="ru-RU" sz="1800" dirty="0"/>
              <a:t>.</a:t>
            </a:r>
            <a:endParaRPr lang="uk-UA" sz="1800" dirty="0"/>
          </a:p>
        </p:txBody>
      </p:sp>
      <p:pic>
        <p:nvPicPr>
          <p:cNvPr id="4" name="Содержимое 4" descr="Ernst_Mayr_PLoS.jpg"/>
          <p:cNvPicPr>
            <a:picLocks noGrp="1"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5"/>
            <a:ext cx="367240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71037"/>
              </p:ext>
            </p:extLst>
          </p:nvPr>
        </p:nvGraphicFramePr>
        <p:xfrm>
          <a:off x="4860031" y="4869160"/>
          <a:ext cx="36724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Е.Майр</a:t>
                      </a:r>
                      <a:r>
                        <a:rPr lang="ru-RU" dirty="0" smtClean="0"/>
                        <a:t> (нар. 1904) - </a:t>
                      </a:r>
                      <a:r>
                        <a:rPr lang="ru-RU" sz="1800" dirty="0" err="1" smtClean="0"/>
                        <a:t>німецько-американський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орнітолог</a:t>
                      </a:r>
                      <a:r>
                        <a:rPr lang="ru-RU" sz="1800" dirty="0" smtClean="0"/>
                        <a:t> і зоолог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969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</TotalTime>
  <Words>240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Синтетична теорія еволюції</vt:lpstr>
      <vt:lpstr>Презентация PowerPoint</vt:lpstr>
      <vt:lpstr>Презентация PowerPoint</vt:lpstr>
      <vt:lpstr>Основні положення синтетичної теорії еволюції:</vt:lpstr>
      <vt:lpstr> Виникнення і розвиток СТЕ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Синтетична теорія еволюції</dc:title>
  <dc:creator>Tanya</dc:creator>
  <cp:lastModifiedBy>Tanya</cp:lastModifiedBy>
  <cp:revision>8</cp:revision>
  <dcterms:created xsi:type="dcterms:W3CDTF">2014-05-02T15:02:48Z</dcterms:created>
  <dcterms:modified xsi:type="dcterms:W3CDTF">2014-05-02T17:26:08Z</dcterms:modified>
</cp:coreProperties>
</file>