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nny" initials="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11C4"/>
    <a:srgbClr val="FFFF89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4" autoAdjust="0"/>
    <p:restoredTop sz="94640" autoAdjust="0"/>
  </p:normalViewPr>
  <p:slideViewPr>
    <p:cSldViewPr>
      <p:cViewPr varScale="1">
        <p:scale>
          <a:sx n="74" d="100"/>
          <a:sy n="74" d="100"/>
        </p:scale>
        <p:origin x="-70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568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2814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C7C6F8-9459-4205-B505-DD28728F4A16}" type="datetimeFigureOut">
              <a:rPr lang="uk-UA" smtClean="0"/>
              <a:pPr/>
              <a:t>11.11.2012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2FE120-7BB3-452C-8421-4C93D0FFFF25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11.11.2012</a:t>
            </a:fld>
            <a:endParaRPr lang="ru-RU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11.11.2012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11.11.2012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11.11.2012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11.11.2012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8376845c26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933688" cy="1143000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cs typeface="Vijaya" pitchFamily="34" charset="0"/>
              </a:rPr>
              <a:t>Соняшник – народний символ України!</a:t>
            </a:r>
            <a:endParaRPr lang="uk-UA" dirty="0">
              <a:solidFill>
                <a:schemeClr val="tx1">
                  <a:lumMod val="85000"/>
                  <a:lumOff val="15000"/>
                </a:schemeClr>
              </a:solidFill>
              <a:latin typeface="Monotype Corsiva" pitchFamily="66" charset="0"/>
              <a:cs typeface="Vijaya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57686" y="5473005"/>
            <a:ext cx="635798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Monotype Corsiva" pitchFamily="66" charset="0"/>
              </a:rPr>
              <a:t>ГНВК «ЗШ </a:t>
            </a:r>
            <a:r>
              <a:rPr lang="en-US" sz="2800" dirty="0" smtClean="0">
                <a:latin typeface="Monotype Corsiva" pitchFamily="66" charset="0"/>
              </a:rPr>
              <a:t>I </a:t>
            </a:r>
            <a:r>
              <a:rPr lang="uk-UA" sz="2800" dirty="0" smtClean="0">
                <a:latin typeface="Monotype Corsiva" pitchFamily="66" charset="0"/>
              </a:rPr>
              <a:t>-</a:t>
            </a:r>
            <a:r>
              <a:rPr lang="en-US" sz="2800" dirty="0" smtClean="0">
                <a:latin typeface="Monotype Corsiva" pitchFamily="66" charset="0"/>
              </a:rPr>
              <a:t> III </a:t>
            </a:r>
            <a:r>
              <a:rPr lang="uk-UA" sz="2800" dirty="0" smtClean="0">
                <a:latin typeface="Monotype Corsiva" pitchFamily="66" charset="0"/>
              </a:rPr>
              <a:t>ст. №4 –</a:t>
            </a:r>
          </a:p>
          <a:p>
            <a:r>
              <a:rPr lang="uk-UA" sz="2800" dirty="0" smtClean="0">
                <a:latin typeface="Monotype Corsiva" pitchFamily="66" charset="0"/>
              </a:rPr>
              <a:t>Багатопрофільний ліцей “Еліт”</a:t>
            </a:r>
            <a:r>
              <a:rPr lang="ru-RU" sz="2800" dirty="0" smtClean="0">
                <a:latin typeface="Monotype Corsiva" pitchFamily="66" charset="0"/>
              </a:rPr>
              <a:t>»</a:t>
            </a:r>
          </a:p>
          <a:p>
            <a:r>
              <a:rPr lang="ru-RU" sz="2800" dirty="0" smtClean="0">
                <a:latin typeface="Monotype Corsiva" pitchFamily="66" charset="0"/>
              </a:rPr>
              <a:t>10-А клас</a:t>
            </a:r>
            <a:endParaRPr lang="ru-RU" sz="2800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reWalls.com-3300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 numCol="1" anchor="ctr">
            <a:noAutofit/>
          </a:bodyPr>
          <a:lstStyle/>
          <a:p>
            <a:pPr algn="ctr"/>
            <a:r>
              <a:rPr lang="ru-RU" sz="2500" dirty="0" smtClean="0">
                <a:solidFill>
                  <a:schemeClr val="tx1"/>
                </a:solidFill>
                <a:latin typeface="Monotype Corsiva" pitchFamily="66" charset="0"/>
              </a:rPr>
              <a:t>Кожен народ має народні символи. Народні символи – це те, що найбільше любить і шанує даний народ. В одних народів їх більше, в інших менше. Називаючи народний символ, можна дізнатися, про яку </a:t>
            </a:r>
            <a:r>
              <a:rPr lang="ru-RU" sz="2500" dirty="0" smtClean="0">
                <a:solidFill>
                  <a:schemeClr val="tx1"/>
                </a:solidFill>
                <a:latin typeface="Monotype Corsiva" pitchFamily="66" charset="0"/>
              </a:rPr>
              <a:t>к</a:t>
            </a:r>
            <a:r>
              <a:rPr lang="ru-RU" sz="2500" dirty="0" smtClean="0">
                <a:solidFill>
                  <a:schemeClr val="tx1"/>
                </a:solidFill>
                <a:latin typeface="Monotype Corsiva" pitchFamily="66" charset="0"/>
              </a:rPr>
              <a:t>раїну </a:t>
            </a:r>
            <a:r>
              <a:rPr lang="ru-RU" sz="2500" dirty="0" smtClean="0">
                <a:solidFill>
                  <a:schemeClr val="tx1"/>
                </a:solidFill>
                <a:latin typeface="Monotype Corsiva" pitchFamily="66" charset="0"/>
              </a:rPr>
              <a:t>іде мова. Так, коли ми говоримо – клен, то знаємо, що це символ Канади. </a:t>
            </a:r>
            <a:r>
              <a:rPr lang="ru-RU" sz="2500" dirty="0" smtClean="0">
                <a:solidFill>
                  <a:schemeClr val="tx1"/>
                </a:solidFill>
                <a:latin typeface="Monotype Corsiva" pitchFamily="66" charset="0"/>
              </a:rPr>
              <a:t>Символікою </a:t>
            </a:r>
            <a:r>
              <a:rPr lang="ru-RU" sz="2500" dirty="0" smtClean="0">
                <a:solidFill>
                  <a:schemeClr val="tx1"/>
                </a:solidFill>
                <a:latin typeface="Monotype Corsiva" pitchFamily="66" charset="0"/>
              </a:rPr>
              <a:t>Росії є береза, ромашка, ведмідь, горобина.</a:t>
            </a:r>
            <a:br>
              <a:rPr lang="ru-RU" sz="2500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2500" dirty="0" smtClean="0">
                <a:solidFill>
                  <a:schemeClr val="tx1"/>
                </a:solidFill>
                <a:latin typeface="Monotype Corsiva" pitchFamily="66" charset="0"/>
              </a:rPr>
              <a:t/>
            </a:r>
            <a:br>
              <a:rPr lang="ru-RU" sz="2500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2500" dirty="0" smtClean="0">
                <a:solidFill>
                  <a:schemeClr val="tx1"/>
                </a:solidFill>
                <a:latin typeface="Monotype Corsiva" pitchFamily="66" charset="0"/>
              </a:rPr>
              <a:t>Про народні символи складено багато пісень і легенд, вони використовуються в обрядах, звичаях. Їх вишивають на сорочках, рушниках. Народні символи – це наші святині.</a:t>
            </a:r>
            <a:r>
              <a:rPr lang="ru-RU" sz="2500" dirty="0" smtClean="0">
                <a:solidFill>
                  <a:srgbClr val="0811C4"/>
                </a:solidFill>
                <a:latin typeface="Monotype Corsiva" pitchFamily="66" charset="0"/>
              </a:rPr>
              <a:t/>
            </a:r>
            <a:br>
              <a:rPr lang="ru-RU" sz="2500" dirty="0" smtClean="0">
                <a:solidFill>
                  <a:srgbClr val="0811C4"/>
                </a:solidFill>
                <a:latin typeface="Monotype Corsiva" pitchFamily="66" charset="0"/>
              </a:rPr>
            </a:br>
            <a:endParaRPr lang="uk-UA" sz="2500" dirty="0">
              <a:solidFill>
                <a:srgbClr val="0811C4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251311583_photoshop-art-wallpapers-32.jpg"/>
          <p:cNvPicPr>
            <a:picLocks noChangeAspect="1"/>
          </p:cNvPicPr>
          <p:nvPr/>
        </p:nvPicPr>
        <p:blipFill>
          <a:blip r:embed="rId2"/>
          <a:srcRect r="1666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85784" y="357166"/>
            <a:ext cx="8143932" cy="1142984"/>
          </a:xfrm>
        </p:spPr>
        <p:txBody>
          <a:bodyPr>
            <a:normAutofit/>
          </a:bodyPr>
          <a:lstStyle/>
          <a:p>
            <a:pPr algn="ctr"/>
            <a:r>
              <a:rPr lang="ru-RU" sz="2500" dirty="0" smtClean="0">
                <a:solidFill>
                  <a:schemeClr val="tx1"/>
                </a:solidFill>
                <a:latin typeface="Monotype Corsiva" pitchFamily="66" charset="0"/>
              </a:rPr>
              <a:t>Україна славиться багатьма народними символами, і </a:t>
            </a:r>
            <a:r>
              <a:rPr lang="ru-RU" sz="2500" dirty="0" smtClean="0">
                <a:solidFill>
                  <a:schemeClr val="tx1"/>
                </a:solidFill>
                <a:latin typeface="Monotype Corsiva" pitchFamily="66" charset="0"/>
              </a:rPr>
              <a:t>одним </a:t>
            </a:r>
            <a:r>
              <a:rPr lang="ru-RU" sz="2500" dirty="0" smtClean="0">
                <a:solidFill>
                  <a:schemeClr val="tx1"/>
                </a:solidFill>
                <a:latin typeface="Monotype Corsiva" pitchFamily="66" charset="0"/>
              </a:rPr>
              <a:t>з рослинних символів є соняшник</a:t>
            </a:r>
            <a:endParaRPr lang="uk-UA" sz="2500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428660" y="1785926"/>
            <a:ext cx="8215338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/>
            <a:r>
              <a:rPr lang="uk-UA" sz="2500" dirty="0" smtClean="0">
                <a:latin typeface="Monotype Corsiva" pitchFamily="66" charset="0"/>
              </a:rPr>
              <a:t>Для нашої рідної України соняшник - це одна з визначних пам'яток. Жовті поля соняшників під блакитним небом - дуже гарне видовище, можна навіть сказати патріотичне. А потім вони радують усіх нас насіннячками. І рідкісне село в Україні обходиться без цих великих жовтих квітів.</a:t>
            </a:r>
            <a:endParaRPr lang="uk-UA" sz="2500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reWalls.com-3300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6109365"/>
          </a:xfrm>
        </p:spPr>
        <p:txBody>
          <a:bodyPr>
            <a:noAutofit/>
          </a:bodyPr>
          <a:lstStyle/>
          <a:p>
            <a:pPr algn="ctr"/>
            <a:r>
              <a:rPr lang="uk-UA" sz="2300" dirty="0" smtClean="0">
                <a:solidFill>
                  <a:schemeClr val="tx1"/>
                </a:solidFill>
                <a:latin typeface="Monotype Corsiva" pitchFamily="66" charset="0"/>
              </a:rPr>
              <a:t>Хто не знає цієї чудової рослини з товстим і високим стеблом, цупким і великим листям, великою золотавою голівкою - кошиком, завжди повернутим до сонця. Мабуть, через схожість із золотавим сонцем, ця рослина отримала назву "Соняшник". За сонцем повертається не тільки квітка, а й стебло і листки. Ця рослина так полюбилася українцям, що не віриться в те, що вона-прибулець з далеких країв. А привіз її мореплавець Христофор Колумб із Північної Америки в Європу-Іспанію. І спочатку соняшник вирощували, як декоративну рослину з гарним суцвіттям. В Україні соняшник з’явився у середині 18 століття. Спершу, його розводили, як декоративну рослину, а згодом заради зерна, яке використовували, як ласощі. Тепер із соняшника виробляють олію , яка є найкращим харчовим продуктом, макуха-поживний корм для худоби і приманка для риби(рибалки), насіння соняшника - споживають люди, халва - солодощі. Україна займає друге місце після Росії, як виробник соняшникового насіння. Стебло використовують для виготовлення паперу, силосу.</a:t>
            </a:r>
            <a:br>
              <a:rPr lang="uk-UA" sz="2300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uk-UA" sz="2300" dirty="0" smtClean="0">
                <a:solidFill>
                  <a:schemeClr val="tx1"/>
                </a:solidFill>
                <a:latin typeface="Monotype Corsiva" pitchFamily="66" charset="0"/>
              </a:rPr>
              <a:t>Коли соняшник цвіте — бджоли збирають мед.</a:t>
            </a:r>
            <a:br>
              <a:rPr lang="uk-UA" sz="2300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uk-UA" sz="2300" dirty="0" smtClean="0">
                <a:solidFill>
                  <a:schemeClr val="tx1"/>
                </a:solidFill>
                <a:latin typeface="Monotype Corsiva" pitchFamily="66" charset="0"/>
              </a:rPr>
              <a:t>Зараз ми не уявляємо собі рідної землі без цих чудових великих золотавих голівок, що кланяються сонцю, дають нам смачне насіння, чудову олію, солодощі.</a:t>
            </a:r>
            <a:endParaRPr lang="uk-UA" sz="2300" dirty="0">
              <a:solidFill>
                <a:schemeClr val="tx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07394802podsolnu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3893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071546"/>
            <a:ext cx="778671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СОНЯШНИК - символ Сонця, праці й достатку, сили і добробуту. Він - чи не найсильніший серед квітів...Соняшник знайшов своє місце під Сонцем. І не міг не знайти, бо постійно орієнтується на небесне Світило - повертає за ним свою схожу на Сонце голову. Тож Сонце його не засліплює, а це означає, що він не боїться осліпнути від успіхів чи досягнень...</a:t>
            </a:r>
            <a:br>
              <a:rPr lang="uk-UA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</a:br>
            <a:r>
              <a:rPr lang="uk-UA" sz="2400" dirty="0" smtClean="0">
                <a:latin typeface="Monotype Corsiva" pitchFamily="66" charset="0"/>
              </a:rPr>
              <a:t/>
            </a:r>
            <a:br>
              <a:rPr lang="uk-UA" sz="2400" dirty="0" smtClean="0">
                <a:latin typeface="Monotype Corsiva" pitchFamily="66" charset="0"/>
              </a:rPr>
            </a:br>
            <a:endParaRPr lang="uk-UA" sz="2400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89">
            <a:alpha val="8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reWalls.com-3300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713d7985fd2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612" y="1857340"/>
            <a:ext cx="6667546" cy="500066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362216" cy="135729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Monotype Corsiva" pitchFamily="66" charset="0"/>
              </a:rPr>
              <a:t>В українських домівках вишивали соняшники, малювали їх, прикрашали ними паркани. Соняшник це не тільки символ Сонця, сяйва і краси - це знак процвітання</a:t>
            </a:r>
            <a:endParaRPr lang="uk-UA" sz="2400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225689"/>
            <a:ext cx="292892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 smtClean="0">
                <a:latin typeface="Monotype Corsiva" pitchFamily="66" charset="0"/>
              </a:rPr>
              <a:t>Соняшник – неодмінна прикмета сільських городів. І в той час же час – це рідкісне, осяйне диво природи, незвичайний феномен рослинного світу.</a:t>
            </a:r>
          </a:p>
          <a:p>
            <a:pPr algn="ctr"/>
            <a:r>
              <a:rPr lang="uk-UA" sz="2000" dirty="0" smtClean="0">
                <a:latin typeface="Monotype Corsiva" pitchFamily="66" charset="0"/>
              </a:rPr>
              <a:t>«Стоїть гарний, як соняшник у цвіту», - кажуть у народі. А й справді, чи є щось виразніше, красивіше, коли соняшник цвіте!</a:t>
            </a:r>
          </a:p>
          <a:p>
            <a:pPr algn="ctr"/>
            <a:r>
              <a:rPr lang="uk-UA" sz="2000" dirty="0" smtClean="0">
                <a:latin typeface="Monotype Corsiva" pitchFamily="66" charset="0"/>
              </a:rPr>
              <a:t>Золоточубий соняшник – це не тільки предмет нашого постійного зачудування навколишнім світом, це неповторний і прекрасний символ України.</a:t>
            </a:r>
            <a:endParaRPr lang="uk-UA" sz="2000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-prodam-semechku-kalibrovanuyu-kruglogodichno.jpg"/>
          <p:cNvPicPr>
            <a:picLocks noChangeAspect="1"/>
          </p:cNvPicPr>
          <p:nvPr/>
        </p:nvPicPr>
        <p:blipFill>
          <a:blip r:embed="rId2"/>
          <a:srcRect l="3509" r="6679" b="78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14338"/>
            <a:ext cx="8647968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</a:rPr>
              <a:t>Соняшник став логотипом України до Євро-2012</a:t>
            </a:r>
            <a:endParaRPr lang="uk-UA" sz="2800" dirty="0">
              <a:solidFill>
                <a:schemeClr val="tx1">
                  <a:lumMod val="65000"/>
                  <a:lumOff val="3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7475.jpg"/>
          <p:cNvPicPr>
            <a:picLocks noChangeAspect="1"/>
          </p:cNvPicPr>
          <p:nvPr/>
        </p:nvPicPr>
        <p:blipFill>
          <a:blip r:embed="rId2"/>
          <a:srcRect l="3125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33688" cy="141732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Monotype Corsiva" pitchFamily="66" charset="0"/>
              </a:rPr>
              <a:t>Також соняшник описували у своїх віршах і баладах українські письменники</a:t>
            </a:r>
            <a:endParaRPr lang="uk-UA" sz="2800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86314" y="1000108"/>
            <a:ext cx="4572000" cy="71096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                    Сонях</a:t>
            </a:r>
          </a:p>
          <a:p>
            <a:r>
              <a:rPr lang="uk-UA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Вільно та розлого </a:t>
            </a:r>
          </a:p>
          <a:p>
            <a:r>
              <a:rPr lang="uk-UA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Сонях виріс на ослоні </a:t>
            </a:r>
          </a:p>
          <a:p>
            <a:r>
              <a:rPr lang="uk-UA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Одягнув чубатий сонях </a:t>
            </a:r>
          </a:p>
          <a:p>
            <a:r>
              <a:rPr lang="uk-UA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Бриля золотого. </a:t>
            </a:r>
          </a:p>
          <a:p>
            <a:r>
              <a:rPr lang="uk-UA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Вийшла осінь із діброви - </a:t>
            </a:r>
          </a:p>
          <a:p>
            <a:r>
              <a:rPr lang="uk-UA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Сонях похилився, </a:t>
            </a:r>
          </a:p>
          <a:p>
            <a:r>
              <a:rPr lang="uk-UA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Бриль за обрій вечоровий </a:t>
            </a:r>
          </a:p>
          <a:p>
            <a:r>
              <a:rPr lang="uk-UA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Сонцем покотився. </a:t>
            </a:r>
          </a:p>
          <a:p>
            <a:r>
              <a:rPr lang="uk-UA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Дідусем стоїть вусатим </a:t>
            </a:r>
          </a:p>
          <a:p>
            <a:r>
              <a:rPr lang="uk-UA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Соняшник осінній, </a:t>
            </a:r>
          </a:p>
          <a:p>
            <a:r>
              <a:rPr lang="uk-UA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Хлопчакам — горобенятам </a:t>
            </a:r>
          </a:p>
          <a:p>
            <a:r>
              <a:rPr lang="uk-UA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Роздає насіння.</a:t>
            </a:r>
          </a:p>
          <a:p>
            <a:endParaRPr lang="uk-UA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Monotype Corsiva" pitchFamily="66" charset="0"/>
            </a:endParaRPr>
          </a:p>
          <a:p>
            <a:r>
              <a:rPr lang="uk-UA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                      </a:t>
            </a:r>
          </a:p>
          <a:p>
            <a:r>
              <a:rPr lang="uk-UA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                       </a:t>
            </a:r>
          </a:p>
          <a:p>
            <a:r>
              <a:rPr lang="uk-UA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                       </a:t>
            </a:r>
          </a:p>
          <a:p>
            <a:endParaRPr lang="uk-UA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Monotype Corsiva" pitchFamily="66" charset="0"/>
            </a:endParaRPr>
          </a:p>
          <a:p>
            <a:r>
              <a:rPr lang="uk-UA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         </a:t>
            </a:r>
            <a:endParaRPr lang="uk-UA" sz="2400" dirty="0">
              <a:solidFill>
                <a:schemeClr val="tx1">
                  <a:lumMod val="95000"/>
                  <a:lumOff val="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643702" y="5857892"/>
            <a:ext cx="20601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latin typeface="Monotype Corsiva" pitchFamily="66" charset="0"/>
              </a:rPr>
              <a:t>Борис Логвинюк</a:t>
            </a:r>
            <a:endParaRPr lang="uk-UA" sz="2400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1700172.jpe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28934"/>
            <a:ext cx="7498080" cy="1143000"/>
          </a:xfrm>
        </p:spPr>
        <p:txBody>
          <a:bodyPr numCol="2">
            <a:noAutofit/>
          </a:bodyPr>
          <a:lstStyle/>
          <a:p>
            <a:pPr algn="ctr"/>
            <a:r>
              <a:rPr lang="uk-UA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БАЛАДА ПРО СОНЯШНИК</a:t>
            </a:r>
            <a:br>
              <a:rPr lang="uk-UA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</a:br>
            <a:r>
              <a:rPr lang="uk-UA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br>
              <a:rPr lang="uk-UA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</a:br>
            <a:r>
              <a:rPr lang="uk-UA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   В соняшника були руки і ноги,</a:t>
            </a:r>
            <a:br>
              <a:rPr lang="uk-UA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</a:br>
            <a:r>
              <a:rPr lang="uk-UA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    Було тіло, шорстке і зелене.</a:t>
            </a:r>
            <a:br>
              <a:rPr lang="uk-UA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</a:br>
            <a:r>
              <a:rPr lang="uk-UA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   Він бігав наввипередки з вітром,</a:t>
            </a:r>
            <a:br>
              <a:rPr lang="uk-UA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</a:br>
            <a:r>
              <a:rPr lang="uk-UA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       Він вилазив на грушу,</a:t>
            </a:r>
            <a:br>
              <a:rPr lang="uk-UA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</a:br>
            <a:r>
              <a:rPr lang="uk-UA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        і рвав у пазуху гнилиці,</a:t>
            </a:r>
            <a:br>
              <a:rPr lang="uk-UA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</a:br>
            <a:r>
              <a:rPr lang="uk-UA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         І купався коло млина, </a:t>
            </a:r>
            <a:br>
              <a:rPr lang="uk-UA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</a:br>
            <a:r>
              <a:rPr lang="uk-UA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і лежав у піску,</a:t>
            </a:r>
            <a:br>
              <a:rPr lang="uk-UA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</a:br>
            <a:r>
              <a:rPr lang="uk-UA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          І стріляв горобців з рогатки.</a:t>
            </a:r>
            <a:br>
              <a:rPr lang="uk-UA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</a:br>
            <a:r>
              <a:rPr lang="uk-UA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          Він стрибав на одній нозі,</a:t>
            </a:r>
            <a:br>
              <a:rPr lang="uk-UA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</a:br>
            <a:r>
              <a:rPr lang="uk-UA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          Щоб вилити з вуха воду,</a:t>
            </a:r>
            <a:br>
              <a:rPr lang="uk-UA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</a:br>
            <a:r>
              <a:rPr lang="uk-UA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          І раптом побачив сонце,</a:t>
            </a:r>
            <a:br>
              <a:rPr lang="uk-UA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</a:br>
            <a:r>
              <a:rPr lang="uk-UA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          Красиве засмагле сонце,-</a:t>
            </a:r>
            <a:br>
              <a:rPr lang="uk-UA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</a:br>
            <a:r>
              <a:rPr lang="uk-UA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          В золотих переливах кучерів,</a:t>
            </a:r>
            <a:br>
              <a:rPr lang="uk-UA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</a:br>
            <a:r>
              <a:rPr lang="uk-UA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        У червоній сорочці навипуск,</a:t>
            </a:r>
            <a:br>
              <a:rPr lang="uk-UA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</a:br>
            <a:r>
              <a:rPr lang="uk-UA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       Що їхало на велосипеді,</a:t>
            </a:r>
            <a:br>
              <a:rPr lang="uk-UA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</a:br>
            <a:r>
              <a:rPr lang="uk-UA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          Обминаючи хмари на небі...</a:t>
            </a:r>
            <a:br>
              <a:rPr lang="uk-UA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</a:br>
            <a:r>
              <a:rPr lang="uk-UA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          І застиг він на роки й століття</a:t>
            </a:r>
            <a:br>
              <a:rPr lang="uk-UA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</a:br>
            <a:r>
              <a:rPr lang="uk-UA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          В золотому німому захопленні:</a:t>
            </a:r>
            <a:br>
              <a:rPr lang="uk-UA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</a:br>
            <a:r>
              <a:rPr lang="uk-UA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          - Дайте покататися, дядьку!</a:t>
            </a:r>
            <a:br>
              <a:rPr lang="uk-UA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</a:br>
            <a:r>
              <a:rPr lang="uk-UA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          А ні, то візьміть хоч на раму.</a:t>
            </a:r>
            <a:br>
              <a:rPr lang="uk-UA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</a:br>
            <a:r>
              <a:rPr lang="uk-UA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          Дядьку, хіба вам шкода?!</a:t>
            </a:r>
            <a:br>
              <a:rPr lang="uk-UA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</a:br>
            <a:r>
              <a:rPr lang="uk-UA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          </a:t>
            </a:r>
            <a:br>
              <a:rPr lang="uk-UA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</a:br>
            <a:r>
              <a:rPr lang="uk-UA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          Поезіє, сонце моє оранжеве!</a:t>
            </a:r>
            <a:br>
              <a:rPr lang="uk-UA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</a:br>
            <a:r>
              <a:rPr lang="uk-UA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          Щомиті якийсь хлопчисько</a:t>
            </a:r>
            <a:br>
              <a:rPr lang="uk-UA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</a:br>
            <a:r>
              <a:rPr lang="uk-UA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          Відкриває тебе для себе,</a:t>
            </a:r>
            <a:br>
              <a:rPr lang="uk-UA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</a:br>
            <a:r>
              <a:rPr lang="uk-UA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          Щоб стати навіки соняшником</a:t>
            </a:r>
            <a:r>
              <a:rPr lang="uk-UA" sz="2200" dirty="0" smtClean="0">
                <a:latin typeface="Monotype Corsiva" pitchFamily="66" charset="0"/>
              </a:rPr>
              <a:t>.</a:t>
            </a:r>
            <a:endParaRPr lang="uk-UA" sz="2200" dirty="0">
              <a:latin typeface="Monotype Corsiva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215206" y="6072206"/>
            <a:ext cx="17427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latin typeface="Monotype Corsiva" pitchFamily="66" charset="0"/>
              </a:rPr>
              <a:t>ІВАН ДРАЧ</a:t>
            </a:r>
            <a:endParaRPr lang="uk-UA" sz="2400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</TotalTime>
  <Words>575</Words>
  <PresentationFormat>Экран (4:3)</PresentationFormat>
  <Paragraphs>37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Солнцестояние</vt:lpstr>
      <vt:lpstr>Соняшник – народний символ України!</vt:lpstr>
      <vt:lpstr>Кожен народ має народні символи. Народні символи – це те, що найбільше любить і шанує даний народ. В одних народів їх більше, в інших менше. Називаючи народний символ, можна дізнатися, про яку країну іде мова. Так, коли ми говоримо – клен, то знаємо, що це символ Канади. Символікою Росії є береза, ромашка, ведмідь, горобина.  Про народні символи складено багато пісень і легенд, вони використовуються в обрядах, звичаях. Їх вишивають на сорочках, рушниках. Народні символи – це наші святині. </vt:lpstr>
      <vt:lpstr>Україна славиться багатьма народними символами, і одним з рослинних символів є соняшник</vt:lpstr>
      <vt:lpstr>Хто не знає цієї чудової рослини з товстим і високим стеблом, цупким і великим листям, великою золотавою голівкою - кошиком, завжди повернутим до сонця. Мабуть, через схожість із золотавим сонцем, ця рослина отримала назву "Соняшник". За сонцем повертається не тільки квітка, а й стебло і листки. Ця рослина так полюбилася українцям, що не віриться в те, що вона-прибулець з далеких країв. А привіз її мореплавець Христофор Колумб із Північної Америки в Європу-Іспанію. І спочатку соняшник вирощували, як декоративну рослину з гарним суцвіттям. В Україні соняшник з’явився у середині 18 століття. Спершу, його розводили, як декоративну рослину, а згодом заради зерна, яке використовували, як ласощі. Тепер із соняшника виробляють олію , яка є найкращим харчовим продуктом, макуха-поживний корм для худоби і приманка для риби(рибалки), насіння соняшника - споживають люди, халва - солодощі. Україна займає друге місце після Росії, як виробник соняшникового насіння. Стебло використовують для виготовлення паперу, силосу. Коли соняшник цвіте — бджоли збирають мед. Зараз ми не уявляємо собі рідної землі без цих чудових великих золотавих голівок, що кланяються сонцю, дають нам смачне насіння, чудову олію, солодощі.</vt:lpstr>
      <vt:lpstr>СОНЯШНИК - символ Сонця, праці й достатку, сили і добробуту. Він - чи не найсильніший серед квітів...Соняшник знайшов своє місце під Сонцем. І не міг не знайти, бо постійно орієнтується на небесне Світило - повертає за ним свою схожу на Сонце голову. Тож Сонце його не засліплює, а це означає, що він не боїться осліпнути від успіхів чи досягнень...  </vt:lpstr>
      <vt:lpstr>В українських домівках вишивали соняшники, малювали їх, прикрашали ними паркани. Соняшник це не тільки символ Сонця, сяйва і краси - це знак процвітання</vt:lpstr>
      <vt:lpstr>Соняшник став логотипом України до Євро-2012</vt:lpstr>
      <vt:lpstr>Також соняшник описували у своїх віршах і баладах українські письменники</vt:lpstr>
      <vt:lpstr>БАЛАДА ПРО СОНЯШНИК       В соняшника були руки і ноги,      Було тіло, шорстке і зелене.     Він бігав наввипередки з вітром,         Він вилазив на грушу,          і рвав у пазуху гнилиці,           І купався коло млина,  і лежав у піску,            І стріляв горобців з рогатки.            Він стрибав на одній нозі,            Щоб вилити з вуха воду,            І раптом побачив сонце,            Красиве засмагле сонце,-            В золотих переливах кучерів,          У червоній сорочці навипуск,         Що їхало на велосипеді,            Обминаючи хмари на небі...            І застиг він на роки й століття            В золотому німому захопленні:            - Дайте покататися, дядьку!            А ні, то візьміть хоч на раму.            Дядьку, хіба вам шкода?!                        Поезіє, сонце моє оранжеве!            Щомиті якийсь хлопчисько            Відкриває тебе для себе,            Щоб стати навіки соняшником.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jenny</dc:creator>
  <cp:lastModifiedBy>jenny</cp:lastModifiedBy>
  <cp:revision>28</cp:revision>
  <dcterms:created xsi:type="dcterms:W3CDTF">2012-11-11T10:13:51Z</dcterms:created>
  <dcterms:modified xsi:type="dcterms:W3CDTF">2012-11-11T20:42:42Z</dcterms:modified>
</cp:coreProperties>
</file>