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253198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187107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113267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4884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131438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EFC015-C05E-4280-978E-08BC92F8FE57}" type="datetimeFigureOut">
              <a:rPr lang="ru-RU" smtClean="0"/>
              <a:t>21.03.2012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293402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EFC015-C05E-4280-978E-08BC92F8FE57}" type="datetimeFigureOut">
              <a:rPr lang="ru-RU" smtClean="0"/>
              <a:t>21.03.2012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280146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EFC015-C05E-4280-978E-08BC92F8FE57}" type="datetimeFigureOut">
              <a:rPr lang="ru-RU" smtClean="0"/>
              <a:t>21.03.2012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321308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EFC015-C05E-4280-978E-08BC92F8FE57}" type="datetimeFigureOut">
              <a:rPr lang="ru-RU" smtClean="0"/>
              <a:t>21.03.2012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424750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EFC015-C05E-4280-978E-08BC92F8FE57}" type="datetimeFigureOut">
              <a:rPr lang="ru-RU" smtClean="0"/>
              <a:t>21.03.2012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56153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EFC015-C05E-4280-978E-08BC92F8FE57}" type="datetimeFigureOut">
              <a:rPr lang="ru-RU" smtClean="0"/>
              <a:t>21.03.2012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631522-3D7B-4DDA-BAB9-872BF6C21935}" type="slidenum">
              <a:rPr lang="ru-RU" smtClean="0"/>
              <a:t>‹#›</a:t>
            </a:fld>
            <a:endParaRPr lang="ru-RU"/>
          </a:p>
        </p:txBody>
      </p:sp>
    </p:spTree>
    <p:extLst>
      <p:ext uri="{BB962C8B-B14F-4D97-AF65-F5344CB8AC3E}">
        <p14:creationId xmlns:p14="http://schemas.microsoft.com/office/powerpoint/2010/main" val="164258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FC015-C05E-4280-978E-08BC92F8FE57}" type="datetimeFigureOut">
              <a:rPr lang="ru-RU" smtClean="0"/>
              <a:t>21.03.2012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31522-3D7B-4DDA-BAB9-872BF6C21935}" type="slidenum">
              <a:rPr lang="ru-RU" smtClean="0"/>
              <a:t>‹#›</a:t>
            </a:fld>
            <a:endParaRPr lang="ru-RU"/>
          </a:p>
        </p:txBody>
      </p:sp>
    </p:spTree>
    <p:extLst>
      <p:ext uri="{BB962C8B-B14F-4D97-AF65-F5344CB8AC3E}">
        <p14:creationId xmlns:p14="http://schemas.microsoft.com/office/powerpoint/2010/main" val="22870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 y="6749"/>
            <a:ext cx="9144000" cy="6858000"/>
          </a:xfrm>
          <a:prstGeom prst="rect">
            <a:avLst/>
          </a:prstGeom>
          <a:ln>
            <a:noFill/>
          </a:ln>
          <a:effectLst>
            <a:softEdge rad="112500"/>
          </a:effectLst>
        </p:spPr>
      </p:pic>
      <p:sp>
        <p:nvSpPr>
          <p:cNvPr id="6" name="TextBox 5"/>
          <p:cNvSpPr txBox="1"/>
          <p:nvPr/>
        </p:nvSpPr>
        <p:spPr>
          <a:xfrm>
            <a:off x="821579" y="4869160"/>
            <a:ext cx="7920881" cy="1393775"/>
          </a:xfrm>
          <a:prstGeom prst="rect">
            <a:avLst/>
          </a:prstGeom>
          <a:noFill/>
        </p:spPr>
        <p:txBody>
          <a:bodyPr wrap="none" rtlCol="0">
            <a:prstTxWarp prst="textWave1">
              <a:avLst/>
            </a:prstTxWarp>
            <a:spAutoFit/>
          </a:bodyPr>
          <a:lstStyle/>
          <a:p>
            <a:r>
              <a:rPr lang="uk-UA" sz="7200" b="1" i="1" dirty="0" smtClean="0">
                <a:ln>
                  <a:solidFill>
                    <a:schemeClr val="tx1"/>
                  </a:solidFill>
                </a:ln>
                <a:solidFill>
                  <a:schemeClr val="accent1">
                    <a:lumMod val="50000"/>
                  </a:schemeClr>
                </a:solidFill>
                <a:latin typeface="Century Gothic" pitchFamily="34" charset="0"/>
              </a:rPr>
              <a:t>Щасливою?</a:t>
            </a:r>
            <a:endParaRPr lang="uk-UA" sz="7200" b="1" i="1" dirty="0">
              <a:ln>
                <a:solidFill>
                  <a:schemeClr val="tx1"/>
                </a:solidFill>
              </a:ln>
              <a:solidFill>
                <a:schemeClr val="accent1">
                  <a:lumMod val="50000"/>
                </a:schemeClr>
              </a:solidFill>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87" y="468435"/>
            <a:ext cx="79248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14980"/>
      </p:ext>
    </p:extLst>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250" fill="hold"/>
                                        <p:tgtEl>
                                          <p:spTgt spid="1026"/>
                                        </p:tgtEl>
                                        <p:attrNameLst>
                                          <p:attrName>ppt_w</p:attrName>
                                        </p:attrNameLst>
                                      </p:cBhvr>
                                      <p:tavLst>
                                        <p:tav tm="0">
                                          <p:val>
                                            <p:fltVal val="0"/>
                                          </p:val>
                                        </p:tav>
                                        <p:tav tm="100000">
                                          <p:val>
                                            <p:strVal val="#ppt_w"/>
                                          </p:val>
                                        </p:tav>
                                      </p:tavLst>
                                    </p:anim>
                                    <p:anim calcmode="lin" valueType="num">
                                      <p:cBhvr>
                                        <p:cTn id="8" dur="1250" fill="hold"/>
                                        <p:tgtEl>
                                          <p:spTgt spid="102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250" fill="hold"/>
                                        <p:tgtEl>
                                          <p:spTgt spid="6"/>
                                        </p:tgtEl>
                                        <p:attrNameLst>
                                          <p:attrName>ppt_w</p:attrName>
                                        </p:attrNameLst>
                                      </p:cBhvr>
                                      <p:tavLst>
                                        <p:tav tm="0">
                                          <p:val>
                                            <p:fltVal val="0"/>
                                          </p:val>
                                        </p:tav>
                                        <p:tav tm="100000">
                                          <p:val>
                                            <p:strVal val="#ppt_w"/>
                                          </p:val>
                                        </p:tav>
                                      </p:tavLst>
                                    </p:anim>
                                    <p:anim calcmode="lin" valueType="num">
                                      <p:cBhvr>
                                        <p:cTn id="12" dur="1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Прямоугольник 2"/>
          <p:cNvSpPr/>
          <p:nvPr/>
        </p:nvSpPr>
        <p:spPr>
          <a:xfrm>
            <a:off x="244383" y="335845"/>
            <a:ext cx="3168352" cy="61863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uk-UA" b="1" i="1" dirty="0" smtClean="0"/>
              <a:t> Щоб бути щасливим, мало мати щасливу долю; щоб цінити своє щастя, недостатньо мати розум. Насправді щасливий той, хто розуміє, що щастя — цілком у його руках.</a:t>
            </a:r>
          </a:p>
          <a:p>
            <a:pPr algn="ctr"/>
            <a:endParaRPr lang="uk-UA" b="1" i="1" dirty="0" smtClean="0"/>
          </a:p>
          <a:p>
            <a:pPr algn="ctr"/>
            <a:r>
              <a:rPr lang="uk-UA" b="1" i="1" dirty="0" smtClean="0"/>
              <a:t>Щастя реальне для того, хто може розумно користуватися і насолоджуватися ним. </a:t>
            </a:r>
            <a:r>
              <a:rPr lang="uk-UA" b="1" i="1" dirty="0" smtClean="0">
                <a:solidFill>
                  <a:srgbClr val="00B0F0"/>
                </a:solidFill>
              </a:rPr>
              <a:t>Щастя </a:t>
            </a:r>
            <a:r>
              <a:rPr lang="uk-UA" b="1" i="1" dirty="0" smtClean="0"/>
              <a:t>— реальність для тих, хто впевнено рухається у правильному напрямку, ставить перед собою мету, яка є вищим ідеалом для багатьох людей. Щастя є реальним для тих, хто може розділити його з близькими, рідними, друзями.</a:t>
            </a:r>
            <a:endParaRPr lang="uk-UA" b="1" i="1" dirty="0"/>
          </a:p>
        </p:txBody>
      </p:sp>
    </p:spTree>
    <p:extLst>
      <p:ext uri="{BB962C8B-B14F-4D97-AF65-F5344CB8AC3E}">
        <p14:creationId xmlns:p14="http://schemas.microsoft.com/office/powerpoint/2010/main" val="24948748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6" y="7104"/>
            <a:ext cx="9131633" cy="6850895"/>
          </a:xfrm>
          <a:prstGeom prst="rect">
            <a:avLst/>
          </a:prstGeom>
          <a:ln>
            <a:noFill/>
          </a:ln>
          <a:effectLst>
            <a:softEdge rad="112500"/>
          </a:effectLst>
        </p:spPr>
      </p:pic>
      <p:sp>
        <p:nvSpPr>
          <p:cNvPr id="5" name="Прямоугольник 4"/>
          <p:cNvSpPr/>
          <p:nvPr/>
        </p:nvSpPr>
        <p:spPr>
          <a:xfrm>
            <a:off x="5401134" y="404664"/>
            <a:ext cx="3707904"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uk-UA" b="1" i="1" dirty="0" smtClean="0">
                <a:solidFill>
                  <a:schemeClr val="tx2">
                    <a:lumMod val="50000"/>
                  </a:schemeClr>
                </a:solidFill>
                <a:latin typeface="Candara" pitchFamily="34" charset="0"/>
              </a:rPr>
              <a:t>Нещодавно було проведено дослідження </a:t>
            </a:r>
            <a:r>
              <a:rPr lang="uk-UA" b="1" i="1" dirty="0" err="1" smtClean="0">
                <a:solidFill>
                  <a:schemeClr val="tx2">
                    <a:lumMod val="50000"/>
                  </a:schemeClr>
                </a:solidFill>
                <a:latin typeface="Candara" pitchFamily="34" charset="0"/>
              </a:rPr>
              <a:t>Роттердамським</a:t>
            </a:r>
            <a:r>
              <a:rPr lang="uk-UA" b="1" i="1" dirty="0" smtClean="0">
                <a:solidFill>
                  <a:schemeClr val="tx2">
                    <a:lumMod val="50000"/>
                  </a:schemeClr>
                </a:solidFill>
                <a:latin typeface="Candara" pitchFamily="34" charset="0"/>
              </a:rPr>
              <a:t> університетом для 68 країн світу. Методика цього дослідження така — визначався середній рівень щастя, розрахований за десятибальною шкалою. На вершині опублікованого списку розмістилися Швейцарія (8,7 бала), Данія (8,0) й Ісландія (7,8). Десь у середині опинилися Польща (6,2), Туреччина (5,9) і Південна Африка (5,7). І, нарешті, аж унизу перебувають Росія (4,2), Грузія (4,1), Вірменія (3,7), Україна (3,3) і Молдова (3,0).</a:t>
            </a:r>
            <a:endParaRPr lang="uk-UA" b="1" i="1" dirty="0">
              <a:solidFill>
                <a:schemeClr val="tx2">
                  <a:lumMod val="50000"/>
                </a:schemeClr>
              </a:solidFill>
              <a:latin typeface="Candara"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2211626" cy="2764532"/>
          </a:xfrm>
          <a:prstGeom prst="rect">
            <a:avLst/>
          </a:prstGeom>
          <a:ln>
            <a:noFill/>
          </a:ln>
          <a:effectLst>
            <a:softEdge rad="112500"/>
          </a:effectLst>
        </p:spPr>
      </p:pic>
    </p:spTree>
    <p:extLst>
      <p:ext uri="{BB962C8B-B14F-4D97-AF65-F5344CB8AC3E}">
        <p14:creationId xmlns:p14="http://schemas.microsoft.com/office/powerpoint/2010/main" val="4020947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25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 y="0"/>
            <a:ext cx="9144000" cy="6858000"/>
          </a:xfrm>
          <a:prstGeom prst="rect">
            <a:avLst/>
          </a:prstGeom>
          <a:ln>
            <a:noFill/>
          </a:ln>
          <a:effectLst>
            <a:softEdge rad="112500"/>
          </a:effectLst>
        </p:spPr>
      </p:pic>
      <p:sp>
        <p:nvSpPr>
          <p:cNvPr id="3" name="Прямоугольник 2"/>
          <p:cNvSpPr/>
          <p:nvPr/>
        </p:nvSpPr>
        <p:spPr>
          <a:xfrm>
            <a:off x="1691680" y="188640"/>
            <a:ext cx="6246440" cy="1200329"/>
          </a:xfrm>
          <a:prstGeom prst="rect">
            <a:avLst/>
          </a:prstGeom>
        </p:spPr>
        <p:txBody>
          <a:bodyPr wrap="square">
            <a:spAutoFit/>
          </a:bodyPr>
          <a:lstStyle/>
          <a:p>
            <a:pPr algn="ctr"/>
            <a:r>
              <a:rPr lang="ru-RU" dirty="0" smtClean="0"/>
              <a:t> </a:t>
            </a:r>
            <a:r>
              <a:rPr lang="uk-UA" b="1" i="1" dirty="0" smtClean="0">
                <a:latin typeface="Bookman Old Style" pitchFamily="18" charset="0"/>
              </a:rPr>
              <a:t>Давайте разом вивчимо </a:t>
            </a:r>
            <a:r>
              <a:rPr lang="uk-UA" b="1" i="1" dirty="0" smtClean="0">
                <a:solidFill>
                  <a:srgbClr val="FFFF00"/>
                </a:solidFill>
                <a:latin typeface="Bookman Old Style" pitchFamily="18" charset="0"/>
              </a:rPr>
              <a:t>7 звичок щасливих людей</a:t>
            </a:r>
            <a:r>
              <a:rPr lang="uk-UA" b="1" i="1" dirty="0" smtClean="0">
                <a:latin typeface="Bookman Old Style" pitchFamily="18" charset="0"/>
              </a:rPr>
              <a:t>, які ми найчастіше можемо знайти у багатьох з них (та й у нас напевне).. А щастя?... – воно не забариться!</a:t>
            </a:r>
          </a:p>
        </p:txBody>
      </p:sp>
      <p:sp>
        <p:nvSpPr>
          <p:cNvPr id="5" name="Прямоугольник 4"/>
          <p:cNvSpPr/>
          <p:nvPr/>
        </p:nvSpPr>
        <p:spPr>
          <a:xfrm>
            <a:off x="242900" y="1556792"/>
            <a:ext cx="4329100"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1600" b="1" i="1" dirty="0" smtClean="0">
                <a:solidFill>
                  <a:srgbClr val="FFFF00"/>
                </a:solidFill>
                <a:latin typeface="Bookman Old Style" pitchFamily="18" charset="0"/>
              </a:rPr>
              <a:t>Звичка № 1</a:t>
            </a:r>
            <a:r>
              <a:rPr lang="uk-UA" sz="1600" i="1" dirty="0" smtClean="0">
                <a:latin typeface="Bookman Old Style" pitchFamily="18" charset="0"/>
              </a:rPr>
              <a:t>. Вони не турбуються про те, що думають про них інші. </a:t>
            </a:r>
          </a:p>
          <a:p>
            <a:pPr algn="ctr"/>
            <a:r>
              <a:rPr lang="uk-UA" sz="1600" b="1" i="1" dirty="0" smtClean="0">
                <a:solidFill>
                  <a:srgbClr val="FFFF00"/>
                </a:solidFill>
                <a:latin typeface="Bookman Old Style" pitchFamily="18" charset="0"/>
              </a:rPr>
              <a:t>Звичка № 2</a:t>
            </a:r>
            <a:r>
              <a:rPr lang="uk-UA" sz="1600" i="1" dirty="0" smtClean="0">
                <a:latin typeface="Bookman Old Style" pitchFamily="18" charset="0"/>
              </a:rPr>
              <a:t>. Вони завжди у всьому бачать плюси.</a:t>
            </a:r>
          </a:p>
          <a:p>
            <a:pPr algn="ctr"/>
            <a:r>
              <a:rPr lang="uk-UA" sz="1600" i="1" dirty="0" smtClean="0">
                <a:latin typeface="Bookman Old Style" pitchFamily="18" charset="0"/>
              </a:rPr>
              <a:t>Неважливо, в яку ситуацію потрапляє така людина, вона завжди знаходить у ній щось гарне і позитивне. У всьому поганому, є щось хороше.</a:t>
            </a:r>
          </a:p>
          <a:p>
            <a:pPr algn="ctr"/>
            <a:r>
              <a:rPr lang="uk-UA" sz="1600" b="1" i="1" dirty="0" smtClean="0">
                <a:solidFill>
                  <a:srgbClr val="FFFF00"/>
                </a:solidFill>
                <a:latin typeface="Bookman Old Style" pitchFamily="18" charset="0"/>
              </a:rPr>
              <a:t>Звичка № 3</a:t>
            </a:r>
            <a:r>
              <a:rPr lang="uk-UA" sz="1600" i="1" dirty="0" smtClean="0">
                <a:latin typeface="Bookman Old Style" pitchFamily="18" charset="0"/>
              </a:rPr>
              <a:t>. Вони завжди дружні і привітні.</a:t>
            </a:r>
          </a:p>
          <a:p>
            <a:pPr algn="ctr"/>
            <a:r>
              <a:rPr lang="uk-UA" sz="1600" i="1" dirty="0" smtClean="0">
                <a:latin typeface="Bookman Old Style" pitchFamily="18" charset="0"/>
              </a:rPr>
              <a:t>Щасливі люди завжди шукають можливості завести нових друзів.</a:t>
            </a:r>
            <a:endParaRPr lang="uk-UA" sz="1600" i="1" dirty="0">
              <a:latin typeface="Bookman Old Style" pitchFamily="18" charset="0"/>
            </a:endParaRPr>
          </a:p>
        </p:txBody>
      </p:sp>
      <p:sp>
        <p:nvSpPr>
          <p:cNvPr id="6" name="Прямоугольник 5"/>
          <p:cNvSpPr/>
          <p:nvPr/>
        </p:nvSpPr>
        <p:spPr>
          <a:xfrm>
            <a:off x="4808004" y="1916831"/>
            <a:ext cx="415018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1600" b="1" i="1" dirty="0" smtClean="0">
                <a:solidFill>
                  <a:srgbClr val="FFFF00"/>
                </a:solidFill>
                <a:latin typeface="Bookman Old Style" pitchFamily="18" charset="0"/>
              </a:rPr>
              <a:t>Звичка № 4</a:t>
            </a:r>
            <a:r>
              <a:rPr lang="uk-UA" sz="1600" i="1" dirty="0" smtClean="0">
                <a:latin typeface="Bookman Old Style" pitchFamily="18" charset="0"/>
              </a:rPr>
              <a:t>. Вони посміхаються і щиро сміються. Ця їхня звичка відповідає їх дружелюбності.</a:t>
            </a:r>
          </a:p>
          <a:p>
            <a:pPr algn="ctr"/>
            <a:r>
              <a:rPr lang="uk-UA" sz="1600" b="1" i="1" dirty="0" smtClean="0">
                <a:solidFill>
                  <a:srgbClr val="FFFF00"/>
                </a:solidFill>
                <a:latin typeface="Bookman Old Style" pitchFamily="18" charset="0"/>
              </a:rPr>
              <a:t>Звичка № 5</a:t>
            </a:r>
            <a:r>
              <a:rPr lang="uk-UA" sz="1600" i="1" dirty="0" smtClean="0">
                <a:latin typeface="Bookman Old Style" pitchFamily="18" charset="0"/>
              </a:rPr>
              <a:t>. Вони живуть цієї миті, зараз. Дійсно щасливі люди беруть все, що можуть, з кожної хвилини і кожного дня. Все добре, що може дати конкретна мить життя. </a:t>
            </a:r>
          </a:p>
          <a:p>
            <a:pPr algn="ctr"/>
            <a:r>
              <a:rPr lang="uk-UA" sz="1600" b="1" i="1" dirty="0" smtClean="0">
                <a:solidFill>
                  <a:srgbClr val="FFFF00"/>
                </a:solidFill>
                <a:latin typeface="Bookman Old Style" pitchFamily="18" charset="0"/>
              </a:rPr>
              <a:t>Звичка № 6</a:t>
            </a:r>
            <a:r>
              <a:rPr lang="uk-UA" sz="1600" i="1" dirty="0" smtClean="0">
                <a:latin typeface="Bookman Old Style" pitchFamily="18" charset="0"/>
              </a:rPr>
              <a:t>. Вони відштовхують неприємності</a:t>
            </a:r>
            <a:endParaRPr lang="uk-UA" sz="1600" i="1" dirty="0">
              <a:latin typeface="Bookman Old Style" pitchFamily="18" charset="0"/>
            </a:endParaRPr>
          </a:p>
        </p:txBody>
      </p:sp>
      <p:sp>
        <p:nvSpPr>
          <p:cNvPr id="7" name="Прямоугольник 6"/>
          <p:cNvSpPr/>
          <p:nvPr/>
        </p:nvSpPr>
        <p:spPr>
          <a:xfrm>
            <a:off x="2331695" y="4797152"/>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uk-UA" b="1" i="1" dirty="0" smtClean="0">
                <a:solidFill>
                  <a:srgbClr val="FFFF00"/>
                </a:solidFill>
                <a:latin typeface="Bookman Old Style" pitchFamily="18" charset="0"/>
              </a:rPr>
              <a:t>Звичка № 7</a:t>
            </a:r>
            <a:r>
              <a:rPr lang="uk-UA" i="1" dirty="0" smtClean="0">
                <a:latin typeface="Bookman Old Style" pitchFamily="18" charset="0"/>
              </a:rPr>
              <a:t>. Вони творчі й не відчувають страху. Такі люди жартують,щоб підняти настрій собі та іншим,вони завжди вигадають щось таке,що підкаже шлях подолати неприємності!</a:t>
            </a:r>
            <a:endParaRPr lang="uk-UA" i="1" dirty="0">
              <a:latin typeface="Bookman Old Style" pitchFamily="18" charset="0"/>
            </a:endParaRPr>
          </a:p>
        </p:txBody>
      </p:sp>
    </p:spTree>
    <p:extLst>
      <p:ext uri="{BB962C8B-B14F-4D97-AF65-F5344CB8AC3E}">
        <p14:creationId xmlns:p14="http://schemas.microsoft.com/office/powerpoint/2010/main" val="399596667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4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5"/>
            <a:ext cx="9144000" cy="6858000"/>
          </a:xfrm>
          <a:prstGeom prst="rect">
            <a:avLst/>
          </a:prstGeom>
          <a:ln>
            <a:noFill/>
          </a:ln>
          <a:effectLst>
            <a:softEdge rad="112500"/>
          </a:effectLst>
        </p:spPr>
      </p:pic>
      <p:sp>
        <p:nvSpPr>
          <p:cNvPr id="3" name="Прямоугольник 2"/>
          <p:cNvSpPr/>
          <p:nvPr/>
        </p:nvSpPr>
        <p:spPr>
          <a:xfrm>
            <a:off x="251520" y="1988840"/>
            <a:ext cx="3312368" cy="4524315"/>
          </a:xfrm>
          <a:prstGeom prst="rect">
            <a:avLst/>
          </a:prstGeom>
          <a:gradFill flip="none" rotWithShape="1">
            <a:gsLst>
              <a:gs pos="38000">
                <a:srgbClr val="FFF200"/>
              </a:gs>
              <a:gs pos="48000">
                <a:srgbClr val="FF7A00"/>
              </a:gs>
              <a:gs pos="70000">
                <a:srgbClr val="FF0300"/>
              </a:gs>
              <a:gs pos="7000">
                <a:srgbClr val="4D0808"/>
              </a:gs>
            </a:gsLst>
            <a:path path="circle">
              <a:fillToRect l="100000" t="100000"/>
            </a:path>
            <a:tileRect r="-100000" b="-100000"/>
          </a:gradFill>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uk-UA" i="1" dirty="0" smtClean="0"/>
              <a:t>це дорога. Тому насолоджуйся кожною миттю. Досить чекати закінчення школи, початку навчання, чекати, коли втратиш 10 доларів, заробиш 10 доларів, коли буде робота, до весілля, до вечора п'ятниці, до ранку неділі, чекати нової машини, до зарплати, до весни, до літа, до першого чи п'ятнадцятого числа, коли твою пісню прокрутять</a:t>
            </a:r>
          </a:p>
          <a:p>
            <a:r>
              <a:rPr lang="uk-UA" i="1" dirty="0"/>
              <a:t>п</a:t>
            </a:r>
            <a:r>
              <a:rPr lang="uk-UA" i="1" dirty="0" smtClean="0"/>
              <a:t>о радіо, коли народишся знову… перш, ніж вирішиш бути щасливим. </a:t>
            </a:r>
            <a:endParaRPr lang="uk-UA" i="1" dirty="0"/>
          </a:p>
        </p:txBody>
      </p:sp>
      <p:sp>
        <p:nvSpPr>
          <p:cNvPr id="5" name="Прямоугольник 4"/>
          <p:cNvSpPr/>
          <p:nvPr/>
        </p:nvSpPr>
        <p:spPr>
          <a:xfrm rot="21204191">
            <a:off x="31157" y="419180"/>
            <a:ext cx="4222631" cy="1569660"/>
          </a:xfrm>
          <a:prstGeom prst="rect">
            <a:avLst/>
          </a:prstGeom>
        </p:spPr>
        <p:txBody>
          <a:bodyPr wrap="none">
            <a:spAutoFit/>
          </a:bodyPr>
          <a:lstStyle/>
          <a:p>
            <a:r>
              <a:rPr lang="uk-UA" sz="9400" dirty="0" smtClean="0">
                <a:ln w="18415" cmpd="sng">
                  <a:solidFill>
                    <a:srgbClr val="FFFFFF"/>
                  </a:solidFill>
                  <a:prstDash val="solid"/>
                </a:ln>
                <a:gradFill>
                  <a:gsLst>
                    <a:gs pos="38000">
                      <a:srgbClr val="FFF200"/>
                    </a:gs>
                    <a:gs pos="48000">
                      <a:srgbClr val="FF7A00"/>
                    </a:gs>
                    <a:gs pos="70000">
                      <a:srgbClr val="FF0300"/>
                    </a:gs>
                    <a:gs pos="7000">
                      <a:srgbClr val="4D0808"/>
                    </a:gs>
                  </a:gsLst>
                  <a:path path="circle">
                    <a:fillToRect l="100000" t="100000"/>
                  </a:path>
                </a:gradFill>
                <a:effectLst>
                  <a:outerShdw blurRad="63500" dir="3600000" algn="tl" rotWithShape="0">
                    <a:srgbClr val="000000">
                      <a:alpha val="70000"/>
                    </a:srgbClr>
                  </a:outerShdw>
                </a:effectLst>
                <a:latin typeface="Bookman Old Style" pitchFamily="18" charset="0"/>
              </a:rPr>
              <a:t>Щастя</a:t>
            </a:r>
            <a:endParaRPr lang="uk-UA" sz="9400" dirty="0">
              <a:ln w="18415" cmpd="sng">
                <a:solidFill>
                  <a:srgbClr val="FFFFFF"/>
                </a:solidFill>
                <a:prstDash val="solid"/>
              </a:ln>
              <a:gradFill>
                <a:gsLst>
                  <a:gs pos="38000">
                    <a:srgbClr val="FFF200"/>
                  </a:gs>
                  <a:gs pos="48000">
                    <a:srgbClr val="FF7A00"/>
                  </a:gs>
                  <a:gs pos="70000">
                    <a:srgbClr val="FF0300"/>
                  </a:gs>
                  <a:gs pos="7000">
                    <a:srgbClr val="4D0808"/>
                  </a:gs>
                </a:gsLst>
                <a:path path="circle">
                  <a:fillToRect l="100000" t="100000"/>
                </a:path>
              </a:gradFill>
              <a:effectLst>
                <a:outerShdw blurRad="63500" dir="3600000" algn="tl" rotWithShape="0">
                  <a:srgbClr val="000000">
                    <a:alpha val="70000"/>
                  </a:srgbClr>
                </a:outerShdw>
              </a:effectLst>
              <a:latin typeface="Bookman Old Style" pitchFamily="18" charset="0"/>
            </a:endParaRPr>
          </a:p>
        </p:txBody>
      </p:sp>
    </p:spTree>
    <p:extLst>
      <p:ext uri="{BB962C8B-B14F-4D97-AF65-F5344CB8AC3E}">
        <p14:creationId xmlns:p14="http://schemas.microsoft.com/office/powerpoint/2010/main" val="3565320"/>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Прямоугольник 2"/>
          <p:cNvSpPr/>
          <p:nvPr/>
        </p:nvSpPr>
        <p:spPr>
          <a:xfrm>
            <a:off x="6300192" y="2924944"/>
            <a:ext cx="2420027"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i="1" dirty="0" smtClean="0"/>
              <a:t>- це дорога, а не пункт призначення. Немає другого часу для того, щоб</a:t>
            </a:r>
          </a:p>
          <a:p>
            <a:pPr algn="ctr"/>
            <a:r>
              <a:rPr lang="uk-UA" i="1" dirty="0" smtClean="0"/>
              <a:t>бути щасливим, окрім як зараз. Живи і насолоджуйся кожною миттю.</a:t>
            </a:r>
            <a:endParaRPr lang="uk-UA" i="1" dirty="0"/>
          </a:p>
        </p:txBody>
      </p:sp>
      <p:sp>
        <p:nvSpPr>
          <p:cNvPr id="4" name="Прямоугольник 3"/>
          <p:cNvSpPr/>
          <p:nvPr/>
        </p:nvSpPr>
        <p:spPr>
          <a:xfrm rot="500365">
            <a:off x="4716233" y="582439"/>
            <a:ext cx="4572000" cy="1846659"/>
          </a:xfrm>
          <a:prstGeom prst="rect">
            <a:avLst/>
          </a:prstGeom>
        </p:spPr>
        <p:txBody>
          <a:bodyPr>
            <a:spAutoFit/>
          </a:bodyPr>
          <a:lstStyle/>
          <a:p>
            <a:r>
              <a:rPr lang="uk-UA" sz="9600" dirty="0" smtClean="0">
                <a:ln>
                  <a:solidFill>
                    <a:schemeClr val="tx1"/>
                  </a:soli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latin typeface="Book Antiqua" pitchFamily="18" charset="0"/>
              </a:rPr>
              <a:t>Щастя</a:t>
            </a:r>
            <a:endParaRPr lang="ru-RU" dirty="0" smtClean="0"/>
          </a:p>
          <a:p>
            <a:endParaRPr lang="ru-RU" dirty="0"/>
          </a:p>
        </p:txBody>
      </p:sp>
    </p:spTree>
    <p:extLst>
      <p:ext uri="{BB962C8B-B14F-4D97-AF65-F5344CB8AC3E}">
        <p14:creationId xmlns:p14="http://schemas.microsoft.com/office/powerpoint/2010/main" val="212290541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73"/>
            <a:ext cx="9144000" cy="6858000"/>
          </a:xfrm>
          <a:prstGeom prst="rect">
            <a:avLst/>
          </a:prstGeom>
          <a:ln>
            <a:noFill/>
          </a:ln>
          <a:effectLst>
            <a:softEdge rad="112500"/>
          </a:effectLst>
        </p:spPr>
      </p:pic>
      <p:sp>
        <p:nvSpPr>
          <p:cNvPr id="3" name="Прямоугольник 2"/>
          <p:cNvSpPr/>
          <p:nvPr/>
        </p:nvSpPr>
        <p:spPr>
          <a:xfrm>
            <a:off x="0" y="23873"/>
            <a:ext cx="4572000" cy="1569660"/>
          </a:xfrm>
          <a:prstGeom prst="rect">
            <a:avLst/>
          </a:prstGeom>
        </p:spPr>
        <p:txBody>
          <a:bodyPr>
            <a:spAutoFit/>
          </a:bodyPr>
          <a:lstStyle/>
          <a:p>
            <a:pPr algn="ctr"/>
            <a:r>
              <a:rPr lang="uk-UA" sz="2400" b="1" i="1" dirty="0" smtClean="0">
                <a:solidFill>
                  <a:srgbClr val="00B0F0"/>
                </a:solidFill>
              </a:rPr>
              <a:t>Григорій Сковорода</a:t>
            </a:r>
            <a:r>
              <a:rPr lang="uk-UA" b="1" i="1" dirty="0" smtClean="0">
                <a:solidFill>
                  <a:srgbClr val="00B0F0"/>
                </a:solidFill>
              </a:rPr>
              <a:t>:</a:t>
            </a:r>
          </a:p>
          <a:p>
            <a:pPr algn="ctr"/>
            <a:r>
              <a:rPr lang="uk-UA" dirty="0" smtClean="0"/>
              <a:t>"Щасливий, кому вдалося знайти щасливе життя, але щасливіший, хто вміє користуватися ним".</a:t>
            </a:r>
          </a:p>
          <a:p>
            <a:pPr algn="ctr"/>
            <a:endParaRPr lang="uk-UA" dirty="0"/>
          </a:p>
        </p:txBody>
      </p:sp>
      <p:sp>
        <p:nvSpPr>
          <p:cNvPr id="4" name="Прямоугольник 3"/>
          <p:cNvSpPr/>
          <p:nvPr/>
        </p:nvSpPr>
        <p:spPr>
          <a:xfrm>
            <a:off x="596756" y="1412776"/>
            <a:ext cx="3378487" cy="1015663"/>
          </a:xfrm>
          <a:prstGeom prst="rect">
            <a:avLst/>
          </a:prstGeom>
        </p:spPr>
        <p:txBody>
          <a:bodyPr wrap="square">
            <a:spAutoFit/>
          </a:bodyPr>
          <a:lstStyle/>
          <a:p>
            <a:pPr algn="ctr"/>
            <a:r>
              <a:rPr lang="ru-RU" sz="2400" b="1" i="1" dirty="0" smtClean="0">
                <a:solidFill>
                  <a:srgbClr val="FF0066"/>
                </a:solidFill>
              </a:rPr>
              <a:t>В</a:t>
            </a:r>
            <a:r>
              <a:rPr lang="uk-UA" sz="2400" b="1" i="1" dirty="0" err="1" smtClean="0">
                <a:solidFill>
                  <a:srgbClr val="FF0066"/>
                </a:solidFill>
              </a:rPr>
              <a:t>олодимир</a:t>
            </a:r>
            <a:r>
              <a:rPr lang="uk-UA" sz="2400" b="1" i="1" dirty="0" smtClean="0">
                <a:solidFill>
                  <a:srgbClr val="FF0066"/>
                </a:solidFill>
              </a:rPr>
              <a:t> Короленко:</a:t>
            </a:r>
          </a:p>
          <a:p>
            <a:pPr algn="ctr"/>
            <a:r>
              <a:rPr lang="uk-UA" dirty="0" smtClean="0"/>
              <a:t>"Людина створена для щастя, як птах для польоту".</a:t>
            </a:r>
            <a:endParaRPr lang="uk-UA" dirty="0"/>
          </a:p>
        </p:txBody>
      </p:sp>
      <p:sp>
        <p:nvSpPr>
          <p:cNvPr id="5" name="Прямоугольник 4"/>
          <p:cNvSpPr/>
          <p:nvPr/>
        </p:nvSpPr>
        <p:spPr>
          <a:xfrm>
            <a:off x="679511" y="2636911"/>
            <a:ext cx="3212977" cy="1015663"/>
          </a:xfrm>
          <a:prstGeom prst="rect">
            <a:avLst/>
          </a:prstGeom>
        </p:spPr>
        <p:txBody>
          <a:bodyPr wrap="square">
            <a:spAutoFit/>
          </a:bodyPr>
          <a:lstStyle/>
          <a:p>
            <a:pPr algn="ctr"/>
            <a:r>
              <a:rPr lang="uk-UA" sz="2400" b="1" i="1" dirty="0" smtClean="0">
                <a:solidFill>
                  <a:srgbClr val="00B050"/>
                </a:solidFill>
              </a:rPr>
              <a:t>Богдан-Ігор Антонич:</a:t>
            </a:r>
          </a:p>
          <a:p>
            <a:pPr algn="ctr"/>
            <a:r>
              <a:rPr lang="uk-UA" dirty="0" smtClean="0"/>
              <a:t>"Щастя – це трикутник, а в нім три боки: віра, надія, любов".</a:t>
            </a:r>
            <a:endParaRPr lang="uk-UA" dirty="0"/>
          </a:p>
        </p:txBody>
      </p:sp>
    </p:spTree>
    <p:extLst>
      <p:ext uri="{BB962C8B-B14F-4D97-AF65-F5344CB8AC3E}">
        <p14:creationId xmlns:p14="http://schemas.microsoft.com/office/powerpoint/2010/main" val="83517893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3" y="0"/>
            <a:ext cx="9144000" cy="6858000"/>
          </a:xfrm>
          <a:prstGeom prst="rect">
            <a:avLst/>
          </a:prstGeom>
          <a:ln>
            <a:noFill/>
          </a:ln>
          <a:effectLst>
            <a:softEdge rad="112500"/>
          </a:effectLst>
        </p:spPr>
      </p:pic>
      <p:sp>
        <p:nvSpPr>
          <p:cNvPr id="4" name="TextBox 3"/>
          <p:cNvSpPr txBox="1"/>
          <p:nvPr/>
        </p:nvSpPr>
        <p:spPr>
          <a:xfrm rot="16200000">
            <a:off x="-2092743" y="2967336"/>
            <a:ext cx="6043899" cy="923330"/>
          </a:xfrm>
          <a:prstGeom prst="rect">
            <a:avLst/>
          </a:prstGeom>
          <a:noFill/>
        </p:spPr>
        <p:txBody>
          <a:bodyPr wrap="none" rtlCol="0">
            <a:spAutoFit/>
          </a:bodyPr>
          <a:lstStyle/>
          <a:p>
            <a:r>
              <a:rPr lang="uk-UA" sz="5400" b="1" dirty="0" smtClean="0">
                <a:ln>
                  <a:solidFill>
                    <a:schemeClr val="tx1"/>
                  </a:solidFill>
                </a:ln>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rPr>
              <a:t>Дякуємо за увагу!!!</a:t>
            </a:r>
            <a:endParaRPr lang="ru-RU" sz="5400" b="1" dirty="0">
              <a:ln>
                <a:solidFill>
                  <a:schemeClr val="tx1"/>
                </a:solidFill>
              </a:ln>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ndParaRPr>
          </a:p>
        </p:txBody>
      </p:sp>
      <p:sp>
        <p:nvSpPr>
          <p:cNvPr id="6" name="TextBox 5"/>
          <p:cNvSpPr txBox="1"/>
          <p:nvPr/>
        </p:nvSpPr>
        <p:spPr>
          <a:xfrm>
            <a:off x="5859038" y="260648"/>
            <a:ext cx="2332690" cy="523220"/>
          </a:xfrm>
          <a:prstGeom prst="rect">
            <a:avLst/>
          </a:prstGeom>
          <a:noFill/>
        </p:spPr>
        <p:txBody>
          <a:bodyPr wrap="none" rtlCol="0">
            <a:spAutoFit/>
          </a:bodyPr>
          <a:lstStyle/>
          <a:p>
            <a:r>
              <a:rPr lang="uk-UA" sz="2800" b="1" i="1" dirty="0" smtClean="0">
                <a:ln>
                  <a:solidFill>
                    <a:schemeClr val="tx1"/>
                  </a:solidFill>
                </a:ln>
                <a:gradFill>
                  <a:gsLst>
                    <a:gs pos="0">
                      <a:srgbClr val="FF3399"/>
                    </a:gs>
                    <a:gs pos="25000">
                      <a:srgbClr val="FF6633"/>
                    </a:gs>
                    <a:gs pos="50000">
                      <a:srgbClr val="FFFF00"/>
                    </a:gs>
                    <a:gs pos="75000">
                      <a:srgbClr val="01A78F"/>
                    </a:gs>
                    <a:gs pos="100000">
                      <a:srgbClr val="3366FF"/>
                    </a:gs>
                  </a:gsLst>
                  <a:path path="circle">
                    <a:fillToRect l="100000" t="100000"/>
                  </a:path>
                </a:gradFill>
              </a:rPr>
              <a:t>Підготували:</a:t>
            </a:r>
            <a:endParaRPr lang="ru-RU" sz="2800" b="1" i="1" dirty="0">
              <a:ln>
                <a:solidFill>
                  <a:schemeClr val="tx1"/>
                </a:solidFill>
              </a:ln>
              <a:gradFill>
                <a:gsLst>
                  <a:gs pos="0">
                    <a:srgbClr val="FF3399"/>
                  </a:gs>
                  <a:gs pos="25000">
                    <a:srgbClr val="FF6633"/>
                  </a:gs>
                  <a:gs pos="50000">
                    <a:srgbClr val="FFFF00"/>
                  </a:gs>
                  <a:gs pos="75000">
                    <a:srgbClr val="01A78F"/>
                  </a:gs>
                  <a:gs pos="100000">
                    <a:srgbClr val="3366FF"/>
                  </a:gs>
                </a:gsLst>
                <a:path path="circle">
                  <a:fillToRect l="100000" t="100000"/>
                </a:path>
              </a:gra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772183"/>
            <a:ext cx="2026446" cy="2848858"/>
          </a:xfrm>
          <a:prstGeom prst="rect">
            <a:avLst/>
          </a:prstGeom>
        </p:spPr>
      </p:pic>
      <p:sp>
        <p:nvSpPr>
          <p:cNvPr id="8" name="TextBox 7"/>
          <p:cNvSpPr txBox="1"/>
          <p:nvPr/>
        </p:nvSpPr>
        <p:spPr>
          <a:xfrm rot="16200000">
            <a:off x="4572295" y="2046347"/>
            <a:ext cx="2410853" cy="584775"/>
          </a:xfrm>
          <a:prstGeom prst="rect">
            <a:avLst/>
          </a:prstGeom>
          <a:noFill/>
        </p:spPr>
        <p:txBody>
          <a:bodyPr wrap="none" rtlCol="0">
            <a:spAutoFit/>
          </a:bodyPr>
          <a:lstStyle/>
          <a:p>
            <a:r>
              <a:rPr lang="uk-UA" sz="3200" b="1" i="1" dirty="0" err="1" smtClean="0">
                <a:ln>
                  <a:solidFill>
                    <a:schemeClr val="tx1"/>
                  </a:solidFill>
                </a:ln>
                <a:gradFill flip="none" rotWithShape="1">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tileRect/>
                </a:gradFill>
              </a:rPr>
              <a:t>Івєніна</a:t>
            </a:r>
            <a:r>
              <a:rPr lang="uk-UA" sz="3200" b="1" i="1" dirty="0" smtClean="0">
                <a:ln>
                  <a:solidFill>
                    <a:schemeClr val="tx1"/>
                  </a:solidFill>
                </a:ln>
                <a:gradFill flip="none" rotWithShape="1">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tileRect/>
                </a:gradFill>
              </a:rPr>
              <a:t> Юлія</a:t>
            </a:r>
            <a:endParaRPr lang="ru-RU" sz="3200" b="1" i="1" dirty="0">
              <a:ln>
                <a:solidFill>
                  <a:schemeClr val="tx1"/>
                </a:solidFill>
              </a:ln>
              <a:gradFill flip="none" rotWithShape="1">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tileRect/>
              </a:gradFill>
            </a:endParaRPr>
          </a:p>
        </p:txBody>
      </p:sp>
      <p:sp>
        <p:nvSpPr>
          <p:cNvPr id="9" name="TextBox 8"/>
          <p:cNvSpPr txBox="1"/>
          <p:nvPr/>
        </p:nvSpPr>
        <p:spPr>
          <a:xfrm rot="5400000">
            <a:off x="6962055" y="1941707"/>
            <a:ext cx="2783904" cy="584775"/>
          </a:xfrm>
          <a:prstGeom prst="rect">
            <a:avLst/>
          </a:prstGeom>
          <a:noFill/>
        </p:spPr>
        <p:txBody>
          <a:bodyPr wrap="none" rtlCol="0">
            <a:spAutoFit/>
          </a:bodyPr>
          <a:lstStyle/>
          <a:p>
            <a:r>
              <a:rPr lang="uk-UA" sz="3200" i="1" dirty="0" err="1" smtClean="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rPr>
              <a:t>Ященко</a:t>
            </a:r>
            <a:r>
              <a:rPr lang="uk-UA" sz="3200" i="1" dirty="0" smtClean="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rPr>
              <a:t> </a:t>
            </a:r>
            <a:r>
              <a:rPr lang="uk-UA" sz="3200" i="1" dirty="0" err="1" smtClean="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rPr>
              <a:t>Есміра</a:t>
            </a:r>
            <a:endParaRPr lang="ru-RU" sz="3200" i="1" dirty="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endParaRPr>
          </a:p>
        </p:txBody>
      </p:sp>
      <p:sp>
        <p:nvSpPr>
          <p:cNvPr id="10" name="TextBox 9"/>
          <p:cNvSpPr txBox="1"/>
          <p:nvPr/>
        </p:nvSpPr>
        <p:spPr>
          <a:xfrm>
            <a:off x="5292080" y="4365104"/>
            <a:ext cx="1368152" cy="369332"/>
          </a:xfrm>
          <a:prstGeom prst="rect">
            <a:avLst/>
          </a:prstGeom>
          <a:noFill/>
        </p:spPr>
        <p:txBody>
          <a:bodyPr wrap="square" rtlCol="0">
            <a:spAutoFit/>
          </a:bodyPr>
          <a:lstStyle/>
          <a:p>
            <a:r>
              <a:rPr lang="uk-UA" dirty="0"/>
              <a:t> </a:t>
            </a:r>
            <a:r>
              <a:rPr lang="uk-UA" dirty="0" smtClean="0"/>
              <a:t>  </a:t>
            </a:r>
            <a:endParaRPr lang="ru-RU" dirty="0"/>
          </a:p>
        </p:txBody>
      </p:sp>
      <p:sp>
        <p:nvSpPr>
          <p:cNvPr id="11" name="TextBox 10"/>
          <p:cNvSpPr txBox="1"/>
          <p:nvPr/>
        </p:nvSpPr>
        <p:spPr>
          <a:xfrm>
            <a:off x="5896743" y="3595663"/>
            <a:ext cx="2257279" cy="954107"/>
          </a:xfrm>
          <a:prstGeom prst="rect">
            <a:avLst/>
          </a:prstGeom>
          <a:noFill/>
        </p:spPr>
        <p:txBody>
          <a:bodyPr wrap="square" rtlCol="0">
            <a:spAutoFit/>
          </a:bodyPr>
          <a:lstStyle/>
          <a:p>
            <a:pPr algn="ctr"/>
            <a:r>
              <a:rPr lang="uk-UA" sz="2800" i="1" dirty="0" smtClean="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rPr>
              <a:t>Учениці </a:t>
            </a:r>
          </a:p>
          <a:p>
            <a:pPr algn="ctr"/>
            <a:r>
              <a:rPr lang="uk-UA" sz="2800" i="1" dirty="0" smtClean="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rPr>
              <a:t>9-Б класу</a:t>
            </a:r>
            <a:endParaRPr lang="ru-RU" sz="2800" i="1" dirty="0">
              <a:ln>
                <a:solidFill>
                  <a:schemeClr val="tx1"/>
                </a:solidFill>
              </a:ln>
              <a:gradFill>
                <a:gsLst>
                  <a:gs pos="88325">
                    <a:srgbClr val="1C84CB"/>
                  </a:gs>
                  <a:gs pos="0">
                    <a:srgbClr val="FF3399"/>
                  </a:gs>
                  <a:gs pos="18327">
                    <a:srgbClr val="FF4A6B"/>
                  </a:gs>
                  <a:gs pos="27000">
                    <a:srgbClr val="FF6633"/>
                  </a:gs>
                  <a:gs pos="65000">
                    <a:srgbClr val="FFFF00"/>
                  </a:gs>
                  <a:gs pos="75000">
                    <a:srgbClr val="01A78F"/>
                  </a:gs>
                  <a:gs pos="56250">
                    <a:srgbClr val="C0E924"/>
                  </a:gs>
                  <a:gs pos="89583">
                    <a:srgbClr val="1C84CB"/>
                  </a:gs>
                  <a:gs pos="86000">
                    <a:srgbClr val="3366FF"/>
                  </a:gs>
                </a:gsLst>
                <a:lin ang="2700000" scaled="1"/>
              </a:gradFill>
            </a:endParaRPr>
          </a:p>
        </p:txBody>
      </p:sp>
    </p:spTree>
    <p:extLst>
      <p:ext uri="{BB962C8B-B14F-4D97-AF65-F5344CB8AC3E}">
        <p14:creationId xmlns:p14="http://schemas.microsoft.com/office/powerpoint/2010/main" val="1877031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250"/>
                                        <p:tgtEl>
                                          <p:spTgt spid="4"/>
                                        </p:tgtEl>
                                      </p:cBhvr>
                                    </p:animEffect>
                                  </p:childTnLst>
                                </p:cTn>
                              </p:par>
                            </p:childTnLst>
                          </p:cTn>
                        </p:par>
                        <p:par>
                          <p:cTn id="8" fill="hold">
                            <p:stCondLst>
                              <p:cond delay="1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 y="20604"/>
            <a:ext cx="9144000" cy="6858000"/>
          </a:xfrm>
          <a:prstGeom prst="rect">
            <a:avLst/>
          </a:prstGeom>
          <a:ln>
            <a:noFill/>
          </a:ln>
          <a:effectLst>
            <a:softEdge rad="112500"/>
          </a:effectLst>
        </p:spPr>
      </p:pic>
      <p:sp>
        <p:nvSpPr>
          <p:cNvPr id="3" name="Прямоугольник 2"/>
          <p:cNvSpPr/>
          <p:nvPr/>
        </p:nvSpPr>
        <p:spPr>
          <a:xfrm>
            <a:off x="476463" y="4725144"/>
            <a:ext cx="4572000" cy="1754326"/>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r>
              <a:rPr lang="uk-UA" b="1" i="1" dirty="0" smtClean="0">
                <a:latin typeface="Book Antiqua" pitchFamily="18" charset="0"/>
              </a:rPr>
              <a:t>допомогти учням зрозуміти складну філософську категорію «щастя», дати можливість упевнитися їм, що досягнення щастя залежить від їхніх особистих зусиль, виховати людяність, працьовитість.</a:t>
            </a:r>
            <a:endParaRPr lang="uk-UA" b="1" i="1" dirty="0">
              <a:latin typeface="Book Antiqua" pitchFamily="18" charset="0"/>
            </a:endParaRPr>
          </a:p>
        </p:txBody>
      </p:sp>
      <p:sp>
        <p:nvSpPr>
          <p:cNvPr id="4" name="Прямоугольник 3"/>
          <p:cNvSpPr/>
          <p:nvPr/>
        </p:nvSpPr>
        <p:spPr>
          <a:xfrm>
            <a:off x="1420646" y="2627899"/>
            <a:ext cx="2683634" cy="1643410"/>
          </a:xfrm>
          <a:prstGeom prst="rect">
            <a:avLst/>
          </a:prstGeom>
          <a:noFill/>
        </p:spPr>
        <p:txBody>
          <a:bodyPr wrap="none" lIns="91440" tIns="45720" rIns="91440" bIns="45720">
            <a:prstTxWarp prst="textFadeRight">
              <a:avLst/>
            </a:prstTxWarp>
            <a:spAutoFit/>
          </a:bodyPr>
          <a:lstStyle/>
          <a:p>
            <a:pPr algn="ctr"/>
            <a:r>
              <a:rPr lang="ru-RU" sz="5400" b="1" cap="none" spc="0" dirty="0" smtClean="0">
                <a:ln w="19050">
                  <a:solidFill>
                    <a:schemeClr val="tx2">
                      <a:tint val="1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ffectLst>
                  <a:outerShdw blurRad="50000" dist="50800" dir="7500000" algn="tl">
                    <a:srgbClr val="000000">
                      <a:shade val="5000"/>
                      <a:alpha val="35000"/>
                    </a:srgbClr>
                  </a:outerShdw>
                </a:effectLst>
              </a:rPr>
              <a:t>Мета:</a:t>
            </a:r>
            <a:endParaRPr lang="ru-RU" sz="5400" b="1" cap="none" spc="0" dirty="0">
              <a:ln w="19050">
                <a:solidFill>
                  <a:schemeClr val="tx2">
                    <a:tint val="1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355905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1187624" y="4005063"/>
            <a:ext cx="7200800" cy="255454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2000" b="1" i="1" dirty="0" smtClean="0">
                <a:solidFill>
                  <a:srgbClr val="00B050"/>
                </a:solidFill>
                <a:latin typeface="Candara" pitchFamily="34" charset="0"/>
              </a:rPr>
              <a:t>Щастя</a:t>
            </a:r>
            <a:r>
              <a:rPr lang="uk-UA" sz="2000" i="1" dirty="0" smtClean="0">
                <a:latin typeface="Candara" pitchFamily="34" charset="0"/>
              </a:rPr>
              <a:t> - це те, що неможливо приховати. Радість, сум, усмішки і сльози - так, але тільки не щастя, - адже воно відбивається в наших очах особливим, ні з чим незрівняним світлом, мерехтить в них тисячею крихітних іскорок і прикрашає погляд. Щастя - це найвища ступінь задоволеності від життя. Воно всюди,Тому варто лише трохи уважніше подивитися на оточуючих, щоб зрозуміти, в чому ж воно полягає - це саме «просте людське щастя».</a:t>
            </a:r>
            <a:endParaRPr lang="uk-UA" sz="2000" i="1" dirty="0">
              <a:latin typeface="Candara" pitchFamily="34" charset="0"/>
            </a:endParaRPr>
          </a:p>
        </p:txBody>
      </p:sp>
    </p:spTree>
    <p:extLst>
      <p:ext uri="{BB962C8B-B14F-4D97-AF65-F5344CB8AC3E}">
        <p14:creationId xmlns:p14="http://schemas.microsoft.com/office/powerpoint/2010/main" val="42540778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style.rotation</p:attrName>
                                        </p:attrNameLst>
                                      </p:cBhvr>
                                      <p:tavLst>
                                        <p:tav tm="0">
                                          <p:val>
                                            <p:fltVal val="720"/>
                                          </p:val>
                                        </p:tav>
                                        <p:tav tm="100000">
                                          <p:val>
                                            <p:fltVal val="0"/>
                                          </p:val>
                                        </p:tav>
                                      </p:tavLst>
                                    </p:anim>
                                    <p:anim calcmode="lin" valueType="num">
                                      <p:cBhvr>
                                        <p:cTn id="9" dur="1500" fill="hold"/>
                                        <p:tgtEl>
                                          <p:spTgt spid="3"/>
                                        </p:tgtEl>
                                        <p:attrNameLst>
                                          <p:attrName>ppt_h</p:attrName>
                                        </p:attrNameLst>
                                      </p:cBhvr>
                                      <p:tavLst>
                                        <p:tav tm="0">
                                          <p:val>
                                            <p:fltVal val="0"/>
                                          </p:val>
                                        </p:tav>
                                        <p:tav tm="100000">
                                          <p:val>
                                            <p:strVal val="#ppt_h"/>
                                          </p:val>
                                        </p:tav>
                                      </p:tavLst>
                                    </p:anim>
                                    <p:anim calcmode="lin" valueType="num">
                                      <p:cBhvr>
                                        <p:cTn id="10" dur="15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3"/>
            <a:ext cx="9144000" cy="6858000"/>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71170">
            <a:off x="693620" y="2790187"/>
            <a:ext cx="3825362" cy="3645024"/>
          </a:xfrm>
          <a:prstGeom prst="rect">
            <a:avLst/>
          </a:prstGeom>
        </p:spPr>
      </p:pic>
      <p:sp>
        <p:nvSpPr>
          <p:cNvPr id="4" name="Прямоугольник 3"/>
          <p:cNvSpPr/>
          <p:nvPr/>
        </p:nvSpPr>
        <p:spPr>
          <a:xfrm>
            <a:off x="1260322" y="3225552"/>
            <a:ext cx="2691957" cy="2585323"/>
          </a:xfrm>
          <a:prstGeom prst="rect">
            <a:avLst/>
          </a:prstGeom>
        </p:spPr>
        <p:txBody>
          <a:bodyPr wrap="square">
            <a:spAutoFit/>
          </a:bodyPr>
          <a:lstStyle/>
          <a:p>
            <a:pPr algn="ctr"/>
            <a:r>
              <a:rPr lang="uk-UA" i="1" dirty="0" smtClean="0"/>
              <a:t>Так, мабуть, немає нічого чарівнішого того погляду, яким обдаровують одне одного закохані. Скільки ж ніжності в їхніх очах! Значить, </a:t>
            </a:r>
            <a:r>
              <a:rPr lang="uk-UA" b="1" i="1" dirty="0" smtClean="0">
                <a:solidFill>
                  <a:srgbClr val="FF0000"/>
                </a:solidFill>
              </a:rPr>
              <a:t>щастя </a:t>
            </a:r>
            <a:r>
              <a:rPr lang="uk-UA" i="1" dirty="0" smtClean="0"/>
              <a:t>- це коли ти любиш і коли люблять тебе.</a:t>
            </a:r>
            <a:endParaRPr lang="uk-UA" i="1"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27" y="205212"/>
            <a:ext cx="8420446" cy="6465502"/>
          </a:xfrm>
          <a:prstGeom prst="rect">
            <a:avLst/>
          </a:prstGeom>
          <a:ln>
            <a:noFill/>
          </a:ln>
          <a:effectLst>
            <a:softEdge rad="112500"/>
          </a:effectLst>
        </p:spPr>
      </p:pic>
    </p:spTree>
    <p:extLst>
      <p:ext uri="{BB962C8B-B14F-4D97-AF65-F5344CB8AC3E}">
        <p14:creationId xmlns:p14="http://schemas.microsoft.com/office/powerpoint/2010/main" val="25771784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0" y="0"/>
            <a:ext cx="9124140" cy="6858000"/>
          </a:xfrm>
          <a:prstGeom prst="rect">
            <a:avLst/>
          </a:prstGeom>
          <a:ln>
            <a:noFill/>
          </a:ln>
          <a:effectLst>
            <a:softEdge rad="112500"/>
          </a:effectLst>
        </p:spPr>
      </p:pic>
      <p:sp>
        <p:nvSpPr>
          <p:cNvPr id="3" name="Облако 2"/>
          <p:cNvSpPr/>
          <p:nvPr/>
        </p:nvSpPr>
        <p:spPr>
          <a:xfrm>
            <a:off x="4716016" y="100546"/>
            <a:ext cx="4320480" cy="3384376"/>
          </a:xfrm>
          <a:prstGeom prst="cloud">
            <a:avLst/>
          </a:prstGeom>
          <a:solidFill>
            <a:schemeClr val="accent5">
              <a:lumMod val="60000"/>
              <a:lumOff val="40000"/>
            </a:schemeClr>
          </a:solid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60000"/>
                  <a:lumOff val="40000"/>
                </a:schemeClr>
              </a:solidFill>
            </a:endParaRPr>
          </a:p>
        </p:txBody>
      </p:sp>
      <p:sp>
        <p:nvSpPr>
          <p:cNvPr id="4" name="Прямоугольник 3"/>
          <p:cNvSpPr/>
          <p:nvPr/>
        </p:nvSpPr>
        <p:spPr>
          <a:xfrm>
            <a:off x="5042818" y="638572"/>
            <a:ext cx="3658553" cy="2308324"/>
          </a:xfrm>
          <a:prstGeom prst="rect">
            <a:avLst/>
          </a:prstGeom>
        </p:spPr>
        <p:txBody>
          <a:bodyPr wrap="square">
            <a:spAutoFit/>
          </a:bodyPr>
          <a:lstStyle/>
          <a:p>
            <a:pPr algn="ctr"/>
            <a:r>
              <a:rPr lang="uk-UA" i="1" dirty="0" smtClean="0">
                <a:latin typeface="Book Antiqua" pitchFamily="18" charset="0"/>
              </a:rPr>
              <a:t>А вам коли-небудь доводилося бачити, як дивляться батьки на власну дитину,котра робить перші, несміливі кроки в цьому житті? Як же вони нею пишаються! Значить, </a:t>
            </a:r>
            <a:r>
              <a:rPr lang="uk-UA" b="1" i="1" dirty="0" smtClean="0">
                <a:solidFill>
                  <a:srgbClr val="FFFF00"/>
                </a:solidFill>
                <a:latin typeface="Book Antiqua" pitchFamily="18" charset="0"/>
              </a:rPr>
              <a:t>щастя</a:t>
            </a:r>
            <a:r>
              <a:rPr lang="uk-UA" i="1" dirty="0" smtClean="0">
                <a:latin typeface="Book Antiqua" pitchFamily="18" charset="0"/>
              </a:rPr>
              <a:t> - це коли ти знаходиш відображення </a:t>
            </a:r>
          </a:p>
          <a:p>
            <a:pPr algn="ctr"/>
            <a:r>
              <a:rPr lang="uk-UA" i="1" dirty="0" smtClean="0">
                <a:latin typeface="Book Antiqua" pitchFamily="18" charset="0"/>
              </a:rPr>
              <a:t>в своїх дітях.</a:t>
            </a:r>
            <a:endParaRPr lang="uk-UA" i="1" dirty="0">
              <a:latin typeface="Book Antiqua"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12" y="100546"/>
            <a:ext cx="8858636" cy="6568814"/>
          </a:xfrm>
          <a:prstGeom prst="rect">
            <a:avLst/>
          </a:prstGeom>
          <a:ln>
            <a:noFill/>
          </a:ln>
          <a:effectLst>
            <a:softEdge rad="112500"/>
          </a:effectLst>
        </p:spPr>
      </p:pic>
    </p:spTree>
    <p:extLst>
      <p:ext uri="{BB962C8B-B14F-4D97-AF65-F5344CB8AC3E}">
        <p14:creationId xmlns:p14="http://schemas.microsoft.com/office/powerpoint/2010/main" val="31007124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 y="0"/>
            <a:ext cx="9129014" cy="6858000"/>
          </a:xfrm>
          <a:prstGeom prst="rect">
            <a:avLst/>
          </a:prstGeom>
          <a:ln>
            <a:noFill/>
          </a:ln>
          <a:effectLst>
            <a:softEdge rad="112500"/>
          </a:effectLst>
        </p:spPr>
      </p:pic>
      <p:sp>
        <p:nvSpPr>
          <p:cNvPr id="4" name="Сердце 3"/>
          <p:cNvSpPr/>
          <p:nvPr/>
        </p:nvSpPr>
        <p:spPr>
          <a:xfrm rot="21180318">
            <a:off x="174891" y="2527783"/>
            <a:ext cx="4668858" cy="4054630"/>
          </a:xfrm>
          <a:prstGeom prst="heart">
            <a:avLst/>
          </a:prstGeom>
          <a:gradFill>
            <a:gsLst>
              <a:gs pos="0">
                <a:srgbClr val="000082"/>
              </a:gs>
              <a:gs pos="30000">
                <a:srgbClr val="66008F"/>
              </a:gs>
              <a:gs pos="64999">
                <a:srgbClr val="BA0066"/>
              </a:gs>
              <a:gs pos="89999">
                <a:srgbClr val="FF0000"/>
              </a:gs>
              <a:gs pos="100000">
                <a:srgbClr val="FF8200"/>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effectLst>
                <a:glow rad="228600">
                  <a:schemeClr val="accent2">
                    <a:satMod val="175000"/>
                    <a:alpha val="40000"/>
                  </a:schemeClr>
                </a:glow>
              </a:effectLst>
            </a:endParaRPr>
          </a:p>
          <a:p>
            <a:pPr algn="ctr"/>
            <a:endParaRPr lang="uk-UA" dirty="0">
              <a:effectLst>
                <a:glow rad="228600">
                  <a:schemeClr val="accent2">
                    <a:satMod val="175000"/>
                    <a:alpha val="40000"/>
                  </a:schemeClr>
                </a:glow>
              </a:effectLst>
            </a:endParaRPr>
          </a:p>
          <a:p>
            <a:pPr algn="ctr"/>
            <a:r>
              <a:rPr lang="uk-UA" dirty="0" smtClean="0">
                <a:effectLst>
                  <a:glow rad="228600">
                    <a:schemeClr val="accent2">
                      <a:satMod val="175000"/>
                      <a:alpha val="40000"/>
                    </a:schemeClr>
                  </a:glow>
                </a:effectLst>
              </a:rPr>
              <a:t>І ви звичайно пам'ятаєте очі іменинників, які весь день приймали численні</a:t>
            </a:r>
          </a:p>
          <a:p>
            <a:pPr algn="ctr"/>
            <a:r>
              <a:rPr lang="uk-UA" dirty="0" smtClean="0">
                <a:effectLst>
                  <a:glow rad="228600">
                    <a:schemeClr val="accent2">
                      <a:satMod val="175000"/>
                      <a:alpha val="40000"/>
                    </a:schemeClr>
                  </a:glow>
                </a:effectLst>
              </a:rPr>
              <a:t>поздоровлення від родичів, друзів і просто знайомих. Скільки ж теплоти в їх очах! Значить, щастя - це коли тебе оточують близькі та рідні люди.</a:t>
            </a:r>
            <a:endParaRPr lang="uk-UA" dirty="0">
              <a:effectLst>
                <a:glow rad="228600">
                  <a:schemeClr val="accent2">
                    <a:satMod val="175000"/>
                    <a:alpha val="40000"/>
                  </a:schemeClr>
                </a:glo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7" y="0"/>
            <a:ext cx="9129014" cy="6851606"/>
          </a:xfrm>
          <a:prstGeom prst="rect">
            <a:avLst/>
          </a:prstGeom>
          <a:ln>
            <a:noFill/>
          </a:ln>
          <a:effectLst>
            <a:softEdge rad="112500"/>
          </a:effectLst>
        </p:spPr>
      </p:pic>
    </p:spTree>
    <p:extLst>
      <p:ext uri="{BB962C8B-B14F-4D97-AF65-F5344CB8AC3E}">
        <p14:creationId xmlns:p14="http://schemas.microsoft.com/office/powerpoint/2010/main" val="114660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 y="0"/>
            <a:ext cx="9129968" cy="6858000"/>
          </a:xfrm>
          <a:prstGeom prst="rect">
            <a:avLst/>
          </a:prstGeom>
          <a:ln>
            <a:noFill/>
          </a:ln>
          <a:effectLst>
            <a:softEdge rad="112500"/>
          </a:effectLst>
        </p:spPr>
      </p:pic>
      <p:sp>
        <p:nvSpPr>
          <p:cNvPr id="4" name="Прямоугольник 3"/>
          <p:cNvSpPr/>
          <p:nvPr/>
        </p:nvSpPr>
        <p:spPr>
          <a:xfrm rot="21161856">
            <a:off x="906692" y="1166842"/>
            <a:ext cx="2475148" cy="4524315"/>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dirty="0" smtClean="0"/>
              <a:t> </a:t>
            </a:r>
            <a:r>
              <a:rPr lang="uk-UA" dirty="0" smtClean="0">
                <a:latin typeface="Century Gothic" pitchFamily="34" charset="0"/>
              </a:rPr>
              <a:t>Наприклад, дуже важко назвати абсолютно щасливою хвору людину (навіть якщо це звичайна застуда), адже будь-яку хворобу супроводжують неприємні відчуття і незручності, пов'язані з лікуванням. Значить, </a:t>
            </a:r>
            <a:r>
              <a:rPr lang="uk-UA" b="1" dirty="0" smtClean="0">
                <a:solidFill>
                  <a:srgbClr val="92D050"/>
                </a:solidFill>
                <a:latin typeface="Century Gothic" pitchFamily="34" charset="0"/>
              </a:rPr>
              <a:t>щастя</a:t>
            </a:r>
            <a:r>
              <a:rPr lang="uk-UA" dirty="0" smtClean="0">
                <a:latin typeface="Century Gothic" pitchFamily="34" charset="0"/>
              </a:rPr>
              <a:t> - це коли ти здоровий і</a:t>
            </a:r>
          </a:p>
          <a:p>
            <a:pPr algn="ctr"/>
            <a:r>
              <a:rPr lang="uk-UA" dirty="0" smtClean="0">
                <a:latin typeface="Century Gothic" pitchFamily="34" charset="0"/>
              </a:rPr>
              <a:t> міцний тілом.</a:t>
            </a:r>
            <a:endParaRPr lang="uk-UA" dirty="0">
              <a:latin typeface="Century Gothic"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8" y="814400"/>
            <a:ext cx="8820116" cy="5229200"/>
          </a:xfrm>
          <a:prstGeom prst="rect">
            <a:avLst/>
          </a:prstGeom>
          <a:ln>
            <a:noFill/>
          </a:ln>
          <a:effectLst>
            <a:softEdge rad="112500"/>
          </a:effectLst>
        </p:spPr>
      </p:pic>
    </p:spTree>
    <p:extLst>
      <p:ext uri="{BB962C8B-B14F-4D97-AF65-F5344CB8AC3E}">
        <p14:creationId xmlns:p14="http://schemas.microsoft.com/office/powerpoint/2010/main" val="37353668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7070"/>
          <a:stretch/>
        </p:blipFill>
        <p:spPr>
          <a:xfrm>
            <a:off x="7492" y="0"/>
            <a:ext cx="9136507" cy="68580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3478">
            <a:off x="4822923" y="719690"/>
            <a:ext cx="3831134" cy="5418621"/>
          </a:xfrm>
          <a:prstGeom prst="rect">
            <a:avLst/>
          </a:prstGeom>
          <a:ln>
            <a:noFill/>
          </a:ln>
          <a:effectLst>
            <a:softEdge rad="112500"/>
          </a:effectLst>
        </p:spPr>
      </p:pic>
      <p:sp>
        <p:nvSpPr>
          <p:cNvPr id="5" name="Прямоугольник 4"/>
          <p:cNvSpPr/>
          <p:nvPr/>
        </p:nvSpPr>
        <p:spPr>
          <a:xfrm>
            <a:off x="5154314" y="2193000"/>
            <a:ext cx="3168352" cy="2862322"/>
          </a:xfrm>
          <a:prstGeom prst="rect">
            <a:avLst/>
          </a:prstGeom>
        </p:spPr>
        <p:txBody>
          <a:bodyPr wrap="square">
            <a:spAutoFit/>
          </a:bodyPr>
          <a:lstStyle/>
          <a:p>
            <a:pPr algn="ctr"/>
            <a:r>
              <a:rPr lang="uk-UA" b="1" i="1" dirty="0" smtClean="0">
                <a:solidFill>
                  <a:schemeClr val="tx2">
                    <a:lumMod val="50000"/>
                  </a:schemeClr>
                </a:solidFill>
                <a:latin typeface="Cambria" pitchFamily="18" charset="0"/>
              </a:rPr>
              <a:t>А що можна сказати про людей, які більшу частину свого життя працюють на неприємній та нецікавій роботі? Чи справді вони щасливі? Малоймовірно ... Значить, </a:t>
            </a:r>
            <a:r>
              <a:rPr lang="uk-UA" b="1" i="1" dirty="0" smtClean="0">
                <a:solidFill>
                  <a:schemeClr val="accent4">
                    <a:lumMod val="75000"/>
                  </a:schemeClr>
                </a:solidFill>
                <a:latin typeface="Cambria" pitchFamily="18" charset="0"/>
              </a:rPr>
              <a:t>щастя</a:t>
            </a:r>
            <a:r>
              <a:rPr lang="uk-UA" b="1" i="1" dirty="0" smtClean="0">
                <a:solidFill>
                  <a:schemeClr val="tx2">
                    <a:lumMod val="50000"/>
                  </a:schemeClr>
                </a:solidFill>
                <a:latin typeface="Cambria" pitchFamily="18" charset="0"/>
              </a:rPr>
              <a:t> - це коли ти займаєшся улюбленою справою.</a:t>
            </a:r>
            <a:endParaRPr lang="uk-UA" b="1" i="1" dirty="0">
              <a:solidFill>
                <a:schemeClr val="tx2">
                  <a:lumMod val="50000"/>
                </a:schemeClr>
              </a:solidFill>
              <a:latin typeface="Cambria"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10196"/>
            <a:ext cx="8914431" cy="6847804"/>
          </a:xfrm>
          <a:prstGeom prst="rect">
            <a:avLst/>
          </a:prstGeom>
          <a:ln>
            <a:noFill/>
          </a:ln>
          <a:effectLst>
            <a:softEdge rad="112500"/>
          </a:effectLst>
        </p:spPr>
      </p:pic>
    </p:spTree>
    <p:extLst>
      <p:ext uri="{BB962C8B-B14F-4D97-AF65-F5344CB8AC3E}">
        <p14:creationId xmlns:p14="http://schemas.microsoft.com/office/powerpoint/2010/main" val="27643054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Прямоугольник 2"/>
          <p:cNvSpPr/>
          <p:nvPr/>
        </p:nvSpPr>
        <p:spPr>
          <a:xfrm>
            <a:off x="251520" y="751344"/>
            <a:ext cx="3024336" cy="535531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i="1" dirty="0" smtClean="0"/>
              <a:t>Але що якщо вдивитися ще глибше? - В самий глиб душі людини,яка вічно шукає і сумнівається,яку буквально роздирають на частини найрізноманітніші питання, протиріччя, образи, невдоволення, якій все навколо і перш за все власне існування здається убогим і абсолютно безглуздим. Чи здатні взагалі люди з такою "чорною", немов би від народження випаленою душею бути щасливими?Звичайно,ні! Бо </a:t>
            </a:r>
            <a:r>
              <a:rPr lang="uk-UA" b="1" i="1" dirty="0" smtClean="0">
                <a:solidFill>
                  <a:srgbClr val="FF0066"/>
                </a:solidFill>
              </a:rPr>
              <a:t>щастя</a:t>
            </a:r>
            <a:r>
              <a:rPr lang="uk-UA" i="1" dirty="0" smtClean="0"/>
              <a:t> - це коли ти задоволений собою.</a:t>
            </a:r>
            <a:endParaRPr lang="uk-UA" i="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921118"/>
            <a:ext cx="4968552" cy="5040560"/>
          </a:xfrm>
          <a:prstGeom prst="rect">
            <a:avLst/>
          </a:prstGeom>
          <a:ln>
            <a:noFill/>
          </a:ln>
          <a:effectLst>
            <a:softEdge rad="112500"/>
          </a:effectLst>
        </p:spPr>
      </p:pic>
    </p:spTree>
    <p:extLst>
      <p:ext uri="{BB962C8B-B14F-4D97-AF65-F5344CB8AC3E}">
        <p14:creationId xmlns:p14="http://schemas.microsoft.com/office/powerpoint/2010/main" val="87900391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par>
                          <p:cTn id="8" fill="hold">
                            <p:stCondLst>
                              <p:cond delay="125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148</TotalTime>
  <Words>941</Words>
  <Application>Microsoft Office PowerPoint</Application>
  <PresentationFormat>Экран (4:3)</PresentationFormat>
  <Paragraphs>48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17</cp:revision>
  <dcterms:created xsi:type="dcterms:W3CDTF">2012-03-21T21:04:42Z</dcterms:created>
  <dcterms:modified xsi:type="dcterms:W3CDTF">2012-03-21T23:33:06Z</dcterms:modified>
</cp:coreProperties>
</file>