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55348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 smtClean="0"/>
              <a:t>Економіка:</a:t>
            </a:r>
            <a:r>
              <a:rPr lang="uk-UA" sz="6700" dirty="0" smtClean="0"/>
              <a:t/>
            </a:r>
            <a:br>
              <a:rPr lang="uk-UA" sz="6700" dirty="0" smtClean="0"/>
            </a:br>
            <a:r>
              <a:rPr lang="uk-UA" sz="6700" dirty="0" smtClean="0"/>
              <a:t>Ринок землі</a:t>
            </a:r>
            <a:endParaRPr lang="uk-UA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500570"/>
            <a:ext cx="3000364" cy="132874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 </a:t>
            </a: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Учениці 11-А класу</a:t>
            </a: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Очеретяна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Каріна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Калюжна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Альона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Земельного кодексу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власності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786874" cy="232886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придбання за договором купівлі-продажу, дарування, міни, іншими цивільно-правовими угодами 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безоплатної передачі із земель державної і комунальної власності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приватизації земельних ділянок, що були раніше надані їм у користування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прийняття спадщини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виділення в натурі належної їм земельної частки (паю).</a:t>
            </a:r>
            <a:endParaRPr lang="uk-UA" dirty="0"/>
          </a:p>
        </p:txBody>
      </p:sp>
      <p:pic>
        <p:nvPicPr>
          <p:cNvPr id="22532" name="Picture 4" descr="http://visotki.com/wp-content/uploads/2011/11/poda-1204632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71942"/>
            <a:ext cx="35814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858312" cy="514353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 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організаційно-правових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перерозподілу</a:t>
            </a:r>
            <a:r>
              <a:rPr lang="ru-RU" dirty="0" smtClean="0"/>
              <a:t> земель та прав на них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ринку на </a:t>
            </a:r>
            <a:r>
              <a:rPr lang="ru-RU" dirty="0" err="1" smtClean="0"/>
              <a:t>основі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smtClean="0"/>
              <a:t>ринку </a:t>
            </a:r>
            <a:r>
              <a:rPr lang="ru-RU" dirty="0" err="1" smtClean="0"/>
              <a:t>землі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1)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2)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оренди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3) </a:t>
            </a:r>
            <a:r>
              <a:rPr lang="ru-RU" dirty="0" err="1" smtClean="0"/>
              <a:t>іпотечний</a:t>
            </a:r>
            <a:r>
              <a:rPr lang="ru-RU" dirty="0" smtClean="0"/>
              <a:t> </a:t>
            </a:r>
            <a:r>
              <a:rPr lang="ru-RU" dirty="0" err="1" smtClean="0"/>
              <a:t>земельний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Ринок</a:t>
            </a:r>
            <a:r>
              <a:rPr lang="ru-RU" dirty="0" smtClean="0"/>
              <a:t> земель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endParaRPr lang="ru-RU" dirty="0" smtClean="0"/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завданнями</a:t>
            </a:r>
            <a:r>
              <a:rPr lang="ru-RU" dirty="0" smtClean="0"/>
              <a:t> ринку </a:t>
            </a:r>
            <a:r>
              <a:rPr lang="ru-RU" dirty="0" err="1" smtClean="0"/>
              <a:t>землі</a:t>
            </a:r>
            <a:r>
              <a:rPr lang="ru-RU" dirty="0" smtClean="0"/>
              <a:t> є: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забезпечення раціонального та ефективного використання земельних ділянок;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поліпшення інвестиційного клімату в економіці, інвестиційної та кредитної привабливості підприємств шляхом продажу їм земельних ділянок;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забезпечення безперешкодної реалізації суб'єктами підприємницької діяльності прав володіння, користування і розпорядження земельними ділянками для збільшення їхніх основних засобів;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формування багатоукладної системи господарювання на основі рівності всіх форм власності на землю, розвиток інституту приватної власності на землю.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http://geoknigi.com/book_view.php?id=1121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Дякуємо за увагу!</a:t>
            </a:r>
            <a:endParaRPr lang="uk-UA" sz="7200" dirty="0"/>
          </a:p>
        </p:txBody>
      </p:sp>
      <p:pic>
        <p:nvPicPr>
          <p:cNvPr id="23554" name="Picture 2" descr="http://t0.gstatic.com/images?q=tbn:ANd9GcTUFo8KqW7cUy8GJb0XHdOS8jOhcZSynZr-jLcFypTNbDLLOiLG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90159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press.ua/media/gallery/full/n/e/nem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57477"/>
            <a:ext cx="3500462" cy="26287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Ринок землі</a:t>
            </a:r>
          </a:p>
          <a:p>
            <a:r>
              <a:rPr lang="uk-UA" dirty="0" smtClean="0"/>
              <a:t>Складові частини</a:t>
            </a:r>
          </a:p>
          <a:p>
            <a:r>
              <a:rPr lang="uk-UA" dirty="0" smtClean="0"/>
              <a:t>Ринок оренди</a:t>
            </a:r>
          </a:p>
          <a:p>
            <a:r>
              <a:rPr lang="uk-UA" dirty="0" err="1" smtClean="0"/>
              <a:t>Завдяння</a:t>
            </a:r>
            <a:r>
              <a:rPr lang="uk-UA" dirty="0" smtClean="0"/>
              <a:t> ринку землі</a:t>
            </a:r>
          </a:p>
          <a:p>
            <a:r>
              <a:rPr lang="uk-UA" dirty="0" smtClean="0"/>
              <a:t>Суб’єкти і об’єкти ринку</a:t>
            </a:r>
          </a:p>
          <a:p>
            <a:r>
              <a:rPr lang="uk-UA" dirty="0" smtClean="0"/>
              <a:t>Інфраструктура</a:t>
            </a:r>
          </a:p>
          <a:p>
            <a:r>
              <a:rPr lang="uk-UA" dirty="0" smtClean="0"/>
              <a:t>Право власності</a:t>
            </a:r>
          </a:p>
          <a:p>
            <a:r>
              <a:rPr lang="uk-UA" dirty="0" smtClean="0"/>
              <a:t>Висновок</a:t>
            </a:r>
          </a:p>
          <a:p>
            <a:endParaRPr lang="uk-UA" dirty="0"/>
          </a:p>
        </p:txBody>
      </p:sp>
      <p:pic>
        <p:nvPicPr>
          <p:cNvPr id="2050" name="Picture 2" descr="https://encrypted-tbn3.gstatic.com/images?q=tbn:ANd9GcShVL76z_aP9hhxM8d6cg5gQlt49ucqow8pLZG2LlnG4HT1fD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29132"/>
            <a:ext cx="3000396" cy="224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Ринок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sz="2000" b="1" i="1" dirty="0" smtClean="0"/>
              <a:t> 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система </a:t>
            </a:r>
            <a:r>
              <a:rPr lang="ru-RU" sz="2000" b="1" dirty="0" err="1" smtClean="0"/>
              <a:t>організаційно-правових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економічних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виникають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перерозподілу</a:t>
            </a:r>
            <a:r>
              <a:rPr lang="ru-RU" sz="2000" b="1" dirty="0" smtClean="0"/>
              <a:t> земель та прав на них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суб'єктами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ринку на </a:t>
            </a:r>
            <a:r>
              <a:rPr lang="ru-RU" sz="2000" b="1" dirty="0" err="1" smtClean="0"/>
              <a:t>основі</a:t>
            </a:r>
            <a:r>
              <a:rPr lang="ru-RU" sz="2000" b="1" dirty="0" smtClean="0"/>
              <a:t> конкурентного </a:t>
            </a:r>
            <a:r>
              <a:rPr lang="ru-RU" sz="2000" b="1" dirty="0" err="1" smtClean="0"/>
              <a:t>попиту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пропозиції</a:t>
            </a:r>
            <a:r>
              <a:rPr lang="ru-RU" sz="2000" b="1" dirty="0" smtClean="0"/>
              <a:t>. </a:t>
            </a:r>
            <a:endParaRPr lang="uk-UA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4816608" cy="4495800"/>
          </a:xfrm>
        </p:spPr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ринку </a:t>
            </a:r>
            <a:r>
              <a:rPr lang="ru-RU" dirty="0" err="1" smtClean="0"/>
              <a:t>землі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1)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2)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оренди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3) </a:t>
            </a:r>
            <a:r>
              <a:rPr lang="ru-RU" dirty="0" err="1" smtClean="0"/>
              <a:t>іпотечний</a:t>
            </a:r>
            <a:r>
              <a:rPr lang="ru-RU" dirty="0" smtClean="0"/>
              <a:t> </a:t>
            </a:r>
            <a:r>
              <a:rPr lang="ru-RU" dirty="0" err="1" smtClean="0"/>
              <a:t>земельний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6" name="Picture 2" descr="https://encrypted-tbn2.gstatic.com/images?q=tbn:ANd9GcQX9F3-ZgiU9iCODWjYQ4TFeaQGtNzKlhoyPdv-ogT51UK27nGT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4500594" cy="2617694"/>
          </a:xfrm>
          <a:prstGeom prst="rect">
            <a:avLst/>
          </a:prstGeom>
          <a:noFill/>
        </p:spPr>
      </p:pic>
      <p:pic>
        <p:nvPicPr>
          <p:cNvPr id="1028" name="Picture 4" descr="http://image.zn.ua/media/images/614xX/Oct2011/37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3870258" cy="2571768"/>
          </a:xfrm>
          <a:prstGeom prst="rect">
            <a:avLst/>
          </a:prstGeom>
          <a:noFill/>
        </p:spPr>
      </p:pic>
      <p:pic>
        <p:nvPicPr>
          <p:cNvPr id="1030" name="Picture 6" descr="http://pidruchniki.ws/imag/politec/baz_ekteo/image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928802"/>
            <a:ext cx="444630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smtClean="0"/>
              <a:t>земель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282893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земель, де земля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фактором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земель </a:t>
            </a:r>
            <a:r>
              <a:rPr lang="ru-RU" dirty="0" err="1" smtClean="0"/>
              <a:t>несільськогосподарського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забудовою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6386" name="Picture 2" descr="https://encrypted-tbn3.gstatic.com/images?q=tbn:ANd9GcQowlBggHL0KvUtsFnq8aIdWNXQyF5-1r70ytm548wb2CZCUv9Q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14818"/>
            <a:ext cx="2500330" cy="2500330"/>
          </a:xfrm>
          <a:prstGeom prst="rect">
            <a:avLst/>
          </a:prstGeom>
          <a:noFill/>
        </p:spPr>
      </p:pic>
      <p:pic>
        <p:nvPicPr>
          <p:cNvPr id="16388" name="Picture 4" descr="http://www.parkovemisto.com/upload/iblock/19c/19c4a8194ed1adc7628739ed1c4395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384563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21508" name="Picture 4" descr="http://ukurier.gov.ua/media/images/2011-6/zemfon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286908" cy="990600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Ринок оренди землі</a:t>
            </a:r>
            <a:r>
              <a:rPr lang="uk-UA" sz="2000" b="1" i="1" dirty="0" smtClean="0"/>
              <a:t> </a:t>
            </a:r>
            <a:r>
              <a:rPr lang="uk-UA" sz="2000" b="1" dirty="0" smtClean="0"/>
              <a:t>– це система організаційно-правових і економічних відносин, що слугує засобом перерозподілу прав на тимчасове володіння і користування землею між суб'єктами цього ринку – орендарями та орендодавцями.</a:t>
            </a:r>
            <a:endParaRPr lang="uk-UA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3504" y="1600200"/>
            <a:ext cx="4000496" cy="332899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З метою підтримки виробничої діяльності товаровиробників, що працюють на орендованих землях, предметом іпотеки доцільно визнати також право оренди землі, тобто право тимчасового володіння і користування землею</a:t>
            </a:r>
            <a:endParaRPr lang="uk-UA" dirty="0"/>
          </a:p>
        </p:txBody>
      </p:sp>
      <p:pic>
        <p:nvPicPr>
          <p:cNvPr id="17410" name="Picture 2" descr="https://encrypted-tbn3.gstatic.com/images?q=tbn:ANd9GcQCz2wHOeLA4yHNGg9X-SVhsj7M3K-kb-qEXvYphi9FK34uxO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72008"/>
            <a:ext cx="1463733" cy="2005010"/>
          </a:xfrm>
          <a:prstGeom prst="rect">
            <a:avLst/>
          </a:prstGeom>
          <a:noFill/>
        </p:spPr>
      </p:pic>
      <p:pic>
        <p:nvPicPr>
          <p:cNvPr id="17412" name="Picture 4" descr="http://minfin.com.ua/files/image/map_11705_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9001188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завданнями</a:t>
            </a:r>
            <a:r>
              <a:rPr lang="ru-RU" dirty="0" smtClean="0"/>
              <a:t> ринку </a:t>
            </a:r>
            <a:r>
              <a:rPr lang="ru-RU" dirty="0" err="1" smtClean="0"/>
              <a:t>землі</a:t>
            </a:r>
            <a:r>
              <a:rPr lang="ru-RU" dirty="0" smtClean="0"/>
              <a:t> є: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4958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забезпечення раціонального та ефективного використання земельних </a:t>
            </a:r>
            <a:r>
              <a:rPr lang="uk-UA" dirty="0" smtClean="0"/>
              <a:t>ділянок;</a:t>
            </a:r>
          </a:p>
          <a:p>
            <a:r>
              <a:rPr lang="uk-UA" dirty="0" smtClean="0"/>
              <a:t>поліпшення </a:t>
            </a:r>
            <a:r>
              <a:rPr lang="uk-UA" dirty="0" smtClean="0"/>
              <a:t>інвестиційного клімату в економіці, інвестиційної та кредитної привабливості підприємств шляхом продажу їм земельних </a:t>
            </a:r>
            <a:r>
              <a:rPr lang="uk-UA" dirty="0" smtClean="0"/>
              <a:t>ділянок;</a:t>
            </a:r>
          </a:p>
          <a:p>
            <a:r>
              <a:rPr lang="uk-UA" dirty="0" smtClean="0"/>
              <a:t>забезпечення </a:t>
            </a:r>
            <a:r>
              <a:rPr lang="uk-UA" dirty="0" smtClean="0"/>
              <a:t>безперешкодної реалізації суб'єктами підприємницької діяльності прав володіння, користування і розпорядження земельними ділянками для збільшення їхніх основних </a:t>
            </a:r>
            <a:r>
              <a:rPr lang="uk-UA" dirty="0" smtClean="0"/>
              <a:t>засобів;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формування багатоукладної системи господарювання на основі рівності всіх форм власності на землю, розвиток інституту приватної власності на землю.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786874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Суб'єкти</a:t>
            </a:r>
            <a:r>
              <a:rPr lang="ru-RU" dirty="0" smtClean="0"/>
              <a:t> та </a:t>
            </a:r>
            <a:r>
              <a:rPr lang="ru-RU" dirty="0" err="1" smtClean="0"/>
              <a:t>об’єкти</a:t>
            </a:r>
            <a:r>
              <a:rPr lang="ru-RU" dirty="0" smtClean="0"/>
              <a:t> ринку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34818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громадяни та юридичні особи </a:t>
            </a:r>
            <a:r>
              <a:rPr lang="uk-UA" dirty="0" smtClean="0"/>
              <a:t>України;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територіальні громади в особі відповідних органів місцевого самоврядування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держава в особі відповідних органів виконавчої влади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спільні підприємства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іноземні громадяни та особи без громадянства</a:t>
            </a:r>
            <a:r>
              <a:rPr lang="uk-UA" dirty="0" smtClean="0"/>
              <a:t>; </a:t>
            </a:r>
          </a:p>
          <a:p>
            <a:r>
              <a:rPr lang="uk-UA" dirty="0" smtClean="0"/>
              <a:t>іноземні </a:t>
            </a:r>
            <a:r>
              <a:rPr lang="uk-UA" dirty="0" smtClean="0"/>
              <a:t>юридичні особи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іноземні держави.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419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 земельні ділянки, які перебувають в державній та комунальній власності, можуть відчужуватися на підставі договору купівлі-продажу, якщо такі земельні ділянки не віднесені до земель, приватизація яких заборонена Земельним кодексом </a:t>
            </a:r>
            <a:r>
              <a:rPr lang="uk-UA" dirty="0" smtClean="0"/>
              <a:t>України;</a:t>
            </a:r>
          </a:p>
          <a:p>
            <a:r>
              <a:rPr lang="uk-UA" dirty="0" smtClean="0"/>
              <a:t>земельні </a:t>
            </a:r>
            <a:r>
              <a:rPr lang="uk-UA" dirty="0" smtClean="0"/>
              <a:t>ділянки, які перебувають у приватній власності, можуть відчужуватися на підставі договору купівлі-продажу, крім випадків, коли відчуження таких заборонено Земельним кодексом України 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Суб'єкти</a:t>
            </a:r>
            <a:endParaRPr lang="uk-UA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Об’єкти</a:t>
            </a:r>
            <a:endParaRPr lang="uk-UA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42852"/>
            <a:ext cx="94297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Інфраструктура</a:t>
            </a:r>
            <a:r>
              <a:rPr lang="ru-RU" dirty="0" smtClean="0"/>
              <a:t>,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є: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01156" cy="449580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органи виконавчої влади та місцевого </a:t>
            </a:r>
            <a:r>
              <a:rPr lang="uk-UA" dirty="0" smtClean="0"/>
              <a:t>самоврядування;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установи нотаріату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спеціалізовані підприємства, метою діяльності яких є проведення земельних торгів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земельні іпотечні банки, земельні біржі, страхові компанії та інші фінансово-кредитні установи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консалтингові і </a:t>
            </a:r>
            <a:r>
              <a:rPr lang="uk-UA" dirty="0" err="1" smtClean="0"/>
              <a:t>ріелторські</a:t>
            </a:r>
            <a:r>
              <a:rPr lang="uk-UA" dirty="0" smtClean="0"/>
              <a:t> підприємства та організації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юридичні та фізичні особи, які здійснюють землеустрій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суб'єкти оціночної діяльності, які проводять експертну грошову оцінку земельних ділянок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інформаційні видання про попит і пропозицію земельних ділянок, про ринкову вартість земельних ділянок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органи державної реєстрації речових прав на нерухоме майно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навчальні заклади, які готують спеціалістів з питань землевпорядкування, земельного кадастру та оцінки земель.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426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Економіка: Ринок землі</vt:lpstr>
      <vt:lpstr>План</vt:lpstr>
      <vt:lpstr>Ринок землі – це система організаційно-правових і економічних відносин, що виникають в процесі перерозподілу земель та прав на них між суб'єктами цього ринку на основі конкурентного попиту і пропозиції. </vt:lpstr>
      <vt:lpstr>Ринок земель України функціонує у вигляді двох складових частин:</vt:lpstr>
      <vt:lpstr>Слайд 5</vt:lpstr>
      <vt:lpstr>Ринок оренди землі – це система організаційно-правових і економічних відносин, що слугує засобом перерозподілу прав на тимчасове володіння і користування землею між суб'єктами цього ринку – орендарями та орендодавцями.</vt:lpstr>
      <vt:lpstr>Основними завданнями ринку землі є:</vt:lpstr>
      <vt:lpstr>Суб'єкти та об’єкти ринку землі в Україні:</vt:lpstr>
      <vt:lpstr>Інфраструктура, основними  суб'єктами якої є:</vt:lpstr>
      <vt:lpstr>Згідно Земельного кодексу України, громадяни набувають право власності на земельні ділянки на підставі:</vt:lpstr>
      <vt:lpstr>Висновок</vt:lpstr>
      <vt:lpstr>Джерела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Економіка: Ринок землі</dc:title>
  <dc:creator>Карина</dc:creator>
  <cp:lastModifiedBy>Карина</cp:lastModifiedBy>
  <cp:revision>5</cp:revision>
  <dcterms:created xsi:type="dcterms:W3CDTF">2014-02-06T19:19:25Z</dcterms:created>
  <dcterms:modified xsi:type="dcterms:W3CDTF">2014-02-06T20:01:02Z</dcterms:modified>
</cp:coreProperties>
</file>