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8" r:id="rId5"/>
    <p:sldId id="259" r:id="rId6"/>
    <p:sldId id="264" r:id="rId7"/>
    <p:sldId id="263" r:id="rId8"/>
    <p:sldId id="262" r:id="rId9"/>
    <p:sldId id="261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/>
  </p:normalViewPr>
  <p:slideViewPr>
    <p:cSldViewPr>
      <p:cViewPr>
        <p:scale>
          <a:sx n="76" d="100"/>
          <a:sy n="76" d="100"/>
        </p:scale>
        <p:origin x="-124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58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8B592-52B7-4B63-A9F2-5FF44E0ACBE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9D8F-EB73-4C9D-8EF3-5E0169FE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9CFE-E6FA-4195-A3E8-D9C5F4C00C9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C178E-7A1C-4759-97DE-D5D297689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545205"/>
            <a:ext cx="7772400" cy="77939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232858"/>
            <a:ext cx="7772400" cy="54659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4C1A-29A9-443B-BBA5-231526D1AEA3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C54F-18E1-4DC3-9866-C41E51A5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715000"/>
            <a:ext cx="8610600" cy="8579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Бізнес-план 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ресторану «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Leo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0" y="2438400"/>
            <a:ext cx="76200" cy="152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3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2600" y="304800"/>
            <a:ext cx="6423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Планований асортимент страв: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779347"/>
              </p:ext>
            </p:extLst>
          </p:nvPr>
        </p:nvGraphicFramePr>
        <p:xfrm>
          <a:off x="685800" y="1676400"/>
          <a:ext cx="685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Ціна за 100 гр.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 Салати - 9 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7</a:t>
                      </a:r>
                      <a:r>
                        <a:rPr lang="uk-UA" baseline="0" dirty="0" smtClean="0"/>
                        <a:t> до 25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 Закуски - 6 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5 до 30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dirty="0" err="1" smtClean="0"/>
                        <a:t>Перші</a:t>
                      </a:r>
                      <a:r>
                        <a:rPr lang="ru-RU" dirty="0" smtClean="0"/>
                        <a:t> страви - 5 </a:t>
                      </a:r>
                      <a:r>
                        <a:rPr lang="ru-RU" dirty="0" err="1" smtClean="0"/>
                        <a:t>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</a:t>
                      </a:r>
                      <a:r>
                        <a:rPr lang="uk-UA" baseline="0" dirty="0" smtClean="0"/>
                        <a:t> 10 до 65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lang="ru-RU" dirty="0" err="1" smtClean="0"/>
                        <a:t>Гарячі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м'ясні</a:t>
                      </a:r>
                      <a:r>
                        <a:rPr lang="ru-RU" dirty="0" smtClean="0"/>
                        <a:t> страви - 6 </a:t>
                      </a:r>
                      <a:r>
                        <a:rPr lang="ru-RU" dirty="0" err="1" smtClean="0"/>
                        <a:t>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10 до 50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Гарніри</a:t>
                      </a:r>
                      <a:r>
                        <a:rPr lang="ru-RU" dirty="0" smtClean="0"/>
                        <a:t> до </a:t>
                      </a:r>
                      <a:r>
                        <a:rPr lang="ru-RU" dirty="0" err="1" smtClean="0"/>
                        <a:t>м'яса</a:t>
                      </a:r>
                      <a:r>
                        <a:rPr lang="ru-RU" dirty="0" smtClean="0"/>
                        <a:t> - 5 </a:t>
                      </a:r>
                      <a:r>
                        <a:rPr lang="ru-RU" dirty="0" err="1" smtClean="0"/>
                        <a:t>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8 до 40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6. Десерти - 12 видів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10 до 45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dirty="0" err="1" smtClean="0"/>
                        <a:t>Напої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40 </a:t>
                      </a:r>
                      <a:r>
                        <a:rPr lang="ru-RU" dirty="0" err="1" smtClean="0"/>
                        <a:t>видів</a:t>
                      </a:r>
                      <a:r>
                        <a:rPr lang="ru-RU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від 7 до 20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76" y="4953000"/>
            <a:ext cx="6618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err="1"/>
              <a:t>Надалі</a:t>
            </a:r>
            <a:r>
              <a:rPr lang="ru-RU" sz="2000" b="1" dirty="0"/>
              <a:t> </a:t>
            </a:r>
            <a:r>
              <a:rPr lang="ru-RU" sz="2000" b="1" dirty="0" err="1"/>
              <a:t>асортимент</a:t>
            </a:r>
            <a:r>
              <a:rPr lang="ru-RU" sz="2000" b="1" dirty="0"/>
              <a:t> </a:t>
            </a:r>
            <a:r>
              <a:rPr lang="ru-RU" sz="2000" b="1" dirty="0" err="1"/>
              <a:t>страв</a:t>
            </a:r>
            <a:r>
              <a:rPr lang="ru-RU" sz="2000" b="1" dirty="0"/>
              <a:t> </a:t>
            </a:r>
            <a:r>
              <a:rPr lang="ru-RU" sz="2000" b="1" dirty="0" err="1"/>
              <a:t>планується</a:t>
            </a:r>
            <a:r>
              <a:rPr lang="ru-RU" sz="2000" b="1" dirty="0"/>
              <a:t> </a:t>
            </a:r>
            <a:r>
              <a:rPr lang="ru-RU" sz="2000" b="1" dirty="0" err="1"/>
              <a:t>розширювати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/>
              <a:t>Середній</a:t>
            </a:r>
            <a:r>
              <a:rPr lang="ru-RU" sz="2000" dirty="0"/>
              <a:t> </a:t>
            </a:r>
            <a:r>
              <a:rPr lang="ru-RU" sz="2000" dirty="0" smtClean="0"/>
              <a:t>чек ресторану за день становить 600 </a:t>
            </a:r>
            <a:r>
              <a:rPr lang="ru-RU" sz="2000" dirty="0" err="1" smtClean="0"/>
              <a:t>грн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err="1"/>
              <a:t>Щомісячний</a:t>
            </a:r>
            <a:r>
              <a:rPr lang="ru-RU" sz="2000" b="1" dirty="0"/>
              <a:t> </a:t>
            </a:r>
            <a:r>
              <a:rPr lang="ru-RU" sz="2000" b="1" dirty="0" err="1"/>
              <a:t>дохід</a:t>
            </a:r>
            <a:r>
              <a:rPr lang="ru-RU" sz="2000" dirty="0"/>
              <a:t> - </a:t>
            </a:r>
            <a:r>
              <a:rPr lang="ru-RU" sz="2000" dirty="0" err="1"/>
              <a:t>від</a:t>
            </a:r>
            <a:r>
              <a:rPr lang="ru-RU" sz="2000" dirty="0"/>
              <a:t> </a:t>
            </a:r>
            <a:r>
              <a:rPr lang="ru-RU" sz="2000" dirty="0" smtClean="0"/>
              <a:t> 1 000 000 грн.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8881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Збитки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90923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     Послуги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dirty="0" err="1" smtClean="0"/>
                        <a:t>Кошти</a:t>
                      </a:r>
                      <a:r>
                        <a:rPr lang="ru-RU" baseline="0" dirty="0" smtClean="0"/>
                        <a:t> (р</a:t>
                      </a:r>
                      <a:r>
                        <a:rPr lang="uk-UA" baseline="0" dirty="0" err="1" smtClean="0"/>
                        <a:t>ік</a:t>
                      </a:r>
                      <a:r>
                        <a:rPr lang="uk-UA" baseline="0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Реклама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  10000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uk-UA" dirty="0" err="1" smtClean="0"/>
                        <a:t>Налоги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50</a:t>
                      </a:r>
                      <a:r>
                        <a:rPr lang="uk-UA" baseline="0" dirty="0" smtClean="0"/>
                        <a:t> 000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Персонал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               330 000 </a:t>
                      </a:r>
                      <a:r>
                        <a:rPr lang="uk-UA" dirty="0" err="1" smtClean="0"/>
                        <a:t>грн</a:t>
                      </a:r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</a:t>
                      </a:r>
                      <a:r>
                        <a:rPr lang="uk-UA" baseline="0" dirty="0" smtClean="0"/>
                        <a:t> Устаткування і продукти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baseline="0" dirty="0" smtClean="0"/>
                        <a:t>             від 8 000 000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Комунальні</a:t>
                      </a:r>
                      <a:r>
                        <a:rPr lang="uk-UA" baseline="0" dirty="0" smtClean="0"/>
                        <a:t> послуги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від 100 000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Кредит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</a:t>
                      </a:r>
                      <a:r>
                        <a:rPr lang="uk-UA" baseline="0" dirty="0" smtClean="0"/>
                        <a:t>  192 000 </a:t>
                      </a:r>
                      <a:r>
                        <a:rPr lang="uk-UA" baseline="0" dirty="0" err="1" smtClean="0"/>
                        <a:t>грн</a:t>
                      </a:r>
                      <a:r>
                        <a:rPr lang="uk-UA" baseline="0" dirty="0" smtClean="0"/>
                        <a:t> 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Прибуток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          від 12 000 000 </a:t>
                      </a:r>
                      <a:r>
                        <a:rPr lang="uk-UA" dirty="0" err="1" smtClean="0"/>
                        <a:t>грн</a:t>
                      </a:r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  Чистий</a:t>
                      </a:r>
                      <a:r>
                        <a:rPr lang="uk-UA" baseline="0" dirty="0" smtClean="0"/>
                        <a:t> прибуток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          від 2 000 000 </a:t>
                      </a:r>
                      <a:r>
                        <a:rPr lang="uk-UA" dirty="0" err="1" smtClean="0"/>
                        <a:t>грн</a:t>
                      </a:r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uk-UA" dirty="0" smtClean="0"/>
              <a:t>Ресторан «Саванна»</a:t>
            </a:r>
          </a:p>
          <a:p>
            <a:r>
              <a:rPr lang="uk-UA" dirty="0" smtClean="0"/>
              <a:t>Ресторан «</a:t>
            </a:r>
            <a:r>
              <a:rPr lang="en-US" dirty="0" smtClean="0"/>
              <a:t>Mafia</a:t>
            </a:r>
            <a:r>
              <a:rPr lang="uk-UA" dirty="0" smtClean="0"/>
              <a:t>»</a:t>
            </a:r>
          </a:p>
        </p:txBody>
      </p:sp>
      <p:pic>
        <p:nvPicPr>
          <p:cNvPr id="7170" name="Picture 2" descr="E:\Download\2391-1328706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1" y="1295400"/>
            <a:ext cx="4302125" cy="2868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E:\Download\15768_0549_400w_250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080000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874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9220200" cy="77939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увагу!!!!!!</a:t>
            </a:r>
            <a:endParaRPr lang="uk-UA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2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\354635_cvety_buket_rozy_gortenzii_restoran_stolik_bokaly_3500x228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Описова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бізнес</a:t>
            </a:r>
            <a:r>
              <a:rPr lang="ru-RU" b="1" dirty="0"/>
              <a:t>-плану </a:t>
            </a:r>
            <a:r>
              <a:rPr lang="ru-RU" b="1" dirty="0" smtClean="0"/>
              <a:t>ресторану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rgbClr val="7030A0">
              <a:alpha val="22000"/>
            </a:srgbClr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cs typeface="MV Boli" pitchFamily="2" charset="0"/>
              </a:rPr>
              <a:t>Призначення</a:t>
            </a:r>
            <a:r>
              <a:rPr lang="ru-RU" sz="2800" b="1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MV Boli" pitchFamily="2" charset="0"/>
              </a:rPr>
              <a:t>бізнесу</a:t>
            </a:r>
            <a:r>
              <a:rPr lang="ru-RU" sz="2800" b="1" dirty="0">
                <a:solidFill>
                  <a:schemeClr val="bg1"/>
                </a:solidFill>
                <a:cs typeface="MV Boli" pitchFamily="2" charset="0"/>
              </a:rPr>
              <a:t>: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Відкриття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cs typeface="MV Boli" pitchFamily="2" charset="0"/>
              </a:rPr>
              <a:t>ресторану на 75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місць</a:t>
            </a:r>
            <a:r>
              <a:rPr lang="ru-RU" sz="2800" dirty="0" smtClean="0">
                <a:solidFill>
                  <a:schemeClr val="bg1"/>
                </a:solidFill>
                <a:cs typeface="MV Boli" pitchFamily="2" charset="0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cs typeface="MV Boli" pitchFamily="2" charset="0"/>
              </a:rPr>
              <a:t>Мета проекту: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Надання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якісних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послуг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громадського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харчування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відвідувачів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із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середнім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рівнем</a:t>
            </a:r>
            <a:r>
              <a:rPr lang="ru-RU" sz="2800" dirty="0">
                <a:solidFill>
                  <a:schemeClr val="bg1"/>
                </a:solidFill>
                <a:cs typeface="MV Boli" pitchFamily="2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cs typeface="MV Boli" pitchFamily="2" charset="0"/>
              </a:rPr>
              <a:t>доходів</a:t>
            </a:r>
            <a:r>
              <a:rPr lang="ru-RU" sz="2800" dirty="0">
                <a:cs typeface="MV Boli" pitchFamily="2" charset="0"/>
              </a:rPr>
              <a:t>.</a:t>
            </a:r>
            <a:endParaRPr lang="en-US" sz="2800" dirty="0" smtClean="0"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Початковий капітал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Кредит в розмірі 750 000 на 48 місяців.</a:t>
            </a:r>
          </a:p>
          <a:p>
            <a:r>
              <a:rPr lang="uk-UA" dirty="0" smtClean="0"/>
              <a:t>Спадщина в розмірі 500 000 грн.</a:t>
            </a:r>
            <a:endParaRPr lang="uk-UA" dirty="0"/>
          </a:p>
        </p:txBody>
      </p:sp>
      <p:pic>
        <p:nvPicPr>
          <p:cNvPr id="6146" name="Picture 2" descr="E:\Download\de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270958" cy="26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ownload\nalogovaya-otchitalas-o-sobrannykh-denga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71" y="3725449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42795"/>
            <a:ext cx="8610600" cy="1938992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Попит:</a:t>
            </a:r>
            <a:r>
              <a:rPr lang="ru-RU" sz="2400" dirty="0"/>
              <a:t> </a:t>
            </a:r>
            <a:r>
              <a:rPr lang="ru-RU" sz="2400" dirty="0" err="1"/>
              <a:t>Щорічно</a:t>
            </a:r>
            <a:r>
              <a:rPr lang="ru-RU" sz="2400" dirty="0"/>
              <a:t> </a:t>
            </a:r>
            <a:r>
              <a:rPr lang="ru-RU" sz="2400" dirty="0" err="1"/>
              <a:t>будується</a:t>
            </a:r>
            <a:r>
              <a:rPr lang="ru-RU" sz="2400" dirty="0"/>
              <a:t> велика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офісних</a:t>
            </a:r>
            <a:r>
              <a:rPr lang="ru-RU" sz="2400" dirty="0"/>
              <a:t> </a:t>
            </a:r>
            <a:r>
              <a:rPr lang="ru-RU" sz="2400" dirty="0" err="1"/>
              <a:t>площ</a:t>
            </a:r>
            <a:r>
              <a:rPr lang="ru-RU" sz="2400" dirty="0"/>
              <a:t>,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потребу в </a:t>
            </a:r>
            <a:r>
              <a:rPr lang="ru-RU" sz="2400" dirty="0" err="1"/>
              <a:t>повноцінних</a:t>
            </a:r>
            <a:r>
              <a:rPr lang="ru-RU" sz="2400" dirty="0"/>
              <a:t> </a:t>
            </a:r>
            <a:r>
              <a:rPr lang="ru-RU" sz="2400" dirty="0" err="1"/>
              <a:t>бізнес</a:t>
            </a:r>
            <a:r>
              <a:rPr lang="ru-RU" sz="2400" dirty="0"/>
              <a:t>-ланчах, та й </a:t>
            </a:r>
            <a:r>
              <a:rPr lang="ru-RU" sz="2400" dirty="0" err="1"/>
              <a:t>ділові</a:t>
            </a:r>
            <a:r>
              <a:rPr lang="ru-RU" sz="2400" dirty="0"/>
              <a:t> переговори </a:t>
            </a:r>
            <a:r>
              <a:rPr lang="ru-RU" sz="2400" dirty="0" err="1"/>
              <a:t>зручно</a:t>
            </a: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за </a:t>
            </a:r>
            <a:r>
              <a:rPr lang="ru-RU" sz="2400" dirty="0" err="1"/>
              <a:t>філіжанкою</a:t>
            </a:r>
            <a:r>
              <a:rPr lang="ru-RU" sz="2400" dirty="0"/>
              <a:t> </a:t>
            </a:r>
            <a:r>
              <a:rPr lang="ru-RU" sz="2400" dirty="0" err="1"/>
              <a:t>ароматної</a:t>
            </a:r>
            <a:r>
              <a:rPr lang="ru-RU" sz="2400" dirty="0"/>
              <a:t> </a:t>
            </a:r>
            <a:r>
              <a:rPr lang="ru-RU" sz="2400" dirty="0" err="1"/>
              <a:t>кави</a:t>
            </a:r>
            <a:r>
              <a:rPr lang="ru-RU" sz="2400" dirty="0"/>
              <a:t>. По </a:t>
            </a:r>
            <a:r>
              <a:rPr lang="ru-RU" sz="2400" dirty="0" err="1"/>
              <a:t>вечорах</a:t>
            </a:r>
            <a:r>
              <a:rPr lang="ru-RU" sz="2400" dirty="0"/>
              <a:t> заклад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обслуговувати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/>
              <a:t> і </a:t>
            </a:r>
            <a:r>
              <a:rPr lang="ru-RU" sz="2400" dirty="0" err="1"/>
              <a:t>проводити</a:t>
            </a:r>
            <a:r>
              <a:rPr lang="ru-RU" sz="2400" dirty="0"/>
              <a:t> </a:t>
            </a:r>
            <a:r>
              <a:rPr lang="ru-RU" sz="2400" dirty="0" err="1"/>
              <a:t>банкети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1026" name="Picture 2" descr="E:\Download\Foto-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2296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43434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Маркетинг і </a:t>
            </a:r>
            <a:r>
              <a:rPr lang="ru-RU" sz="2400" b="1" dirty="0" err="1"/>
              <a:t>збут</a:t>
            </a:r>
            <a:r>
              <a:rPr lang="ru-RU" sz="2400" b="1" dirty="0"/>
              <a:t>:</a:t>
            </a:r>
            <a:r>
              <a:rPr lang="ru-RU" sz="2400" dirty="0"/>
              <a:t> Реклама в ЗМІ, </a:t>
            </a:r>
            <a:r>
              <a:rPr lang="ru-RU" sz="2400" dirty="0" err="1"/>
              <a:t>рекламні</a:t>
            </a:r>
            <a:r>
              <a:rPr lang="ru-RU" sz="2400" dirty="0"/>
              <a:t> </a:t>
            </a:r>
            <a:r>
              <a:rPr lang="ru-RU" sz="2400" dirty="0" err="1"/>
              <a:t>акції</a:t>
            </a:r>
            <a:r>
              <a:rPr lang="ru-RU" sz="2400" dirty="0"/>
              <a:t> для </a:t>
            </a:r>
            <a:r>
              <a:rPr lang="ru-RU" sz="2400" dirty="0" err="1"/>
              <a:t>співробітників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, </a:t>
            </a:r>
            <a:r>
              <a:rPr lang="ru-RU" sz="2400" dirty="0" err="1"/>
              <a:t>розташованих</a:t>
            </a:r>
            <a:r>
              <a:rPr lang="ru-RU" sz="2400" dirty="0"/>
              <a:t> у </a:t>
            </a:r>
            <a:r>
              <a:rPr lang="ru-RU" sz="2400" dirty="0" err="1"/>
              <a:t>найближчих</a:t>
            </a:r>
            <a:r>
              <a:rPr lang="ru-RU" sz="2400" dirty="0"/>
              <a:t> </a:t>
            </a:r>
            <a:r>
              <a:rPr lang="ru-RU" sz="2400" dirty="0" err="1"/>
              <a:t>офісних</a:t>
            </a:r>
            <a:r>
              <a:rPr lang="ru-RU" sz="2400" dirty="0"/>
              <a:t> </a:t>
            </a:r>
            <a:r>
              <a:rPr lang="ru-RU" sz="2400" dirty="0" err="1"/>
              <a:t>будинках.Висновок</a:t>
            </a:r>
            <a:r>
              <a:rPr lang="ru-RU" sz="2400" dirty="0"/>
              <a:t> </a:t>
            </a:r>
            <a:r>
              <a:rPr lang="ru-RU" sz="2400" dirty="0" err="1"/>
              <a:t>договорів</a:t>
            </a:r>
            <a:r>
              <a:rPr lang="ru-RU" sz="2400" dirty="0"/>
              <a:t> з </a:t>
            </a:r>
            <a:r>
              <a:rPr lang="ru-RU" sz="2400" dirty="0" err="1"/>
              <a:t>керівниками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на </a:t>
            </a:r>
            <a:r>
              <a:rPr lang="ru-RU" sz="2400" dirty="0" err="1"/>
              <a:t>корпоративне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</a:t>
            </a:r>
            <a:r>
              <a:rPr lang="ru-RU" sz="2400" dirty="0" err="1"/>
              <a:t>їхніх</a:t>
            </a:r>
            <a:r>
              <a:rPr lang="ru-RU" sz="2400" dirty="0"/>
              <a:t> </a:t>
            </a:r>
            <a:r>
              <a:rPr lang="ru-RU" sz="2400" dirty="0" err="1"/>
              <a:t>співробітників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3074" name="Picture 2" descr="E:\Download\banner_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14" y="304800"/>
            <a:ext cx="5787286" cy="193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E:\Download\banner_kara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1"/>
            <a:ext cx="4708808" cy="15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20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Приміщення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uk-UA" b="1" dirty="0" smtClean="0"/>
              <a:t>ресторан.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00525" cy="452596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створення</a:t>
            </a:r>
            <a:r>
              <a:rPr lang="ru-RU" sz="2400" dirty="0"/>
              <a:t> нового </a:t>
            </a:r>
            <a:r>
              <a:rPr lang="ru-RU" sz="2400" dirty="0" smtClean="0"/>
              <a:t>ресторану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купити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, а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відкрити</a:t>
            </a:r>
            <a:r>
              <a:rPr lang="ru-RU" sz="2400" dirty="0"/>
              <a:t> </a:t>
            </a:r>
            <a:r>
              <a:rPr lang="ru-RU" sz="2400" dirty="0" smtClean="0"/>
              <a:t>ресторан </a:t>
            </a:r>
            <a:r>
              <a:rPr lang="ru-RU" sz="2400" dirty="0"/>
              <a:t>й на </a:t>
            </a:r>
            <a:r>
              <a:rPr lang="ru-RU" sz="2400" dirty="0" err="1"/>
              <a:t>орендованих</a:t>
            </a:r>
            <a:r>
              <a:rPr lang="ru-RU" sz="2400" dirty="0"/>
              <a:t> </a:t>
            </a:r>
            <a:r>
              <a:rPr lang="ru-RU" sz="2400" dirty="0" err="1"/>
              <a:t>площах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Перший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плюси</a:t>
            </a:r>
            <a:r>
              <a:rPr lang="ru-RU" sz="2400" dirty="0"/>
              <a:t>: </a:t>
            </a:r>
            <a:r>
              <a:rPr lang="ru-RU" sz="2400" dirty="0" err="1"/>
              <a:t>вкладення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у </a:t>
            </a:r>
            <a:r>
              <a:rPr lang="ru-RU" sz="2400" dirty="0" err="1"/>
              <a:t>нерухомість</a:t>
            </a:r>
            <a:r>
              <a:rPr lang="ru-RU" sz="2400" dirty="0"/>
              <a:t> - </a:t>
            </a:r>
            <a:r>
              <a:rPr lang="ru-RU" sz="2400" dirty="0" err="1"/>
              <a:t>гарна</a:t>
            </a:r>
            <a:r>
              <a:rPr lang="ru-RU" sz="2400" dirty="0"/>
              <a:t> форма </a:t>
            </a:r>
            <a:r>
              <a:rPr lang="ru-RU" sz="2400" dirty="0" err="1"/>
              <a:t>інвестицій</a:t>
            </a:r>
            <a:r>
              <a:rPr lang="ru-RU" sz="2400" dirty="0"/>
              <a:t>, і </a:t>
            </a:r>
            <a:r>
              <a:rPr lang="ru-RU" sz="2400" dirty="0" err="1"/>
              <a:t>дане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стати заставою, </a:t>
            </a:r>
            <a:r>
              <a:rPr lang="ru-RU" sz="2400" dirty="0" err="1"/>
              <a:t>якщо</a:t>
            </a:r>
            <a:r>
              <a:rPr lang="ru-RU" sz="2400" dirty="0"/>
              <a:t> вам буде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одержати</a:t>
            </a:r>
            <a:r>
              <a:rPr lang="ru-RU" sz="2400" dirty="0"/>
              <a:t> кредит на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 smtClean="0"/>
              <a:t>.</a:t>
            </a:r>
          </a:p>
        </p:txBody>
      </p:sp>
      <p:pic>
        <p:nvPicPr>
          <p:cNvPr id="4098" name="Picture 2" descr="E:\Download\leo-club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22" y="1752600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5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Виробнича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бізнес</a:t>
            </a:r>
            <a:r>
              <a:rPr lang="ru-RU" b="1" dirty="0"/>
              <a:t>-плану кафе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0" y="1524000"/>
            <a:ext cx="3429000" cy="4906963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на </a:t>
            </a:r>
            <a:r>
              <a:rPr lang="ru-RU" sz="2400" dirty="0" smtClean="0"/>
              <a:t>75 </a:t>
            </a:r>
            <a:r>
              <a:rPr lang="ru-RU" sz="2400" dirty="0" err="1"/>
              <a:t>посадкових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повинна </a:t>
            </a:r>
            <a:r>
              <a:rPr lang="ru-RU" sz="2400" dirty="0" err="1"/>
              <a:t>становити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350 </a:t>
            </a:r>
            <a:r>
              <a:rPr lang="ru-RU" sz="2400" dirty="0" err="1"/>
              <a:t>кв.м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Приміщення</a:t>
            </a:r>
            <a:r>
              <a:rPr lang="ru-RU" sz="2400" dirty="0"/>
              <a:t> буде </a:t>
            </a:r>
            <a:r>
              <a:rPr lang="ru-RU" sz="2400" dirty="0" err="1"/>
              <a:t>розташовано</a:t>
            </a:r>
            <a:r>
              <a:rPr lang="ru-RU" sz="2400" dirty="0"/>
              <a:t> в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, де </a:t>
            </a:r>
            <a:r>
              <a:rPr lang="ru-RU" sz="2400" dirty="0" err="1"/>
              <a:t>перебуває</a:t>
            </a:r>
            <a:r>
              <a:rPr lang="ru-RU" sz="2400" dirty="0"/>
              <a:t> велика </a:t>
            </a:r>
            <a:r>
              <a:rPr lang="ru-RU" sz="2400" dirty="0" err="1"/>
              <a:t>кількість</a:t>
            </a:r>
            <a:r>
              <a:rPr lang="ru-RU" sz="2400" dirty="0"/>
              <a:t> гос. </a:t>
            </a:r>
            <a:r>
              <a:rPr lang="ru-RU" sz="2400" dirty="0" err="1"/>
              <a:t>установ</a:t>
            </a:r>
            <a:r>
              <a:rPr lang="ru-RU" sz="2400" dirty="0"/>
              <a:t> й </a:t>
            </a:r>
            <a:r>
              <a:rPr lang="ru-RU" sz="2400" dirty="0" err="1"/>
              <a:t>офісів</a:t>
            </a:r>
            <a:r>
              <a:rPr lang="ru-RU" sz="2400" dirty="0"/>
              <a:t>, банки, </a:t>
            </a:r>
            <a:r>
              <a:rPr lang="ru-RU" sz="2400" dirty="0" err="1"/>
              <a:t>навчальні</a:t>
            </a:r>
            <a:r>
              <a:rPr lang="ru-RU" sz="2400" dirty="0"/>
              <a:t> </a:t>
            </a:r>
            <a:r>
              <a:rPr lang="ru-RU" sz="2400" dirty="0" err="1"/>
              <a:t>заклади</a:t>
            </a:r>
            <a:r>
              <a:rPr lang="ru-RU" sz="2400" dirty="0"/>
              <a:t> й </a:t>
            </a:r>
            <a:r>
              <a:rPr lang="ru-RU" sz="2400" dirty="0" err="1"/>
              <a:t>об'єкти</a:t>
            </a:r>
            <a:r>
              <a:rPr lang="ru-RU" sz="2400" dirty="0"/>
              <a:t> культурного </a:t>
            </a:r>
            <a:r>
              <a:rPr lang="ru-RU" sz="2400" dirty="0" err="1"/>
              <a:t>призначення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5122" name="Picture 2" descr="E:\Download\img_690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05000"/>
            <a:ext cx="50292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472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0" y="152400"/>
            <a:ext cx="2335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Персонал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18964"/>
              </p:ext>
            </p:extLst>
          </p:nvPr>
        </p:nvGraphicFramePr>
        <p:xfrm>
          <a:off x="762000" y="952144"/>
          <a:ext cx="7620000" cy="57454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522285">
                <a:tc>
                  <a:txBody>
                    <a:bodyPr/>
                    <a:lstStyle/>
                    <a:p>
                      <a:r>
                        <a:rPr lang="uk-UA" dirty="0" smtClean="0"/>
                        <a:t>Посада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Зарплата (міс.)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Зарплата (рік.)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Кухарі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1500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108 00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66597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Підсобні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робітники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1100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39 600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Адміністратор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2500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60 000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Офіціант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1300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78 000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Бармен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1300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31 200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Керуючий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4000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48 000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Бухгалтер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36 000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r>
                        <a:rPr lang="uk-UA" dirty="0" smtClean="0"/>
                        <a:t>Прибиральниця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1100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26</a:t>
                      </a:r>
                      <a:r>
                        <a:rPr lang="uk-UA" baseline="0" dirty="0" smtClean="0"/>
                        <a:t> 4</a:t>
                      </a:r>
                      <a:r>
                        <a:rPr lang="uk-UA" dirty="0" smtClean="0"/>
                        <a:t>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  <a:tr h="559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Усього: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               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35600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330 000 </a:t>
                      </a:r>
                      <a:r>
                        <a:rPr lang="uk-UA" dirty="0" err="1" smtClean="0"/>
                        <a:t>грн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Устаткування</a:t>
            </a:r>
            <a:r>
              <a:rPr lang="ru-RU" b="1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/>
              <a:t>Кухня:</a:t>
            </a:r>
            <a:r>
              <a:rPr lang="ru-RU" sz="2800" b="1" dirty="0"/>
              <a:t> </a:t>
            </a:r>
            <a:r>
              <a:rPr lang="ru-RU" sz="2800" dirty="0" err="1" smtClean="0"/>
              <a:t>холодильна</a:t>
            </a:r>
            <a:r>
              <a:rPr lang="ru-RU" sz="2800" dirty="0" smtClean="0"/>
              <a:t> камера (2), плита (2), духовка, </a:t>
            </a:r>
            <a:r>
              <a:rPr lang="ru-RU" sz="2800" dirty="0" err="1" smtClean="0"/>
              <a:t>обробні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столи</a:t>
            </a:r>
            <a:r>
              <a:rPr lang="ru-RU" sz="2800" dirty="0" smtClean="0"/>
              <a:t> (2), </a:t>
            </a:r>
            <a:r>
              <a:rPr lang="ru-RU" sz="2800" dirty="0" err="1" smtClean="0"/>
              <a:t>мийки</a:t>
            </a:r>
            <a:r>
              <a:rPr lang="ru-RU" sz="2800" dirty="0" smtClean="0"/>
              <a:t> (2) – 100 00 грн.</a:t>
            </a:r>
          </a:p>
          <a:p>
            <a:r>
              <a:rPr lang="ru-RU" b="1" dirty="0" smtClean="0"/>
              <a:t>Зала: </a:t>
            </a:r>
            <a:r>
              <a:rPr lang="ru-RU" dirty="0"/>
              <a:t>барная </a:t>
            </a:r>
            <a:r>
              <a:rPr lang="ru-RU" dirty="0" err="1"/>
              <a:t>стійка</a:t>
            </a:r>
            <a:r>
              <a:rPr lang="ru-RU" dirty="0"/>
              <a:t>, </a:t>
            </a:r>
            <a:r>
              <a:rPr lang="ru-RU" dirty="0" err="1"/>
              <a:t>столи</a:t>
            </a:r>
            <a:r>
              <a:rPr lang="ru-RU" dirty="0"/>
              <a:t>, </a:t>
            </a:r>
            <a:r>
              <a:rPr lang="ru-RU" dirty="0" err="1"/>
              <a:t>стільці</a:t>
            </a:r>
            <a:r>
              <a:rPr lang="ru-RU" dirty="0"/>
              <a:t>, </a:t>
            </a:r>
            <a:r>
              <a:rPr lang="ru-RU" dirty="0" err="1"/>
              <a:t>вішалки</a:t>
            </a:r>
            <a:r>
              <a:rPr lang="ru-RU" dirty="0"/>
              <a:t>, муз. центр, </a:t>
            </a:r>
            <a:r>
              <a:rPr lang="ru-RU" dirty="0" err="1" smtClean="0"/>
              <a:t>телевізор</a:t>
            </a:r>
            <a:r>
              <a:rPr lang="ru-RU" dirty="0"/>
              <a:t> </a:t>
            </a:r>
            <a:r>
              <a:rPr lang="ru-RU" dirty="0" smtClean="0"/>
              <a:t>– 150 000 грн.</a:t>
            </a:r>
          </a:p>
          <a:p>
            <a:r>
              <a:rPr lang="ru-RU" b="1" dirty="0" err="1"/>
              <a:t>Оформлення</a:t>
            </a:r>
            <a:r>
              <a:rPr lang="ru-RU" b="1" dirty="0"/>
              <a:t> </a:t>
            </a:r>
            <a:r>
              <a:rPr lang="ru-RU" b="1" dirty="0" err="1" smtClean="0"/>
              <a:t>інтер'єру</a:t>
            </a:r>
            <a:r>
              <a:rPr lang="ru-RU" b="1" dirty="0" smtClean="0"/>
              <a:t> – </a:t>
            </a:r>
            <a:r>
              <a:rPr lang="ru-RU" dirty="0" smtClean="0"/>
              <a:t>100 000 грн.</a:t>
            </a:r>
          </a:p>
          <a:p>
            <a:r>
              <a:rPr lang="ru-RU" b="1" dirty="0" smtClean="0"/>
              <a:t>Посуд </a:t>
            </a:r>
            <a:r>
              <a:rPr lang="ru-RU" dirty="0" smtClean="0"/>
              <a:t>– 25 000 грн.</a:t>
            </a:r>
          </a:p>
          <a:p>
            <a:r>
              <a:rPr lang="ru-RU" b="1" dirty="0" err="1"/>
              <a:t>Продукти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Вартість</a:t>
            </a:r>
            <a:r>
              <a:rPr lang="ru-RU" dirty="0"/>
              <a:t> буде </a:t>
            </a:r>
            <a:r>
              <a:rPr lang="ru-RU" dirty="0" err="1"/>
              <a:t>залежати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пропонованого</a:t>
            </a:r>
            <a:r>
              <a:rPr lang="ru-RU" dirty="0"/>
              <a:t> </a:t>
            </a:r>
            <a:r>
              <a:rPr lang="ru-RU" dirty="0" smtClean="0"/>
              <a:t>меню.</a:t>
            </a:r>
            <a:endParaRPr lang="ru-RU" b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B54E"/>
      </a:accent1>
      <a:accent2>
        <a:srgbClr val="996633"/>
      </a:accent2>
      <a:accent3>
        <a:srgbClr val="999999"/>
      </a:accent3>
      <a:accent4>
        <a:srgbClr val="666633"/>
      </a:accent4>
      <a:accent5>
        <a:srgbClr val="CC6633"/>
      </a:accent5>
      <a:accent6>
        <a:srgbClr val="9966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498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Бізнес-план ресторану «Leo»</vt:lpstr>
      <vt:lpstr>Описова частина бізнес-плану ресторану</vt:lpstr>
      <vt:lpstr>Початковий капітал</vt:lpstr>
      <vt:lpstr>Презентация PowerPoint</vt:lpstr>
      <vt:lpstr>Презентация PowerPoint</vt:lpstr>
      <vt:lpstr>Приміщення під ресторан.</vt:lpstr>
      <vt:lpstr>Виробнича частина бізнес-плану кафе </vt:lpstr>
      <vt:lpstr>Презентация PowerPoint</vt:lpstr>
      <vt:lpstr>Устаткування.</vt:lpstr>
      <vt:lpstr>Презентация PowerPoint</vt:lpstr>
      <vt:lpstr>Збитки</vt:lpstr>
      <vt:lpstr>Конкуренти</vt:lpstr>
      <vt:lpstr>Дякую за увагу!!!!!!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Юлия Пивовар</dc:creator>
  <cp:lastModifiedBy>Юлия Пивовар</cp:lastModifiedBy>
  <cp:revision>23</cp:revision>
  <dcterms:created xsi:type="dcterms:W3CDTF">2013-07-05T08:58:19Z</dcterms:created>
  <dcterms:modified xsi:type="dcterms:W3CDTF">2014-03-19T21:48:40Z</dcterms:modified>
</cp:coreProperties>
</file>