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60" r:id="rId6"/>
    <p:sldId id="259" r:id="rId7"/>
    <p:sldId id="262" r:id="rId8"/>
    <p:sldId id="261"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0F3E1A-F44A-4BDC-BFDE-3CE901F7CC0B}" type="datetimeFigureOut">
              <a:rPr lang="en-US" smtClean="0"/>
              <a:pPr/>
              <a:t>5/6/2014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BE1359-2DA2-4102-8E5F-3C314329F38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5/6/2014 6:40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ru-RU" smtClean="0"/>
              <a:t>Образец заголовка</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ru-RU" smtClean="0"/>
              <a:t>Образец заголовка</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ru-RU" smtClean="0"/>
              <a:t>Образец текста</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smtClean="0"/>
              <a:t>Образец подзаголовка</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smtClean="0"/>
              <a:t>Образец подзаголовка</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ru-RU" smtClean="0"/>
              <a:t>Образец заголовка</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8.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uk-UA" b="1" dirty="0" smtClean="0"/>
              <a:t>Сучасні електронні гроші</a:t>
            </a:r>
            <a:endParaRPr lang="en-US" b="1"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500042"/>
            <a:ext cx="8643998" cy="3785652"/>
          </a:xfrm>
          <a:prstGeom prst="rect">
            <a:avLst/>
          </a:prstGeom>
        </p:spPr>
        <p:txBody>
          <a:bodyPr wrap="square">
            <a:spAutoFit/>
          </a:bodyPr>
          <a:lstStyle/>
          <a:p>
            <a:r>
              <a:rPr lang="ru-RU" sz="2400" b="1" i="1" dirty="0" smtClean="0">
                <a:solidFill>
                  <a:schemeClr val="tx2"/>
                </a:solidFill>
              </a:rPr>
              <a:t>  </a:t>
            </a:r>
            <a:r>
              <a:rPr lang="ru-RU" sz="2400" b="1" i="1" dirty="0" err="1" smtClean="0">
                <a:solidFill>
                  <a:schemeClr val="tx2"/>
                </a:solidFill>
              </a:rPr>
              <a:t>Електронні</a:t>
            </a:r>
            <a:r>
              <a:rPr lang="ru-RU" sz="2400" b="1" i="1" dirty="0" smtClean="0">
                <a:solidFill>
                  <a:schemeClr val="tx2"/>
                </a:solidFill>
              </a:rPr>
              <a:t> </a:t>
            </a:r>
            <a:r>
              <a:rPr lang="ru-RU" sz="2400" b="1" i="1" dirty="0" err="1" smtClean="0">
                <a:solidFill>
                  <a:schemeClr val="tx2"/>
                </a:solidFill>
              </a:rPr>
              <a:t>гроші</a:t>
            </a:r>
            <a:r>
              <a:rPr lang="ru-RU" sz="2400" b="1" i="1" dirty="0" smtClean="0">
                <a:solidFill>
                  <a:schemeClr val="tx2"/>
                </a:solidFill>
              </a:rPr>
              <a:t> </a:t>
            </a:r>
            <a:r>
              <a:rPr lang="ru-RU" sz="2400" dirty="0" smtClean="0">
                <a:solidFill>
                  <a:schemeClr val="tx2"/>
                </a:solidFill>
              </a:rPr>
              <a:t>- </a:t>
            </a:r>
            <a:r>
              <a:rPr lang="ru-RU" sz="2400" dirty="0" err="1" smtClean="0">
                <a:solidFill>
                  <a:schemeClr val="tx2"/>
                </a:solidFill>
              </a:rPr>
              <a:t>це</a:t>
            </a:r>
            <a:r>
              <a:rPr lang="ru-RU" sz="2400" dirty="0" smtClean="0">
                <a:solidFill>
                  <a:schemeClr val="tx2"/>
                </a:solidFill>
              </a:rPr>
              <a:t> </a:t>
            </a:r>
            <a:r>
              <a:rPr lang="ru-RU" sz="2400" dirty="0" err="1" smtClean="0">
                <a:solidFill>
                  <a:schemeClr val="tx2"/>
                </a:solidFill>
              </a:rPr>
              <a:t>грошові</a:t>
            </a:r>
            <a:r>
              <a:rPr lang="ru-RU" sz="2400" dirty="0" smtClean="0">
                <a:solidFill>
                  <a:schemeClr val="tx2"/>
                </a:solidFill>
              </a:rPr>
              <a:t> </a:t>
            </a:r>
            <a:r>
              <a:rPr lang="ru-RU" sz="2400" dirty="0" err="1" smtClean="0">
                <a:solidFill>
                  <a:schemeClr val="tx2"/>
                </a:solidFill>
              </a:rPr>
              <a:t>зобов'язання</a:t>
            </a:r>
            <a:r>
              <a:rPr lang="ru-RU" sz="2400" dirty="0" smtClean="0">
                <a:solidFill>
                  <a:schemeClr val="tx2"/>
                </a:solidFill>
              </a:rPr>
              <a:t> </a:t>
            </a:r>
            <a:r>
              <a:rPr lang="ru-RU" sz="2400" i="1" dirty="0" err="1" smtClean="0">
                <a:solidFill>
                  <a:schemeClr val="accent2"/>
                </a:solidFill>
              </a:rPr>
              <a:t>емітента</a:t>
            </a:r>
            <a:r>
              <a:rPr lang="ru-RU" sz="2400" dirty="0" smtClean="0">
                <a:solidFill>
                  <a:schemeClr val="tx2"/>
                </a:solidFill>
              </a:rPr>
              <a:t> в </a:t>
            </a:r>
            <a:r>
              <a:rPr lang="ru-RU" sz="2400" i="1" dirty="0" err="1" smtClean="0">
                <a:solidFill>
                  <a:schemeClr val="accent2"/>
                </a:solidFill>
              </a:rPr>
              <a:t>електронному</a:t>
            </a:r>
            <a:r>
              <a:rPr lang="ru-RU" sz="2400" i="1" dirty="0" smtClean="0">
                <a:solidFill>
                  <a:schemeClr val="accent2"/>
                </a:solidFill>
              </a:rPr>
              <a:t> </a:t>
            </a:r>
            <a:r>
              <a:rPr lang="ru-RU" sz="2400" i="1" dirty="0" err="1" smtClean="0">
                <a:solidFill>
                  <a:schemeClr val="accent2"/>
                </a:solidFill>
              </a:rPr>
              <a:t>вигляді</a:t>
            </a:r>
            <a:r>
              <a:rPr lang="ru-RU" sz="2400" dirty="0" smtClean="0">
                <a:solidFill>
                  <a:schemeClr val="tx2"/>
                </a:solidFill>
              </a:rPr>
              <a:t>, </a:t>
            </a:r>
            <a:r>
              <a:rPr lang="ru-RU" sz="2400" dirty="0" err="1" smtClean="0">
                <a:solidFill>
                  <a:schemeClr val="tx2"/>
                </a:solidFill>
              </a:rPr>
              <a:t>які</a:t>
            </a:r>
            <a:r>
              <a:rPr lang="ru-RU" sz="2400" dirty="0" smtClean="0">
                <a:solidFill>
                  <a:schemeClr val="tx2"/>
                </a:solidFill>
              </a:rPr>
              <a:t> </a:t>
            </a:r>
            <a:r>
              <a:rPr lang="ru-RU" sz="2400" dirty="0" err="1" smtClean="0">
                <a:solidFill>
                  <a:schemeClr val="tx2"/>
                </a:solidFill>
              </a:rPr>
              <a:t>знаходяться</a:t>
            </a:r>
            <a:r>
              <a:rPr lang="ru-RU" sz="2400" dirty="0" smtClean="0">
                <a:solidFill>
                  <a:schemeClr val="tx2"/>
                </a:solidFill>
              </a:rPr>
              <a:t> на </a:t>
            </a:r>
            <a:r>
              <a:rPr lang="ru-RU" sz="2400" i="1" dirty="0" err="1" smtClean="0">
                <a:solidFill>
                  <a:schemeClr val="accent2"/>
                </a:solidFill>
              </a:rPr>
              <a:t>електронному</a:t>
            </a:r>
            <a:r>
              <a:rPr lang="ru-RU" sz="2400" i="1" dirty="0" smtClean="0">
                <a:solidFill>
                  <a:schemeClr val="accent2"/>
                </a:solidFill>
              </a:rPr>
              <a:t> </a:t>
            </a:r>
            <a:r>
              <a:rPr lang="ru-RU" sz="2400" i="1" dirty="0" err="1" smtClean="0">
                <a:solidFill>
                  <a:schemeClr val="accent2"/>
                </a:solidFill>
              </a:rPr>
              <a:t>носії</a:t>
            </a:r>
            <a:r>
              <a:rPr lang="ru-RU" sz="2400" i="1" dirty="0" smtClean="0">
                <a:solidFill>
                  <a:schemeClr val="accent2"/>
                </a:solidFill>
              </a:rPr>
              <a:t> </a:t>
            </a:r>
            <a:r>
              <a:rPr lang="ru-RU" sz="2400" dirty="0" smtClean="0">
                <a:solidFill>
                  <a:schemeClr val="tx2"/>
                </a:solidFill>
              </a:rPr>
              <a:t>у </a:t>
            </a:r>
            <a:r>
              <a:rPr lang="ru-RU" sz="2400" dirty="0" err="1" smtClean="0">
                <a:solidFill>
                  <a:schemeClr val="tx2"/>
                </a:solidFill>
              </a:rPr>
              <a:t>розпорядженні</a:t>
            </a:r>
            <a:r>
              <a:rPr lang="ru-RU" sz="2400" dirty="0" smtClean="0">
                <a:solidFill>
                  <a:schemeClr val="tx2"/>
                </a:solidFill>
              </a:rPr>
              <a:t> </a:t>
            </a:r>
            <a:r>
              <a:rPr lang="ru-RU" sz="2400" dirty="0" err="1" smtClean="0">
                <a:solidFill>
                  <a:schemeClr val="tx2"/>
                </a:solidFill>
              </a:rPr>
              <a:t>користувача</a:t>
            </a:r>
            <a:r>
              <a:rPr lang="ru-RU" sz="2400" dirty="0" smtClean="0">
                <a:solidFill>
                  <a:schemeClr val="tx2"/>
                </a:solidFill>
              </a:rPr>
              <a:t>.</a:t>
            </a:r>
          </a:p>
          <a:p>
            <a:pPr lvl="0"/>
            <a:r>
              <a:rPr lang="ru-RU" sz="2400" b="1" i="1" dirty="0" smtClean="0">
                <a:solidFill>
                  <a:srgbClr val="1D4775"/>
                </a:solidFill>
              </a:rPr>
              <a:t>  </a:t>
            </a:r>
          </a:p>
          <a:p>
            <a:pPr lvl="0"/>
            <a:r>
              <a:rPr lang="ru-RU" sz="2400" b="1" i="1" dirty="0" smtClean="0">
                <a:solidFill>
                  <a:srgbClr val="1D4775"/>
                </a:solidFill>
              </a:rPr>
              <a:t>  </a:t>
            </a:r>
            <a:r>
              <a:rPr lang="ru-RU" sz="2400" b="1" i="1" dirty="0" err="1" smtClean="0">
                <a:solidFill>
                  <a:srgbClr val="1D4775"/>
                </a:solidFill>
              </a:rPr>
              <a:t>Емітент</a:t>
            </a:r>
            <a:r>
              <a:rPr lang="ru-RU" sz="2400" dirty="0" smtClean="0">
                <a:solidFill>
                  <a:srgbClr val="1D4775"/>
                </a:solidFill>
              </a:rPr>
              <a:t> – </a:t>
            </a:r>
            <a:r>
              <a:rPr lang="ru-RU" sz="2400" dirty="0" err="1" smtClean="0">
                <a:solidFill>
                  <a:srgbClr val="1D4775"/>
                </a:solidFill>
              </a:rPr>
              <a:t>це</a:t>
            </a:r>
            <a:r>
              <a:rPr lang="ru-RU" sz="2400" dirty="0" smtClean="0">
                <a:solidFill>
                  <a:srgbClr val="1D4775"/>
                </a:solidFill>
              </a:rPr>
              <a:t> </a:t>
            </a:r>
            <a:r>
              <a:rPr lang="ru-RU" sz="2400" dirty="0" err="1" smtClean="0">
                <a:solidFill>
                  <a:srgbClr val="1D4775"/>
                </a:solidFill>
              </a:rPr>
              <a:t>організація</a:t>
            </a:r>
            <a:r>
              <a:rPr lang="ru-RU" sz="2400" dirty="0" smtClean="0">
                <a:solidFill>
                  <a:srgbClr val="1D4775"/>
                </a:solidFill>
              </a:rPr>
              <a:t>, </a:t>
            </a:r>
            <a:r>
              <a:rPr lang="ru-RU" sz="2400" dirty="0" err="1" smtClean="0">
                <a:solidFill>
                  <a:srgbClr val="1D4775"/>
                </a:solidFill>
              </a:rPr>
              <a:t>що</a:t>
            </a:r>
            <a:r>
              <a:rPr lang="ru-RU" sz="2400" dirty="0" smtClean="0">
                <a:solidFill>
                  <a:srgbClr val="1D4775"/>
                </a:solidFill>
              </a:rPr>
              <a:t> </a:t>
            </a:r>
            <a:r>
              <a:rPr lang="ru-RU" sz="2400" dirty="0" err="1" smtClean="0">
                <a:solidFill>
                  <a:srgbClr val="1D4775"/>
                </a:solidFill>
              </a:rPr>
              <a:t>випустила</a:t>
            </a:r>
            <a:r>
              <a:rPr lang="ru-RU" sz="2400" dirty="0" smtClean="0">
                <a:solidFill>
                  <a:srgbClr val="1D4775"/>
                </a:solidFill>
              </a:rPr>
              <a:t> </a:t>
            </a:r>
            <a:r>
              <a:rPr lang="ru-RU" sz="2400" i="1" dirty="0" smtClean="0">
                <a:solidFill>
                  <a:srgbClr val="1D4775"/>
                </a:solidFill>
              </a:rPr>
              <a:t>(</a:t>
            </a:r>
            <a:r>
              <a:rPr lang="ru-RU" sz="2400" i="1" dirty="0" err="1" smtClean="0">
                <a:solidFill>
                  <a:srgbClr val="1D4775"/>
                </a:solidFill>
              </a:rPr>
              <a:t>імітує</a:t>
            </a:r>
            <a:r>
              <a:rPr lang="ru-RU" sz="2400" i="1" dirty="0" smtClean="0">
                <a:solidFill>
                  <a:srgbClr val="1D4775"/>
                </a:solidFill>
              </a:rPr>
              <a:t>) </a:t>
            </a:r>
            <a:r>
              <a:rPr lang="ru-RU" sz="2400" i="1" dirty="0" err="1" smtClean="0">
                <a:solidFill>
                  <a:schemeClr val="accent2"/>
                </a:solidFill>
              </a:rPr>
              <a:t>цінні</a:t>
            </a:r>
            <a:r>
              <a:rPr lang="ru-RU" sz="2400" i="1" dirty="0" smtClean="0">
                <a:solidFill>
                  <a:schemeClr val="accent2"/>
                </a:solidFill>
              </a:rPr>
              <a:t> </a:t>
            </a:r>
            <a:r>
              <a:rPr lang="ru-RU" sz="2400" i="1" dirty="0" err="1" smtClean="0">
                <a:solidFill>
                  <a:schemeClr val="accent2"/>
                </a:solidFill>
              </a:rPr>
              <a:t>папери</a:t>
            </a:r>
            <a:r>
              <a:rPr lang="ru-RU" sz="2400" i="1" dirty="0" smtClean="0">
                <a:solidFill>
                  <a:schemeClr val="accent2"/>
                </a:solidFill>
              </a:rPr>
              <a:t> </a:t>
            </a:r>
            <a:r>
              <a:rPr lang="ru-RU" sz="2400" dirty="0" smtClean="0">
                <a:solidFill>
                  <a:srgbClr val="1D4775"/>
                </a:solidFill>
              </a:rPr>
              <a:t>для </a:t>
            </a:r>
            <a:r>
              <a:rPr lang="ru-RU" sz="2400" dirty="0" err="1" smtClean="0">
                <a:solidFill>
                  <a:srgbClr val="1D4775"/>
                </a:solidFill>
              </a:rPr>
              <a:t>розвитку</a:t>
            </a:r>
            <a:r>
              <a:rPr lang="ru-RU" sz="2400" dirty="0" smtClean="0">
                <a:solidFill>
                  <a:srgbClr val="1D4775"/>
                </a:solidFill>
              </a:rPr>
              <a:t> та </a:t>
            </a:r>
            <a:r>
              <a:rPr lang="ru-RU" sz="2400" dirty="0" err="1" smtClean="0">
                <a:solidFill>
                  <a:srgbClr val="1D4775"/>
                </a:solidFill>
              </a:rPr>
              <a:t>фінансування</a:t>
            </a:r>
            <a:r>
              <a:rPr lang="ru-RU" sz="2400" dirty="0" smtClean="0">
                <a:solidFill>
                  <a:srgbClr val="1D4775"/>
                </a:solidFill>
              </a:rPr>
              <a:t> </a:t>
            </a:r>
            <a:r>
              <a:rPr lang="ru-RU" sz="2400" dirty="0" err="1" smtClean="0">
                <a:solidFill>
                  <a:srgbClr val="1D4775"/>
                </a:solidFill>
              </a:rPr>
              <a:t>своєї</a:t>
            </a:r>
            <a:r>
              <a:rPr lang="ru-RU" sz="2400" dirty="0" smtClean="0">
                <a:solidFill>
                  <a:srgbClr val="1D4775"/>
                </a:solidFill>
              </a:rPr>
              <a:t> </a:t>
            </a:r>
            <a:r>
              <a:rPr lang="ru-RU" sz="2400" dirty="0" err="1" smtClean="0">
                <a:solidFill>
                  <a:srgbClr val="1D4775"/>
                </a:solidFill>
              </a:rPr>
              <a:t>діяльності</a:t>
            </a:r>
            <a:r>
              <a:rPr lang="ru-RU" sz="2400" dirty="0" smtClean="0">
                <a:solidFill>
                  <a:srgbClr val="1D4775"/>
                </a:solidFill>
              </a:rPr>
              <a:t>. </a:t>
            </a:r>
            <a:r>
              <a:rPr lang="ru-RU" sz="2400" dirty="0" err="1" smtClean="0">
                <a:solidFill>
                  <a:srgbClr val="1D4775"/>
                </a:solidFill>
              </a:rPr>
              <a:t>Також</a:t>
            </a:r>
            <a:r>
              <a:rPr lang="ru-RU" sz="2400" dirty="0" smtClean="0">
                <a:solidFill>
                  <a:srgbClr val="1D4775"/>
                </a:solidFill>
              </a:rPr>
              <a:t> </a:t>
            </a:r>
            <a:r>
              <a:rPr lang="ru-RU" sz="2400" i="1" dirty="0" err="1" smtClean="0">
                <a:solidFill>
                  <a:schemeClr val="accent2"/>
                </a:solidFill>
              </a:rPr>
              <a:t>емітентом</a:t>
            </a:r>
            <a:r>
              <a:rPr lang="ru-RU" sz="2400" dirty="0" smtClean="0">
                <a:solidFill>
                  <a:srgbClr val="1D4775"/>
                </a:solidFill>
              </a:rPr>
              <a:t> </a:t>
            </a:r>
            <a:r>
              <a:rPr lang="ru-RU" sz="2400" dirty="0" err="1" smtClean="0">
                <a:solidFill>
                  <a:srgbClr val="1D4775"/>
                </a:solidFill>
              </a:rPr>
              <a:t>називають</a:t>
            </a:r>
            <a:r>
              <a:rPr lang="ru-RU" sz="2400" dirty="0" smtClean="0">
                <a:solidFill>
                  <a:srgbClr val="1D4775"/>
                </a:solidFill>
              </a:rPr>
              <a:t> </a:t>
            </a:r>
            <a:r>
              <a:rPr lang="ru-RU" sz="2400" i="1" dirty="0" err="1" smtClean="0">
                <a:solidFill>
                  <a:srgbClr val="1D4775"/>
                </a:solidFill>
              </a:rPr>
              <a:t>юридичну</a:t>
            </a:r>
            <a:r>
              <a:rPr lang="ru-RU" sz="2400" i="1" dirty="0" smtClean="0">
                <a:solidFill>
                  <a:srgbClr val="1D4775"/>
                </a:solidFill>
              </a:rPr>
              <a:t> особу</a:t>
            </a:r>
            <a:r>
              <a:rPr lang="ru-RU" sz="2400" dirty="0" smtClean="0">
                <a:solidFill>
                  <a:srgbClr val="1D4775"/>
                </a:solidFill>
              </a:rPr>
              <a:t>, </a:t>
            </a:r>
            <a:r>
              <a:rPr lang="ru-RU" sz="2400" dirty="0" err="1" smtClean="0">
                <a:solidFill>
                  <a:srgbClr val="1D4775"/>
                </a:solidFill>
              </a:rPr>
              <a:t>що</a:t>
            </a:r>
            <a:r>
              <a:rPr lang="ru-RU" sz="2400" dirty="0" smtClean="0">
                <a:solidFill>
                  <a:srgbClr val="1D4775"/>
                </a:solidFill>
              </a:rPr>
              <a:t> </a:t>
            </a:r>
            <a:r>
              <a:rPr lang="ru-RU" sz="2400" dirty="0" err="1" smtClean="0">
                <a:solidFill>
                  <a:srgbClr val="1D4775"/>
                </a:solidFill>
              </a:rPr>
              <a:t>випустила</a:t>
            </a:r>
            <a:r>
              <a:rPr lang="ru-RU" sz="2400" dirty="0" smtClean="0">
                <a:solidFill>
                  <a:srgbClr val="1D4775"/>
                </a:solidFill>
              </a:rPr>
              <a:t> </a:t>
            </a:r>
            <a:r>
              <a:rPr lang="ru-RU" sz="2400" i="1" dirty="0" err="1" smtClean="0">
                <a:solidFill>
                  <a:srgbClr val="1D4775"/>
                </a:solidFill>
              </a:rPr>
              <a:t>платіжну</a:t>
            </a:r>
            <a:r>
              <a:rPr lang="ru-RU" sz="2400" i="1" dirty="0" smtClean="0">
                <a:solidFill>
                  <a:srgbClr val="1D4775"/>
                </a:solidFill>
              </a:rPr>
              <a:t> карту </a:t>
            </a:r>
            <a:r>
              <a:rPr lang="ru-RU" sz="2400" dirty="0" err="1" smtClean="0">
                <a:solidFill>
                  <a:srgbClr val="1D4775"/>
                </a:solidFill>
              </a:rPr>
              <a:t>або</a:t>
            </a:r>
            <a:r>
              <a:rPr lang="ru-RU" sz="2400" dirty="0" smtClean="0">
                <a:solidFill>
                  <a:srgbClr val="1D4775"/>
                </a:solidFill>
              </a:rPr>
              <a:t> </a:t>
            </a:r>
            <a:r>
              <a:rPr lang="ru-RU" sz="2400" dirty="0" err="1" smtClean="0">
                <a:solidFill>
                  <a:srgbClr val="1D4775"/>
                </a:solidFill>
              </a:rPr>
              <a:t>інший</a:t>
            </a:r>
            <a:r>
              <a:rPr lang="ru-RU" sz="2400" dirty="0" smtClean="0">
                <a:solidFill>
                  <a:srgbClr val="1D4775"/>
                </a:solidFill>
              </a:rPr>
              <a:t> </a:t>
            </a:r>
            <a:r>
              <a:rPr lang="ru-RU" sz="2400" dirty="0" err="1" smtClean="0">
                <a:solidFill>
                  <a:srgbClr val="1D4775"/>
                </a:solidFill>
              </a:rPr>
              <a:t>спеціальний</a:t>
            </a:r>
            <a:r>
              <a:rPr lang="ru-RU" sz="2400" dirty="0" smtClean="0">
                <a:solidFill>
                  <a:srgbClr val="1D4775"/>
                </a:solidFill>
              </a:rPr>
              <a:t> </a:t>
            </a:r>
            <a:r>
              <a:rPr lang="ru-RU" sz="2400" i="1" dirty="0" err="1" smtClean="0">
                <a:solidFill>
                  <a:srgbClr val="1D4775"/>
                </a:solidFill>
              </a:rPr>
              <a:t>платіжний</a:t>
            </a:r>
            <a:r>
              <a:rPr lang="ru-RU" sz="2400" i="1" dirty="0" smtClean="0">
                <a:solidFill>
                  <a:srgbClr val="1D4775"/>
                </a:solidFill>
              </a:rPr>
              <a:t> </a:t>
            </a:r>
            <a:r>
              <a:rPr lang="ru-RU" sz="2400" i="1" dirty="0" err="1" smtClean="0">
                <a:solidFill>
                  <a:srgbClr val="1D4775"/>
                </a:solidFill>
              </a:rPr>
              <a:t>засіб</a:t>
            </a:r>
            <a:r>
              <a:rPr lang="ru-RU" sz="2400" dirty="0" smtClean="0">
                <a:solidFill>
                  <a:srgbClr val="1D4775"/>
                </a:solidFill>
              </a:rPr>
              <a:t>.</a:t>
            </a:r>
          </a:p>
          <a:p>
            <a:endParaRPr lang="ru-RU" sz="2400" dirty="0" smtClean="0">
              <a:solidFill>
                <a:schemeClr val="tx2"/>
              </a:solidFill>
            </a:endParaRPr>
          </a:p>
          <a:p>
            <a:endParaRPr lang="uk-UA" sz="2400" dirty="0" smtClean="0">
              <a:solidFill>
                <a:schemeClr val="tx2"/>
              </a:solidFill>
            </a:endParaRPr>
          </a:p>
        </p:txBody>
      </p:sp>
      <p:pic>
        <p:nvPicPr>
          <p:cNvPr id="1026" name="Picture 2" descr="http://vkurse.ua/i/2012-07/v-ukraine-budut-shtrafovat.jpg"/>
          <p:cNvPicPr>
            <a:picLocks noChangeAspect="1" noChangeArrowheads="1"/>
          </p:cNvPicPr>
          <p:nvPr/>
        </p:nvPicPr>
        <p:blipFill>
          <a:blip r:embed="rId2" cstate="print"/>
          <a:srcRect/>
          <a:stretch>
            <a:fillRect/>
          </a:stretch>
        </p:blipFill>
        <p:spPr bwMode="auto">
          <a:xfrm>
            <a:off x="4857752" y="3571876"/>
            <a:ext cx="3810000" cy="23812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8" name="Picture 4" descr="http://i.obozrevatel.ua/9/1186809/487331.jpg"/>
          <p:cNvPicPr>
            <a:picLocks noChangeAspect="1" noChangeArrowheads="1"/>
          </p:cNvPicPr>
          <p:nvPr/>
        </p:nvPicPr>
        <p:blipFill>
          <a:blip r:embed="rId3" cstate="print"/>
          <a:srcRect/>
          <a:stretch>
            <a:fillRect/>
          </a:stretch>
        </p:blipFill>
        <p:spPr bwMode="auto">
          <a:xfrm>
            <a:off x="428596" y="3571876"/>
            <a:ext cx="3786214" cy="23574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Прямоугольник 4"/>
          <p:cNvSpPr/>
          <p:nvPr/>
        </p:nvSpPr>
        <p:spPr>
          <a:xfrm>
            <a:off x="285720" y="0"/>
            <a:ext cx="5196294" cy="523220"/>
          </a:xfrm>
          <a:prstGeom prst="rect">
            <a:avLst/>
          </a:prstGeom>
        </p:spPr>
        <p:txBody>
          <a:bodyPr wrap="none">
            <a:spAutoFit/>
          </a:bodyPr>
          <a:lstStyle/>
          <a:p>
            <a:r>
              <a:rPr lang="uk-UA" sz="2800" b="1" i="1" dirty="0" smtClean="0">
                <a:solidFill>
                  <a:srgbClr val="0070C0"/>
                </a:solidFill>
              </a:rPr>
              <a:t>Поняття електронних грошей</a:t>
            </a:r>
            <a:endParaRPr lang="ru-RU" sz="2800" b="1" i="1" dirty="0">
              <a:solidFill>
                <a:srgbClr val="0070C0"/>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8643998" cy="2677656"/>
          </a:xfrm>
          <a:prstGeom prst="rect">
            <a:avLst/>
          </a:prstGeom>
        </p:spPr>
        <p:txBody>
          <a:bodyPr wrap="square">
            <a:spAutoFit/>
          </a:bodyPr>
          <a:lstStyle/>
          <a:p>
            <a:pPr lvl="0"/>
            <a:r>
              <a:rPr lang="uk-UA" sz="2400" b="1" i="1" dirty="0" smtClean="0">
                <a:solidFill>
                  <a:srgbClr val="A061C3"/>
                </a:solidFill>
              </a:rPr>
              <a:t>Властивості електронних грошей</a:t>
            </a:r>
          </a:p>
          <a:p>
            <a:pPr lvl="0">
              <a:buFont typeface="Wingdings" pitchFamily="2" charset="2"/>
              <a:buChar char="§"/>
            </a:pPr>
            <a:r>
              <a:rPr lang="ru-RU" sz="2400" i="1" dirty="0" err="1" smtClean="0">
                <a:solidFill>
                  <a:srgbClr val="1D4775"/>
                </a:solidFill>
              </a:rPr>
              <a:t>Фіксуються</a:t>
            </a:r>
            <a:r>
              <a:rPr lang="ru-RU" sz="2400" dirty="0" smtClean="0">
                <a:solidFill>
                  <a:srgbClr val="1D4775"/>
                </a:solidFill>
              </a:rPr>
              <a:t> </a:t>
            </a:r>
            <a:r>
              <a:rPr lang="ru-RU" sz="2400" dirty="0" err="1" smtClean="0">
                <a:solidFill>
                  <a:srgbClr val="1D4775"/>
                </a:solidFill>
              </a:rPr>
              <a:t>і</a:t>
            </a:r>
            <a:r>
              <a:rPr lang="ru-RU" sz="2400" dirty="0" smtClean="0">
                <a:solidFill>
                  <a:srgbClr val="1D4775"/>
                </a:solidFill>
              </a:rPr>
              <a:t> </a:t>
            </a:r>
            <a:r>
              <a:rPr lang="ru-RU" sz="2400" i="1" dirty="0" err="1" smtClean="0">
                <a:solidFill>
                  <a:srgbClr val="1D4775"/>
                </a:solidFill>
              </a:rPr>
              <a:t>зберігаються</a:t>
            </a:r>
            <a:r>
              <a:rPr lang="ru-RU" sz="2400" dirty="0" smtClean="0">
                <a:solidFill>
                  <a:srgbClr val="1D4775"/>
                </a:solidFill>
              </a:rPr>
              <a:t> на </a:t>
            </a:r>
            <a:r>
              <a:rPr lang="ru-RU" sz="2400" i="1" dirty="0" err="1" smtClean="0">
                <a:solidFill>
                  <a:srgbClr val="3497AE"/>
                </a:solidFill>
              </a:rPr>
              <a:t>електронному</a:t>
            </a:r>
            <a:r>
              <a:rPr lang="ru-RU" sz="2400" i="1" dirty="0" smtClean="0">
                <a:solidFill>
                  <a:srgbClr val="3497AE"/>
                </a:solidFill>
              </a:rPr>
              <a:t> </a:t>
            </a:r>
            <a:r>
              <a:rPr lang="ru-RU" sz="2400" i="1" dirty="0" err="1" smtClean="0">
                <a:solidFill>
                  <a:srgbClr val="3497AE"/>
                </a:solidFill>
              </a:rPr>
              <a:t>носії</a:t>
            </a:r>
            <a:r>
              <a:rPr lang="ru-RU" sz="2400" dirty="0" smtClean="0">
                <a:solidFill>
                  <a:srgbClr val="1D4775"/>
                </a:solidFill>
              </a:rPr>
              <a:t>. </a:t>
            </a:r>
          </a:p>
          <a:p>
            <a:pPr lvl="0">
              <a:buFont typeface="Wingdings" pitchFamily="2" charset="2"/>
              <a:buChar char="§"/>
            </a:pPr>
            <a:r>
              <a:rPr lang="ru-RU" sz="2400" dirty="0" err="1" smtClean="0">
                <a:solidFill>
                  <a:srgbClr val="1D4775"/>
                </a:solidFill>
              </a:rPr>
              <a:t>Випускаються</a:t>
            </a:r>
            <a:r>
              <a:rPr lang="ru-RU" sz="2400" dirty="0" smtClean="0">
                <a:solidFill>
                  <a:srgbClr val="1D4775"/>
                </a:solidFill>
              </a:rPr>
              <a:t> </a:t>
            </a:r>
            <a:r>
              <a:rPr lang="ru-RU" sz="2400" i="1" dirty="0" err="1" smtClean="0">
                <a:solidFill>
                  <a:srgbClr val="3497AE"/>
                </a:solidFill>
              </a:rPr>
              <a:t>емітентом</a:t>
            </a:r>
            <a:r>
              <a:rPr lang="ru-RU" sz="2400" dirty="0" smtClean="0">
                <a:solidFill>
                  <a:srgbClr val="1D4775"/>
                </a:solidFill>
              </a:rPr>
              <a:t> при </a:t>
            </a:r>
            <a:r>
              <a:rPr lang="ru-RU" sz="2400" dirty="0" err="1" smtClean="0">
                <a:solidFill>
                  <a:srgbClr val="1D4775"/>
                </a:solidFill>
              </a:rPr>
              <a:t>отриманні</a:t>
            </a:r>
            <a:r>
              <a:rPr lang="ru-RU" sz="2400" dirty="0" smtClean="0">
                <a:solidFill>
                  <a:srgbClr val="1D4775"/>
                </a:solidFill>
              </a:rPr>
              <a:t> </a:t>
            </a:r>
            <a:r>
              <a:rPr lang="ru-RU" sz="2400" dirty="0" err="1" smtClean="0">
                <a:solidFill>
                  <a:srgbClr val="1D4775"/>
                </a:solidFill>
              </a:rPr>
              <a:t>від</a:t>
            </a:r>
            <a:r>
              <a:rPr lang="ru-RU" sz="2400" dirty="0" smtClean="0">
                <a:solidFill>
                  <a:srgbClr val="1D4775"/>
                </a:solidFill>
              </a:rPr>
              <a:t> </a:t>
            </a:r>
            <a:r>
              <a:rPr lang="ru-RU" sz="2400" dirty="0" err="1" smtClean="0">
                <a:solidFill>
                  <a:srgbClr val="1D4775"/>
                </a:solidFill>
              </a:rPr>
              <a:t>інших</a:t>
            </a:r>
            <a:r>
              <a:rPr lang="ru-RU" sz="2400" dirty="0" smtClean="0">
                <a:solidFill>
                  <a:srgbClr val="1D4775"/>
                </a:solidFill>
              </a:rPr>
              <a:t> </a:t>
            </a:r>
            <a:r>
              <a:rPr lang="ru-RU" sz="2400" dirty="0" err="1" smtClean="0">
                <a:solidFill>
                  <a:srgbClr val="1D4775"/>
                </a:solidFill>
              </a:rPr>
              <a:t>осіб</a:t>
            </a:r>
            <a:r>
              <a:rPr lang="ru-RU" sz="2400" dirty="0" smtClean="0">
                <a:solidFill>
                  <a:srgbClr val="1D4775"/>
                </a:solidFill>
              </a:rPr>
              <a:t> </a:t>
            </a:r>
            <a:r>
              <a:rPr lang="ru-RU" sz="2400" dirty="0" err="1" smtClean="0">
                <a:solidFill>
                  <a:srgbClr val="1D4775"/>
                </a:solidFill>
              </a:rPr>
              <a:t>грошових</a:t>
            </a:r>
            <a:r>
              <a:rPr lang="ru-RU" sz="2400" dirty="0" smtClean="0">
                <a:solidFill>
                  <a:srgbClr val="1D4775"/>
                </a:solidFill>
              </a:rPr>
              <a:t> </a:t>
            </a:r>
            <a:r>
              <a:rPr lang="ru-RU" sz="2400" dirty="0" err="1" smtClean="0">
                <a:solidFill>
                  <a:srgbClr val="1D4775"/>
                </a:solidFill>
              </a:rPr>
              <a:t>коштів</a:t>
            </a:r>
            <a:r>
              <a:rPr lang="ru-RU" sz="2400" dirty="0" smtClean="0">
                <a:solidFill>
                  <a:srgbClr val="1D4775"/>
                </a:solidFill>
              </a:rPr>
              <a:t> в </a:t>
            </a:r>
            <a:r>
              <a:rPr lang="ru-RU" sz="2400" dirty="0" err="1" smtClean="0">
                <a:solidFill>
                  <a:srgbClr val="1D4775"/>
                </a:solidFill>
              </a:rPr>
              <a:t>обсязі</a:t>
            </a:r>
            <a:r>
              <a:rPr lang="ru-RU" sz="2400" dirty="0" smtClean="0">
                <a:solidFill>
                  <a:srgbClr val="1D4775"/>
                </a:solidFill>
              </a:rPr>
              <a:t> не </a:t>
            </a:r>
            <a:r>
              <a:rPr lang="ru-RU" sz="2400" dirty="0" err="1" smtClean="0">
                <a:solidFill>
                  <a:srgbClr val="1D4775"/>
                </a:solidFill>
              </a:rPr>
              <a:t>меншому</a:t>
            </a:r>
            <a:r>
              <a:rPr lang="ru-RU" sz="2400" dirty="0" smtClean="0">
                <a:solidFill>
                  <a:srgbClr val="1D4775"/>
                </a:solidFill>
              </a:rPr>
              <a:t>, </a:t>
            </a:r>
            <a:r>
              <a:rPr lang="ru-RU" sz="2400" dirty="0" err="1" smtClean="0">
                <a:solidFill>
                  <a:srgbClr val="1D4775"/>
                </a:solidFill>
              </a:rPr>
              <a:t>ніж</a:t>
            </a:r>
            <a:r>
              <a:rPr lang="ru-RU" sz="2400" dirty="0" smtClean="0">
                <a:solidFill>
                  <a:srgbClr val="1D4775"/>
                </a:solidFill>
              </a:rPr>
              <a:t> </a:t>
            </a:r>
            <a:r>
              <a:rPr lang="ru-RU" sz="2400" i="1" dirty="0" err="1" smtClean="0">
                <a:solidFill>
                  <a:srgbClr val="3497AE"/>
                </a:solidFill>
              </a:rPr>
              <a:t>емітована</a:t>
            </a:r>
            <a:r>
              <a:rPr lang="ru-RU" sz="2400" i="1" dirty="0" smtClean="0">
                <a:solidFill>
                  <a:srgbClr val="3497AE"/>
                </a:solidFill>
              </a:rPr>
              <a:t> </a:t>
            </a:r>
            <a:r>
              <a:rPr lang="ru-RU" sz="2400" i="1" dirty="0" err="1" smtClean="0">
                <a:solidFill>
                  <a:srgbClr val="3497AE"/>
                </a:solidFill>
              </a:rPr>
              <a:t>грошова</a:t>
            </a:r>
            <a:r>
              <a:rPr lang="ru-RU" sz="2400" i="1" dirty="0" smtClean="0">
                <a:solidFill>
                  <a:srgbClr val="3497AE"/>
                </a:solidFill>
              </a:rPr>
              <a:t> </a:t>
            </a:r>
            <a:r>
              <a:rPr lang="ru-RU" sz="2400" i="1" dirty="0" err="1" smtClean="0">
                <a:solidFill>
                  <a:srgbClr val="3497AE"/>
                </a:solidFill>
              </a:rPr>
              <a:t>вартість</a:t>
            </a:r>
            <a:r>
              <a:rPr lang="ru-RU" sz="2400" dirty="0" smtClean="0">
                <a:solidFill>
                  <a:srgbClr val="1D4775"/>
                </a:solidFill>
              </a:rPr>
              <a:t>. </a:t>
            </a:r>
          </a:p>
          <a:p>
            <a:pPr lvl="0">
              <a:buFont typeface="Wingdings" pitchFamily="2" charset="2"/>
              <a:buChar char="§"/>
            </a:pPr>
            <a:r>
              <a:rPr lang="ru-RU" sz="2400" dirty="0" err="1" smtClean="0">
                <a:solidFill>
                  <a:srgbClr val="1D4775"/>
                </a:solidFill>
              </a:rPr>
              <a:t>Приймаються</a:t>
            </a:r>
            <a:r>
              <a:rPr lang="ru-RU" sz="2400" dirty="0" smtClean="0">
                <a:solidFill>
                  <a:srgbClr val="1D4775"/>
                </a:solidFill>
              </a:rPr>
              <a:t>, як </a:t>
            </a:r>
            <a:r>
              <a:rPr lang="ru-RU" sz="2400" dirty="0" err="1" smtClean="0">
                <a:solidFill>
                  <a:srgbClr val="1D4775"/>
                </a:solidFill>
              </a:rPr>
              <a:t>засіб</a:t>
            </a:r>
            <a:r>
              <a:rPr lang="ru-RU" sz="2400" dirty="0" smtClean="0">
                <a:solidFill>
                  <a:srgbClr val="1D4775"/>
                </a:solidFill>
              </a:rPr>
              <a:t> платежу </a:t>
            </a:r>
            <a:r>
              <a:rPr lang="ru-RU" sz="2400" dirty="0" err="1" smtClean="0">
                <a:solidFill>
                  <a:srgbClr val="1D4775"/>
                </a:solidFill>
              </a:rPr>
              <a:t>іншими</a:t>
            </a:r>
            <a:r>
              <a:rPr lang="ru-RU" sz="2400" dirty="0" smtClean="0">
                <a:solidFill>
                  <a:srgbClr val="1D4775"/>
                </a:solidFill>
              </a:rPr>
              <a:t> (</a:t>
            </a:r>
            <a:r>
              <a:rPr lang="ru-RU" sz="2400" dirty="0" err="1" smtClean="0">
                <a:solidFill>
                  <a:srgbClr val="1D4775"/>
                </a:solidFill>
              </a:rPr>
              <a:t>крім</a:t>
            </a:r>
            <a:r>
              <a:rPr lang="ru-RU" sz="2400" dirty="0" smtClean="0">
                <a:solidFill>
                  <a:srgbClr val="1D4775"/>
                </a:solidFill>
              </a:rPr>
              <a:t> </a:t>
            </a:r>
            <a:r>
              <a:rPr lang="ru-RU" sz="2400" i="1" dirty="0" err="1" smtClean="0">
                <a:solidFill>
                  <a:srgbClr val="3497AE"/>
                </a:solidFill>
              </a:rPr>
              <a:t>емітента</a:t>
            </a:r>
            <a:r>
              <a:rPr lang="ru-RU" sz="2400" dirty="0" smtClean="0">
                <a:solidFill>
                  <a:srgbClr val="1D4775"/>
                </a:solidFill>
              </a:rPr>
              <a:t>) </a:t>
            </a:r>
            <a:r>
              <a:rPr lang="ru-RU" sz="2400" dirty="0" err="1" smtClean="0">
                <a:solidFill>
                  <a:srgbClr val="1D4775"/>
                </a:solidFill>
              </a:rPr>
              <a:t>організаціями</a:t>
            </a:r>
            <a:r>
              <a:rPr lang="ru-RU" sz="2400" dirty="0" smtClean="0">
                <a:solidFill>
                  <a:srgbClr val="1D4775"/>
                </a:solidFill>
              </a:rPr>
              <a:t>.</a:t>
            </a:r>
            <a:endParaRPr lang="ru-RU" sz="2400" dirty="0">
              <a:solidFill>
                <a:srgbClr val="1D4775"/>
              </a:solidFill>
            </a:endParaRPr>
          </a:p>
        </p:txBody>
      </p:sp>
      <p:pic>
        <p:nvPicPr>
          <p:cNvPr id="20482" name="Picture 2" descr="http://vkurse.ua/i/2011-05/elektronnykh-deneg.jpg"/>
          <p:cNvPicPr>
            <a:picLocks noChangeAspect="1" noChangeArrowheads="1"/>
          </p:cNvPicPr>
          <p:nvPr/>
        </p:nvPicPr>
        <p:blipFill>
          <a:blip r:embed="rId2" cstate="print"/>
          <a:srcRect/>
          <a:stretch>
            <a:fillRect/>
          </a:stretch>
        </p:blipFill>
        <p:spPr bwMode="auto">
          <a:xfrm>
            <a:off x="357158" y="3214686"/>
            <a:ext cx="3810000" cy="23812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486" name="Picture 6" descr="http://vkurse.ua/i/2011-08/zanyalsya-elektronnymi-dengami.jpg"/>
          <p:cNvPicPr>
            <a:picLocks noChangeAspect="1" noChangeArrowheads="1"/>
          </p:cNvPicPr>
          <p:nvPr/>
        </p:nvPicPr>
        <p:blipFill>
          <a:blip r:embed="rId3" cstate="print"/>
          <a:srcRect/>
          <a:stretch>
            <a:fillRect/>
          </a:stretch>
        </p:blipFill>
        <p:spPr bwMode="auto">
          <a:xfrm>
            <a:off x="4714876" y="3214686"/>
            <a:ext cx="3771926" cy="23574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14282" y="285728"/>
            <a:ext cx="8643998" cy="3046988"/>
          </a:xfrm>
          <a:prstGeom prst="rect">
            <a:avLst/>
          </a:prstGeom>
        </p:spPr>
        <p:txBody>
          <a:bodyPr wrap="square">
            <a:spAutoFit/>
          </a:bodyPr>
          <a:lstStyle/>
          <a:p>
            <a:pPr lvl="0"/>
            <a:r>
              <a:rPr lang="ru-RU" sz="2400" b="1" i="1" dirty="0" err="1" smtClean="0">
                <a:solidFill>
                  <a:schemeClr val="accent6"/>
                </a:solidFill>
              </a:rPr>
              <a:t>Використання</a:t>
            </a:r>
            <a:r>
              <a:rPr lang="ru-RU" sz="2400" b="1" i="1" dirty="0" smtClean="0">
                <a:solidFill>
                  <a:schemeClr val="accent6"/>
                </a:solidFill>
              </a:rPr>
              <a:t> </a:t>
            </a:r>
            <a:r>
              <a:rPr lang="ru-RU" sz="2400" b="1" i="1" dirty="0" err="1" smtClean="0">
                <a:solidFill>
                  <a:schemeClr val="accent6"/>
                </a:solidFill>
              </a:rPr>
              <a:t>електронних</a:t>
            </a:r>
            <a:r>
              <a:rPr lang="ru-RU" sz="2400" b="1" i="1" dirty="0" smtClean="0">
                <a:solidFill>
                  <a:schemeClr val="accent6"/>
                </a:solidFill>
              </a:rPr>
              <a:t> грошей </a:t>
            </a:r>
            <a:r>
              <a:rPr lang="ru-RU" sz="2400" b="1" i="1" dirty="0" err="1" smtClean="0">
                <a:solidFill>
                  <a:schemeClr val="accent6"/>
                </a:solidFill>
              </a:rPr>
              <a:t>відбувається</a:t>
            </a:r>
            <a:r>
              <a:rPr lang="ru-RU" sz="2400" b="1" i="1" dirty="0" smtClean="0">
                <a:solidFill>
                  <a:schemeClr val="accent6"/>
                </a:solidFill>
              </a:rPr>
              <a:t> за </a:t>
            </a:r>
            <a:r>
              <a:rPr lang="ru-RU" sz="2400" b="1" i="1" dirty="0" err="1" smtClean="0">
                <a:solidFill>
                  <a:schemeClr val="accent6"/>
                </a:solidFill>
              </a:rPr>
              <a:t>допомогою</a:t>
            </a:r>
            <a:endParaRPr lang="ru-RU" sz="2400" b="1" i="1" dirty="0" smtClean="0">
              <a:solidFill>
                <a:schemeClr val="accent6"/>
              </a:solidFill>
            </a:endParaRPr>
          </a:p>
          <a:p>
            <a:pPr lvl="0">
              <a:buFont typeface="Wingdings" pitchFamily="2" charset="2"/>
              <a:buChar char="§"/>
            </a:pPr>
            <a:r>
              <a:rPr lang="ru-RU" sz="2400" dirty="0" err="1" smtClean="0">
                <a:solidFill>
                  <a:schemeClr val="tx2"/>
                </a:solidFill>
              </a:rPr>
              <a:t>комп'ютерних</a:t>
            </a:r>
            <a:r>
              <a:rPr lang="ru-RU" sz="2400" dirty="0" smtClean="0">
                <a:solidFill>
                  <a:schemeClr val="tx2"/>
                </a:solidFill>
              </a:rPr>
              <a:t> мереж;</a:t>
            </a:r>
          </a:p>
          <a:p>
            <a:pPr lvl="0">
              <a:buFont typeface="Wingdings" pitchFamily="2" charset="2"/>
              <a:buChar char="§"/>
            </a:pPr>
            <a:r>
              <a:rPr lang="ru-RU" sz="2400" dirty="0" err="1" smtClean="0">
                <a:solidFill>
                  <a:schemeClr val="tx2"/>
                </a:solidFill>
              </a:rPr>
              <a:t>Інтернету</a:t>
            </a:r>
            <a:r>
              <a:rPr lang="ru-RU" sz="2400" dirty="0" smtClean="0">
                <a:solidFill>
                  <a:schemeClr val="tx2"/>
                </a:solidFill>
              </a:rPr>
              <a:t>;</a:t>
            </a:r>
          </a:p>
          <a:p>
            <a:pPr lvl="0">
              <a:buFont typeface="Wingdings" pitchFamily="2" charset="2"/>
              <a:buChar char="§"/>
            </a:pPr>
            <a:r>
              <a:rPr lang="ru-RU" sz="2400" dirty="0" err="1" smtClean="0">
                <a:solidFill>
                  <a:schemeClr val="tx2"/>
                </a:solidFill>
              </a:rPr>
              <a:t>платіжних</a:t>
            </a:r>
            <a:r>
              <a:rPr lang="ru-RU" sz="2400" dirty="0" smtClean="0">
                <a:solidFill>
                  <a:schemeClr val="tx2"/>
                </a:solidFill>
              </a:rPr>
              <a:t> карт; </a:t>
            </a:r>
          </a:p>
          <a:p>
            <a:pPr lvl="0">
              <a:buFont typeface="Wingdings" pitchFamily="2" charset="2"/>
              <a:buChar char="§"/>
            </a:pPr>
            <a:r>
              <a:rPr lang="ru-RU" sz="2400" dirty="0" err="1" smtClean="0">
                <a:solidFill>
                  <a:schemeClr val="tx2"/>
                </a:solidFill>
              </a:rPr>
              <a:t>електронних</a:t>
            </a:r>
            <a:r>
              <a:rPr lang="ru-RU" sz="2400" dirty="0" smtClean="0">
                <a:solidFill>
                  <a:schemeClr val="tx2"/>
                </a:solidFill>
              </a:rPr>
              <a:t> </a:t>
            </a:r>
            <a:r>
              <a:rPr lang="ru-RU" sz="2400" dirty="0" err="1" smtClean="0">
                <a:solidFill>
                  <a:schemeClr val="tx2"/>
                </a:solidFill>
              </a:rPr>
              <a:t>гаманців</a:t>
            </a:r>
            <a:r>
              <a:rPr lang="ru-RU" sz="2400" dirty="0" smtClean="0">
                <a:solidFill>
                  <a:schemeClr val="tx2"/>
                </a:solidFill>
              </a:rPr>
              <a:t>; </a:t>
            </a:r>
          </a:p>
          <a:p>
            <a:pPr lvl="0">
              <a:buFont typeface="Wingdings" pitchFamily="2" charset="2"/>
              <a:buChar char="§"/>
            </a:pPr>
            <a:r>
              <a:rPr lang="ru-RU" sz="2400" dirty="0" err="1" smtClean="0">
                <a:solidFill>
                  <a:schemeClr val="tx2"/>
                </a:solidFill>
              </a:rPr>
              <a:t>пристроїв</a:t>
            </a:r>
            <a:r>
              <a:rPr lang="ru-RU" sz="2400" dirty="0" smtClean="0">
                <a:solidFill>
                  <a:schemeClr val="tx2"/>
                </a:solidFill>
              </a:rPr>
              <a:t>, </a:t>
            </a:r>
            <a:r>
              <a:rPr lang="ru-RU" sz="2400" dirty="0" err="1" smtClean="0">
                <a:solidFill>
                  <a:schemeClr val="tx2"/>
                </a:solidFill>
              </a:rPr>
              <a:t>що</a:t>
            </a:r>
            <a:r>
              <a:rPr lang="ru-RU" sz="2400" dirty="0" smtClean="0">
                <a:solidFill>
                  <a:schemeClr val="tx2"/>
                </a:solidFill>
              </a:rPr>
              <a:t> </a:t>
            </a:r>
            <a:r>
              <a:rPr lang="ru-RU" sz="2400" dirty="0" err="1" smtClean="0">
                <a:solidFill>
                  <a:schemeClr val="tx2"/>
                </a:solidFill>
              </a:rPr>
              <a:t>працюють</a:t>
            </a:r>
            <a:r>
              <a:rPr lang="ru-RU" sz="2400" dirty="0" smtClean="0">
                <a:solidFill>
                  <a:schemeClr val="tx2"/>
                </a:solidFill>
              </a:rPr>
              <a:t> </a:t>
            </a:r>
            <a:r>
              <a:rPr lang="ru-RU" sz="2400" dirty="0" err="1" smtClean="0">
                <a:solidFill>
                  <a:schemeClr val="tx2"/>
                </a:solidFill>
              </a:rPr>
              <a:t>з</a:t>
            </a:r>
            <a:r>
              <a:rPr lang="ru-RU" sz="2400" dirty="0" smtClean="0">
                <a:solidFill>
                  <a:schemeClr val="tx2"/>
                </a:solidFill>
              </a:rPr>
              <a:t> </a:t>
            </a:r>
            <a:r>
              <a:rPr lang="ru-RU" sz="2400" dirty="0" err="1" smtClean="0">
                <a:solidFill>
                  <a:schemeClr val="tx2"/>
                </a:solidFill>
              </a:rPr>
              <a:t>платіжними</a:t>
            </a:r>
            <a:r>
              <a:rPr lang="ru-RU" sz="2400" dirty="0" smtClean="0">
                <a:solidFill>
                  <a:schemeClr val="tx2"/>
                </a:solidFill>
              </a:rPr>
              <a:t> картами </a:t>
            </a:r>
            <a:r>
              <a:rPr lang="ru-RU" sz="2400" i="1" dirty="0" smtClean="0">
                <a:solidFill>
                  <a:schemeClr val="tx2"/>
                </a:solidFill>
              </a:rPr>
              <a:t>(</a:t>
            </a:r>
            <a:r>
              <a:rPr lang="ru-RU" sz="2400" i="1" dirty="0" err="1" smtClean="0">
                <a:solidFill>
                  <a:schemeClr val="tx2"/>
                </a:solidFill>
              </a:rPr>
              <a:t>банкомати</a:t>
            </a:r>
            <a:r>
              <a:rPr lang="ru-RU" sz="2400" i="1" dirty="0" smtClean="0">
                <a:solidFill>
                  <a:schemeClr val="tx2"/>
                </a:solidFill>
              </a:rPr>
              <a:t>, </a:t>
            </a:r>
            <a:r>
              <a:rPr lang="ru-RU" sz="2400" i="1" dirty="0" err="1" smtClean="0">
                <a:solidFill>
                  <a:schemeClr val="tx2"/>
                </a:solidFill>
              </a:rPr>
              <a:t>POS-термінали</a:t>
            </a:r>
            <a:r>
              <a:rPr lang="ru-RU" sz="2400" i="1" dirty="0" smtClean="0">
                <a:solidFill>
                  <a:schemeClr val="tx2"/>
                </a:solidFill>
              </a:rPr>
              <a:t>, </a:t>
            </a:r>
            <a:r>
              <a:rPr lang="ru-RU" sz="2400" i="1" dirty="0" err="1" smtClean="0">
                <a:solidFill>
                  <a:schemeClr val="tx2"/>
                </a:solidFill>
              </a:rPr>
              <a:t>платіжні</a:t>
            </a:r>
            <a:r>
              <a:rPr lang="ru-RU" sz="2400" i="1" dirty="0" smtClean="0">
                <a:solidFill>
                  <a:schemeClr val="tx2"/>
                </a:solidFill>
              </a:rPr>
              <a:t> </a:t>
            </a:r>
            <a:r>
              <a:rPr lang="ru-RU" sz="2400" i="1" dirty="0" err="1" smtClean="0">
                <a:solidFill>
                  <a:schemeClr val="tx2"/>
                </a:solidFill>
              </a:rPr>
              <a:t>кіоски</a:t>
            </a:r>
            <a:r>
              <a:rPr lang="ru-RU" sz="2400" i="1" dirty="0" smtClean="0">
                <a:solidFill>
                  <a:schemeClr val="tx2"/>
                </a:solidFill>
              </a:rPr>
              <a:t> </a:t>
            </a:r>
            <a:r>
              <a:rPr lang="ru-RU" sz="2400" i="1" dirty="0" err="1" smtClean="0">
                <a:solidFill>
                  <a:schemeClr val="tx2"/>
                </a:solidFill>
              </a:rPr>
              <a:t>і</a:t>
            </a:r>
            <a:r>
              <a:rPr lang="ru-RU" sz="2400" i="1" dirty="0" smtClean="0">
                <a:solidFill>
                  <a:schemeClr val="tx2"/>
                </a:solidFill>
              </a:rPr>
              <a:t> т. д.)</a:t>
            </a:r>
            <a:endParaRPr lang="ru-RU" sz="2400" i="1" dirty="0">
              <a:solidFill>
                <a:schemeClr val="tx2"/>
              </a:solidFill>
            </a:endParaRPr>
          </a:p>
        </p:txBody>
      </p:sp>
      <p:pic>
        <p:nvPicPr>
          <p:cNvPr id="21506" name="Picture 2" descr="http://yak-prosto.com/images/c/4/yak-otrimuvati-groshi-vebmani.jpg"/>
          <p:cNvPicPr>
            <a:picLocks noChangeAspect="1" noChangeArrowheads="1"/>
          </p:cNvPicPr>
          <p:nvPr/>
        </p:nvPicPr>
        <p:blipFill>
          <a:blip r:embed="rId2" cstate="print"/>
          <a:srcRect/>
          <a:stretch>
            <a:fillRect/>
          </a:stretch>
        </p:blipFill>
        <p:spPr bwMode="auto">
          <a:xfrm>
            <a:off x="500034" y="3429000"/>
            <a:ext cx="3286148" cy="235712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1508" name="Picture 4" descr="http://www.podiyi.com/wp-content/uploads/2012/11/elektronnyi-platizh.png"/>
          <p:cNvPicPr>
            <a:picLocks noChangeAspect="1" noChangeArrowheads="1"/>
          </p:cNvPicPr>
          <p:nvPr/>
        </p:nvPicPr>
        <p:blipFill>
          <a:blip r:embed="rId3" cstate="print"/>
          <a:srcRect/>
          <a:stretch>
            <a:fillRect/>
          </a:stretch>
        </p:blipFill>
        <p:spPr bwMode="auto">
          <a:xfrm>
            <a:off x="4929190" y="3429000"/>
            <a:ext cx="3271108" cy="23574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6445034" cy="523220"/>
          </a:xfrm>
          <a:prstGeom prst="rect">
            <a:avLst/>
          </a:prstGeom>
        </p:spPr>
        <p:txBody>
          <a:bodyPr wrap="none">
            <a:spAutoFit/>
          </a:bodyPr>
          <a:lstStyle/>
          <a:p>
            <a:r>
              <a:rPr lang="uk-UA" sz="2800" b="1" i="1" dirty="0" smtClean="0">
                <a:solidFill>
                  <a:srgbClr val="0070C0"/>
                </a:solidFill>
              </a:rPr>
              <a:t>Історія розвитку електронних грошей</a:t>
            </a:r>
            <a:endParaRPr lang="ru-RU" sz="2800" b="1" i="1" dirty="0">
              <a:solidFill>
                <a:srgbClr val="0070C0"/>
              </a:solidFill>
            </a:endParaRPr>
          </a:p>
        </p:txBody>
      </p:sp>
      <p:sp>
        <p:nvSpPr>
          <p:cNvPr id="3" name="Прямоугольник 2"/>
          <p:cNvSpPr/>
          <p:nvPr/>
        </p:nvSpPr>
        <p:spPr>
          <a:xfrm>
            <a:off x="214282" y="714356"/>
            <a:ext cx="8643998" cy="4154984"/>
          </a:xfrm>
          <a:prstGeom prst="rect">
            <a:avLst/>
          </a:prstGeom>
        </p:spPr>
        <p:txBody>
          <a:bodyPr wrap="square">
            <a:spAutoFit/>
          </a:bodyPr>
          <a:lstStyle/>
          <a:p>
            <a:pPr lvl="0"/>
            <a:r>
              <a:rPr lang="ru-RU" sz="2400" i="1" dirty="0" smtClean="0">
                <a:solidFill>
                  <a:schemeClr val="accent3">
                    <a:lumMod val="75000"/>
                  </a:schemeClr>
                </a:solidFill>
              </a:rPr>
              <a:t>1993 </a:t>
            </a:r>
            <a:r>
              <a:rPr lang="ru-RU" sz="2400" i="1" dirty="0" err="1" smtClean="0">
                <a:solidFill>
                  <a:schemeClr val="accent3">
                    <a:lumMod val="75000"/>
                  </a:schemeClr>
                </a:solidFill>
              </a:rPr>
              <a:t>рік</a:t>
            </a:r>
            <a:r>
              <a:rPr lang="ru-RU" sz="2400" i="1" dirty="0" smtClean="0">
                <a:solidFill>
                  <a:schemeClr val="accent3">
                    <a:lumMod val="75000"/>
                  </a:schemeClr>
                </a:solidFill>
              </a:rPr>
              <a:t> </a:t>
            </a:r>
            <a:r>
              <a:rPr lang="ru-RU" sz="2400" dirty="0" smtClean="0">
                <a:solidFill>
                  <a:schemeClr val="tx2"/>
                </a:solidFill>
              </a:rPr>
              <a:t>- </a:t>
            </a:r>
            <a:r>
              <a:rPr lang="ru-RU" sz="2400" dirty="0" err="1" smtClean="0">
                <a:solidFill>
                  <a:schemeClr val="tx2"/>
                </a:solidFill>
              </a:rPr>
              <a:t>вивчення</a:t>
            </a:r>
            <a:r>
              <a:rPr lang="ru-RU" sz="2400" dirty="0" smtClean="0">
                <a:solidFill>
                  <a:schemeClr val="tx2"/>
                </a:solidFill>
              </a:rPr>
              <a:t> </a:t>
            </a:r>
            <a:r>
              <a:rPr lang="ru-RU" sz="2400" i="1" dirty="0" smtClean="0">
                <a:solidFill>
                  <a:schemeClr val="accent4">
                    <a:lumMod val="50000"/>
                  </a:schemeClr>
                </a:solidFill>
              </a:rPr>
              <a:t>Центробанками ЄС </a:t>
            </a:r>
            <a:r>
              <a:rPr lang="ru-RU" sz="2400" i="1" dirty="0" err="1" smtClean="0">
                <a:solidFill>
                  <a:schemeClr val="accent2"/>
                </a:solidFill>
              </a:rPr>
              <a:t>передплачених</a:t>
            </a:r>
            <a:r>
              <a:rPr lang="ru-RU" sz="2400" i="1" dirty="0" smtClean="0">
                <a:solidFill>
                  <a:schemeClr val="accent2"/>
                </a:solidFill>
              </a:rPr>
              <a:t> карт</a:t>
            </a:r>
            <a:r>
              <a:rPr lang="ru-RU" sz="2400" dirty="0" smtClean="0">
                <a:solidFill>
                  <a:schemeClr val="accent2"/>
                </a:solidFill>
              </a:rPr>
              <a:t> </a:t>
            </a:r>
          </a:p>
          <a:p>
            <a:pPr lvl="0"/>
            <a:r>
              <a:rPr lang="ru-RU" sz="2400" i="1" dirty="0" smtClean="0">
                <a:solidFill>
                  <a:schemeClr val="accent3">
                    <a:lumMod val="75000"/>
                  </a:schemeClr>
                </a:solidFill>
              </a:rPr>
              <a:t>1994 </a:t>
            </a:r>
            <a:r>
              <a:rPr lang="ru-RU" sz="2400" i="1" dirty="0" err="1" smtClean="0">
                <a:solidFill>
                  <a:schemeClr val="accent3">
                    <a:lumMod val="75000"/>
                  </a:schemeClr>
                </a:solidFill>
              </a:rPr>
              <a:t>рік</a:t>
            </a:r>
            <a:r>
              <a:rPr lang="ru-RU" sz="2400" i="1" dirty="0" smtClean="0">
                <a:solidFill>
                  <a:schemeClr val="accent3">
                    <a:lumMod val="75000"/>
                  </a:schemeClr>
                </a:solidFill>
              </a:rPr>
              <a:t> </a:t>
            </a:r>
            <a:r>
              <a:rPr lang="ru-RU" sz="2400" dirty="0" smtClean="0">
                <a:solidFill>
                  <a:schemeClr val="tx2"/>
                </a:solidFill>
              </a:rPr>
              <a:t>- </a:t>
            </a:r>
            <a:r>
              <a:rPr lang="ru-RU" sz="2400" dirty="0" err="1" smtClean="0">
                <a:solidFill>
                  <a:schemeClr val="tx2"/>
                </a:solidFill>
              </a:rPr>
              <a:t>визнання</a:t>
            </a:r>
            <a:r>
              <a:rPr lang="ru-RU" sz="2400" dirty="0" smtClean="0">
                <a:solidFill>
                  <a:schemeClr val="tx2"/>
                </a:solidFill>
              </a:rPr>
              <a:t> на </a:t>
            </a:r>
            <a:r>
              <a:rPr lang="ru-RU" sz="2400" dirty="0" err="1" smtClean="0">
                <a:solidFill>
                  <a:schemeClr val="tx2"/>
                </a:solidFill>
              </a:rPr>
              <a:t>офіційному</a:t>
            </a:r>
            <a:r>
              <a:rPr lang="ru-RU" sz="2400" dirty="0" smtClean="0">
                <a:solidFill>
                  <a:schemeClr val="tx2"/>
                </a:solidFill>
              </a:rPr>
              <a:t> </a:t>
            </a:r>
            <a:r>
              <a:rPr lang="ru-RU" sz="2400" dirty="0" err="1" smtClean="0">
                <a:solidFill>
                  <a:schemeClr val="tx2"/>
                </a:solidFill>
              </a:rPr>
              <a:t>рівні</a:t>
            </a:r>
            <a:r>
              <a:rPr lang="ru-RU" sz="2400" dirty="0" smtClean="0">
                <a:solidFill>
                  <a:schemeClr val="tx2"/>
                </a:solidFill>
              </a:rPr>
              <a:t> </a:t>
            </a:r>
            <a:r>
              <a:rPr lang="ru-RU" sz="2400" dirty="0" err="1" smtClean="0">
                <a:solidFill>
                  <a:schemeClr val="tx2"/>
                </a:solidFill>
              </a:rPr>
              <a:t>існування</a:t>
            </a:r>
            <a:r>
              <a:rPr lang="ru-RU" sz="2400" dirty="0" smtClean="0">
                <a:solidFill>
                  <a:schemeClr val="tx2"/>
                </a:solidFill>
              </a:rPr>
              <a:t> </a:t>
            </a:r>
            <a:r>
              <a:rPr lang="ru-RU" sz="2400" i="1" dirty="0" err="1" smtClean="0">
                <a:solidFill>
                  <a:schemeClr val="accent2"/>
                </a:solidFill>
              </a:rPr>
              <a:t>електронних</a:t>
            </a:r>
            <a:r>
              <a:rPr lang="ru-RU" sz="2400" i="1" dirty="0" smtClean="0">
                <a:solidFill>
                  <a:schemeClr val="accent2"/>
                </a:solidFill>
              </a:rPr>
              <a:t> грошей </a:t>
            </a:r>
          </a:p>
          <a:p>
            <a:pPr lvl="0"/>
            <a:r>
              <a:rPr lang="ru-RU" sz="2400" i="1" dirty="0" smtClean="0">
                <a:solidFill>
                  <a:schemeClr val="tx2"/>
                </a:solidFill>
              </a:rPr>
              <a:t>З </a:t>
            </a:r>
            <a:r>
              <a:rPr lang="ru-RU" sz="2400" i="1" dirty="0" smtClean="0">
                <a:solidFill>
                  <a:schemeClr val="accent3">
                    <a:lumMod val="75000"/>
                  </a:schemeClr>
                </a:solidFill>
              </a:rPr>
              <a:t>1993 року</a:t>
            </a:r>
            <a:r>
              <a:rPr lang="ru-RU" sz="2400" dirty="0" smtClean="0">
                <a:solidFill>
                  <a:schemeClr val="accent3">
                    <a:lumMod val="75000"/>
                  </a:schemeClr>
                </a:solidFill>
              </a:rPr>
              <a:t> </a:t>
            </a:r>
            <a:r>
              <a:rPr lang="ru-RU" sz="2400" dirty="0" smtClean="0">
                <a:solidFill>
                  <a:schemeClr val="tx2"/>
                </a:solidFill>
              </a:rPr>
              <a:t>- </a:t>
            </a:r>
            <a:r>
              <a:rPr lang="ru-RU" sz="2400" dirty="0" err="1" smtClean="0">
                <a:solidFill>
                  <a:schemeClr val="tx2"/>
                </a:solidFill>
              </a:rPr>
              <a:t>почався</a:t>
            </a:r>
            <a:r>
              <a:rPr lang="ru-RU" sz="2400" dirty="0" smtClean="0">
                <a:solidFill>
                  <a:schemeClr val="tx2"/>
                </a:solidFill>
              </a:rPr>
              <a:t> </a:t>
            </a:r>
            <a:r>
              <a:rPr lang="ru-RU" sz="2400" dirty="0" err="1" smtClean="0">
                <a:solidFill>
                  <a:schemeClr val="tx2"/>
                </a:solidFill>
              </a:rPr>
              <a:t>розвиток</a:t>
            </a:r>
            <a:r>
              <a:rPr lang="ru-RU" sz="2400" dirty="0" smtClean="0">
                <a:solidFill>
                  <a:schemeClr val="tx2"/>
                </a:solidFill>
              </a:rPr>
              <a:t> як </a:t>
            </a:r>
            <a:r>
              <a:rPr lang="ru-RU" sz="2400" i="1" dirty="0" err="1" smtClean="0">
                <a:solidFill>
                  <a:schemeClr val="accent2"/>
                </a:solidFill>
              </a:rPr>
              <a:t>електронних</a:t>
            </a:r>
            <a:r>
              <a:rPr lang="ru-RU" sz="2400" i="1" dirty="0" smtClean="0">
                <a:solidFill>
                  <a:schemeClr val="accent2"/>
                </a:solidFill>
              </a:rPr>
              <a:t> грошей, </a:t>
            </a:r>
            <a:r>
              <a:rPr lang="ru-RU" sz="2400" dirty="0" err="1" smtClean="0">
                <a:solidFill>
                  <a:schemeClr val="tx2"/>
                </a:solidFill>
              </a:rPr>
              <a:t>що</a:t>
            </a:r>
            <a:r>
              <a:rPr lang="ru-RU" sz="2400" dirty="0" smtClean="0">
                <a:solidFill>
                  <a:schemeClr val="tx2"/>
                </a:solidFill>
              </a:rPr>
              <a:t> </a:t>
            </a:r>
            <a:r>
              <a:rPr lang="ru-RU" sz="2400" dirty="0" err="1" smtClean="0">
                <a:solidFill>
                  <a:schemeClr val="tx2"/>
                </a:solidFill>
              </a:rPr>
              <a:t>базуються</a:t>
            </a:r>
            <a:r>
              <a:rPr lang="ru-RU" sz="2400" dirty="0" smtClean="0">
                <a:solidFill>
                  <a:schemeClr val="tx2"/>
                </a:solidFill>
              </a:rPr>
              <a:t> на </a:t>
            </a:r>
            <a:r>
              <a:rPr lang="ru-RU" sz="2400" i="1" dirty="0" smtClean="0">
                <a:solidFill>
                  <a:schemeClr val="tx2"/>
                </a:solidFill>
              </a:rPr>
              <a:t>картах</a:t>
            </a:r>
            <a:r>
              <a:rPr lang="ru-RU" sz="2400" dirty="0" smtClean="0">
                <a:solidFill>
                  <a:schemeClr val="tx2"/>
                </a:solidFill>
              </a:rPr>
              <a:t>, так </a:t>
            </a:r>
            <a:r>
              <a:rPr lang="ru-RU" sz="2400" dirty="0" err="1" smtClean="0">
                <a:solidFill>
                  <a:schemeClr val="tx2"/>
                </a:solidFill>
              </a:rPr>
              <a:t>і</a:t>
            </a:r>
            <a:r>
              <a:rPr lang="ru-RU" sz="2400" dirty="0" smtClean="0">
                <a:solidFill>
                  <a:schemeClr val="tx2"/>
                </a:solidFill>
              </a:rPr>
              <a:t> </a:t>
            </a:r>
            <a:r>
              <a:rPr lang="ru-RU" sz="2400" i="1" dirty="0" err="1" smtClean="0">
                <a:solidFill>
                  <a:schemeClr val="tx2"/>
                </a:solidFill>
              </a:rPr>
              <a:t>мережевих</a:t>
            </a:r>
            <a:r>
              <a:rPr lang="ru-RU" sz="2400" dirty="0" smtClean="0">
                <a:solidFill>
                  <a:schemeClr val="tx2"/>
                </a:solidFill>
              </a:rPr>
              <a:t> </a:t>
            </a:r>
          </a:p>
          <a:p>
            <a:pPr lvl="0"/>
            <a:r>
              <a:rPr lang="ru-RU" sz="2400" i="1" dirty="0" smtClean="0">
                <a:solidFill>
                  <a:schemeClr val="accent3">
                    <a:lumMod val="75000"/>
                  </a:schemeClr>
                </a:solidFill>
              </a:rPr>
              <a:t>1996 </a:t>
            </a:r>
            <a:r>
              <a:rPr lang="ru-RU" sz="2400" i="1" dirty="0" err="1" smtClean="0">
                <a:solidFill>
                  <a:schemeClr val="accent3">
                    <a:lumMod val="75000"/>
                  </a:schemeClr>
                </a:solidFill>
              </a:rPr>
              <a:t>рік</a:t>
            </a:r>
            <a:r>
              <a:rPr lang="ru-RU" sz="2400" i="1" dirty="0" smtClean="0">
                <a:solidFill>
                  <a:schemeClr val="accent3">
                    <a:lumMod val="75000"/>
                  </a:schemeClr>
                </a:solidFill>
              </a:rPr>
              <a:t> </a:t>
            </a:r>
            <a:r>
              <a:rPr lang="ru-RU" sz="2400" dirty="0" smtClean="0">
                <a:solidFill>
                  <a:schemeClr val="tx2"/>
                </a:solidFill>
              </a:rPr>
              <a:t>- </a:t>
            </a:r>
            <a:r>
              <a:rPr lang="ru-RU" sz="2400" dirty="0" err="1" smtClean="0">
                <a:solidFill>
                  <a:schemeClr val="tx2"/>
                </a:solidFill>
              </a:rPr>
              <a:t>керівники</a:t>
            </a:r>
            <a:r>
              <a:rPr lang="ru-RU" sz="2400" dirty="0" smtClean="0">
                <a:solidFill>
                  <a:schemeClr val="tx2"/>
                </a:solidFill>
              </a:rPr>
              <a:t> </a:t>
            </a:r>
            <a:r>
              <a:rPr lang="ru-RU" sz="2400" i="1" dirty="0" smtClean="0">
                <a:solidFill>
                  <a:schemeClr val="accent4">
                    <a:lumMod val="50000"/>
                  </a:schemeClr>
                </a:solidFill>
              </a:rPr>
              <a:t>ЦБ </a:t>
            </a:r>
            <a:r>
              <a:rPr lang="ru-RU" sz="2400" i="1" dirty="0" err="1" smtClean="0">
                <a:solidFill>
                  <a:schemeClr val="accent4">
                    <a:lumMod val="50000"/>
                  </a:schemeClr>
                </a:solidFill>
              </a:rPr>
              <a:t>країн</a:t>
            </a:r>
            <a:r>
              <a:rPr lang="ru-RU" sz="2400" i="1" dirty="0" smtClean="0">
                <a:solidFill>
                  <a:schemeClr val="accent4">
                    <a:lumMod val="50000"/>
                  </a:schemeClr>
                </a:solidFill>
              </a:rPr>
              <a:t> </a:t>
            </a:r>
            <a:r>
              <a:rPr lang="en-US" sz="2400" i="1" dirty="0" smtClean="0">
                <a:solidFill>
                  <a:schemeClr val="accent4">
                    <a:lumMod val="50000"/>
                  </a:schemeClr>
                </a:solidFill>
              </a:rPr>
              <a:t>G10 </a:t>
            </a:r>
            <a:r>
              <a:rPr lang="ru-RU" sz="2400" dirty="0" smtClean="0">
                <a:solidFill>
                  <a:schemeClr val="tx2"/>
                </a:solidFill>
              </a:rPr>
              <a:t>заявили про </a:t>
            </a:r>
            <a:r>
              <a:rPr lang="ru-RU" sz="2400" dirty="0" err="1" smtClean="0">
                <a:solidFill>
                  <a:schemeClr val="tx2"/>
                </a:solidFill>
              </a:rPr>
              <a:t>намір</a:t>
            </a:r>
            <a:r>
              <a:rPr lang="ru-RU" sz="2400" dirty="0" smtClean="0">
                <a:solidFill>
                  <a:schemeClr val="tx2"/>
                </a:solidFill>
              </a:rPr>
              <a:t> </a:t>
            </a:r>
            <a:r>
              <a:rPr lang="ru-RU" sz="2400" dirty="0" err="1" smtClean="0">
                <a:solidFill>
                  <a:schemeClr val="tx2"/>
                </a:solidFill>
              </a:rPr>
              <a:t>здійснювати</a:t>
            </a:r>
            <a:r>
              <a:rPr lang="ru-RU" sz="2400" dirty="0" smtClean="0">
                <a:solidFill>
                  <a:schemeClr val="tx2"/>
                </a:solidFill>
              </a:rPr>
              <a:t> </a:t>
            </a:r>
            <a:r>
              <a:rPr lang="ru-RU" sz="2400" i="1" dirty="0" err="1" smtClean="0">
                <a:solidFill>
                  <a:schemeClr val="tx2"/>
                </a:solidFill>
              </a:rPr>
              <a:t>моніторинг</a:t>
            </a:r>
            <a:r>
              <a:rPr lang="ru-RU" sz="2400" dirty="0" smtClean="0">
                <a:solidFill>
                  <a:schemeClr val="tx2"/>
                </a:solidFill>
              </a:rPr>
              <a:t> </a:t>
            </a:r>
            <a:r>
              <a:rPr lang="ru-RU" sz="2400" i="1" dirty="0" err="1" smtClean="0">
                <a:solidFill>
                  <a:schemeClr val="accent2"/>
                </a:solidFill>
              </a:rPr>
              <a:t>електронних</a:t>
            </a:r>
            <a:r>
              <a:rPr lang="ru-RU" sz="2400" i="1" dirty="0" smtClean="0">
                <a:solidFill>
                  <a:schemeClr val="accent2"/>
                </a:solidFill>
              </a:rPr>
              <a:t> грошей </a:t>
            </a:r>
            <a:r>
              <a:rPr lang="ru-RU" sz="2400" dirty="0" smtClean="0">
                <a:solidFill>
                  <a:schemeClr val="tx2"/>
                </a:solidFill>
              </a:rPr>
              <a:t>у </a:t>
            </a:r>
            <a:r>
              <a:rPr lang="ru-RU" sz="2400" dirty="0" err="1" smtClean="0">
                <a:solidFill>
                  <a:schemeClr val="tx2"/>
                </a:solidFill>
              </a:rPr>
              <a:t>країнах</a:t>
            </a:r>
            <a:r>
              <a:rPr lang="ru-RU" sz="2400" dirty="0" smtClean="0">
                <a:solidFill>
                  <a:schemeClr val="tx2"/>
                </a:solidFill>
              </a:rPr>
              <a:t> </a:t>
            </a:r>
            <a:r>
              <a:rPr lang="ru-RU" sz="2400" dirty="0" err="1" smtClean="0">
                <a:solidFill>
                  <a:schemeClr val="tx2"/>
                </a:solidFill>
              </a:rPr>
              <a:t>світу</a:t>
            </a:r>
            <a:r>
              <a:rPr lang="ru-RU" sz="2400" dirty="0" smtClean="0">
                <a:solidFill>
                  <a:schemeClr val="tx2"/>
                </a:solidFill>
              </a:rPr>
              <a:t> </a:t>
            </a:r>
          </a:p>
          <a:p>
            <a:pPr lvl="0"/>
            <a:r>
              <a:rPr lang="ru-RU" sz="2400" i="1" dirty="0" smtClean="0">
                <a:solidFill>
                  <a:schemeClr val="accent3">
                    <a:lumMod val="75000"/>
                  </a:schemeClr>
                </a:solidFill>
              </a:rPr>
              <a:t>2004 </a:t>
            </a:r>
            <a:r>
              <a:rPr lang="ru-RU" sz="2400" i="1" dirty="0" err="1" smtClean="0">
                <a:solidFill>
                  <a:schemeClr val="accent3">
                    <a:lumMod val="75000"/>
                  </a:schemeClr>
                </a:solidFill>
              </a:rPr>
              <a:t>рік</a:t>
            </a:r>
            <a:r>
              <a:rPr lang="ru-RU" sz="2400" i="1" dirty="0" smtClean="0">
                <a:solidFill>
                  <a:schemeClr val="tx2"/>
                </a:solidFill>
              </a:rPr>
              <a:t> </a:t>
            </a:r>
            <a:r>
              <a:rPr lang="ru-RU" sz="2400" dirty="0" smtClean="0">
                <a:solidFill>
                  <a:schemeClr val="tx2"/>
                </a:solidFill>
              </a:rPr>
              <a:t>- </a:t>
            </a:r>
            <a:r>
              <a:rPr lang="ru-RU" sz="2400" dirty="0" err="1" smtClean="0">
                <a:solidFill>
                  <a:schemeClr val="tx2"/>
                </a:solidFill>
              </a:rPr>
              <a:t>дослідження</a:t>
            </a:r>
            <a:r>
              <a:rPr lang="ru-RU" sz="2400" dirty="0" smtClean="0">
                <a:solidFill>
                  <a:schemeClr val="tx2"/>
                </a:solidFill>
              </a:rPr>
              <a:t> за </a:t>
            </a:r>
            <a:r>
              <a:rPr lang="ru-RU" sz="2400" dirty="0" err="1" smtClean="0">
                <a:solidFill>
                  <a:schemeClr val="tx2"/>
                </a:solidFill>
              </a:rPr>
              <a:t>участю</a:t>
            </a:r>
            <a:r>
              <a:rPr lang="ru-RU" sz="2400" dirty="0" smtClean="0">
                <a:solidFill>
                  <a:schemeClr val="tx2"/>
                </a:solidFill>
              </a:rPr>
              <a:t> </a:t>
            </a:r>
            <a:r>
              <a:rPr lang="ru-RU" sz="2400" i="1" dirty="0" smtClean="0">
                <a:solidFill>
                  <a:schemeClr val="accent4">
                    <a:lumMod val="50000"/>
                  </a:schemeClr>
                </a:solidFill>
              </a:rPr>
              <a:t>ЦБ</a:t>
            </a:r>
            <a:r>
              <a:rPr lang="ru-RU" sz="2400" dirty="0" smtClean="0">
                <a:solidFill>
                  <a:schemeClr val="tx2"/>
                </a:solidFill>
              </a:rPr>
              <a:t> </a:t>
            </a:r>
            <a:r>
              <a:rPr lang="ru-RU" sz="2400" i="1" dirty="0" smtClean="0">
                <a:solidFill>
                  <a:srgbClr val="FF0000"/>
                </a:solidFill>
              </a:rPr>
              <a:t>95 </a:t>
            </a:r>
            <a:r>
              <a:rPr lang="ru-RU" sz="2400" i="1" dirty="0" err="1" smtClean="0">
                <a:solidFill>
                  <a:srgbClr val="FF0000"/>
                </a:solidFill>
              </a:rPr>
              <a:t>країн</a:t>
            </a:r>
            <a:r>
              <a:rPr lang="ru-RU" sz="2400" i="1" dirty="0" smtClean="0">
                <a:solidFill>
                  <a:srgbClr val="FF0000"/>
                </a:solidFill>
              </a:rPr>
              <a:t> </a:t>
            </a:r>
          </a:p>
          <a:p>
            <a:pPr lvl="0"/>
            <a:endParaRPr lang="ru-RU" sz="2400" dirty="0" smtClean="0">
              <a:solidFill>
                <a:schemeClr val="tx2"/>
              </a:solidFill>
            </a:endParaRPr>
          </a:p>
          <a:p>
            <a:pPr lvl="0"/>
            <a:r>
              <a:rPr lang="ru-RU" sz="2400" b="1" dirty="0" smtClean="0">
                <a:solidFill>
                  <a:schemeClr val="tx2"/>
                </a:solidFill>
              </a:rPr>
              <a:t>Результат - </a:t>
            </a:r>
            <a:r>
              <a:rPr lang="ru-RU" sz="2400" b="1" i="1" dirty="0" err="1" smtClean="0">
                <a:solidFill>
                  <a:schemeClr val="accent2"/>
                </a:solidFill>
              </a:rPr>
              <a:t>електронні</a:t>
            </a:r>
            <a:r>
              <a:rPr lang="ru-RU" sz="2400" b="1" i="1" dirty="0" smtClean="0">
                <a:solidFill>
                  <a:schemeClr val="accent2"/>
                </a:solidFill>
              </a:rPr>
              <a:t> </a:t>
            </a:r>
            <a:r>
              <a:rPr lang="ru-RU" sz="2400" b="1" i="1" dirty="0" err="1" smtClean="0">
                <a:solidFill>
                  <a:schemeClr val="accent2"/>
                </a:solidFill>
              </a:rPr>
              <a:t>гроші</a:t>
            </a:r>
            <a:r>
              <a:rPr lang="ru-RU" sz="2400" b="1" i="1" dirty="0" smtClean="0">
                <a:solidFill>
                  <a:schemeClr val="accent2"/>
                </a:solidFill>
              </a:rPr>
              <a:t> </a:t>
            </a:r>
            <a:r>
              <a:rPr lang="ru-RU" sz="2400" b="1" i="1" dirty="0" err="1" smtClean="0">
                <a:solidFill>
                  <a:schemeClr val="tx2"/>
                </a:solidFill>
              </a:rPr>
              <a:t>функціонують</a:t>
            </a:r>
            <a:r>
              <a:rPr lang="ru-RU" sz="2400" b="1" i="1" dirty="0" smtClean="0">
                <a:solidFill>
                  <a:schemeClr val="tx2"/>
                </a:solidFill>
              </a:rPr>
              <a:t> в </a:t>
            </a:r>
            <a:r>
              <a:rPr lang="ru-RU" sz="2400" b="1" i="1" dirty="0" err="1" smtClean="0">
                <a:solidFill>
                  <a:schemeClr val="tx2"/>
                </a:solidFill>
              </a:rPr>
              <a:t>близько</a:t>
            </a:r>
            <a:r>
              <a:rPr lang="ru-RU" sz="2400" b="1" i="1" dirty="0" smtClean="0">
                <a:solidFill>
                  <a:schemeClr val="tx2"/>
                </a:solidFill>
              </a:rPr>
              <a:t> </a:t>
            </a:r>
            <a:r>
              <a:rPr lang="ru-RU" sz="2400" b="1" i="1" dirty="0" smtClean="0">
                <a:solidFill>
                  <a:srgbClr val="FF0000"/>
                </a:solidFill>
              </a:rPr>
              <a:t>37-х </a:t>
            </a:r>
            <a:r>
              <a:rPr lang="ru-RU" sz="2400" b="1" i="1" dirty="0" err="1" smtClean="0">
                <a:solidFill>
                  <a:srgbClr val="FF0000"/>
                </a:solidFill>
              </a:rPr>
              <a:t>країнах</a:t>
            </a:r>
            <a:r>
              <a:rPr lang="ru-RU" sz="2400" b="1" i="1" dirty="0" smtClean="0">
                <a:solidFill>
                  <a:srgbClr val="FF0000"/>
                </a:solidFill>
              </a:rPr>
              <a:t> </a:t>
            </a:r>
            <a:r>
              <a:rPr lang="ru-RU" sz="2400" b="1" i="1" dirty="0" err="1" smtClean="0">
                <a:solidFill>
                  <a:srgbClr val="FF0000"/>
                </a:solidFill>
              </a:rPr>
              <a:t>світу</a:t>
            </a:r>
            <a:endParaRPr lang="ru-RU" sz="2400" b="1" i="1" dirty="0">
              <a:solidFill>
                <a:srgbClr val="FF0000"/>
              </a:solidFill>
            </a:endParaRPr>
          </a:p>
        </p:txBody>
      </p:sp>
      <p:pic>
        <p:nvPicPr>
          <p:cNvPr id="23554" name="Picture 2" descr="http://i.huffpost.com/gen/1427011/thumbs/o-PAY-CASH-facebook.jpg"/>
          <p:cNvPicPr>
            <a:picLocks noChangeAspect="1" noChangeArrowheads="1"/>
          </p:cNvPicPr>
          <p:nvPr/>
        </p:nvPicPr>
        <p:blipFill>
          <a:blip r:embed="rId2" cstate="print"/>
          <a:srcRect/>
          <a:stretch>
            <a:fillRect/>
          </a:stretch>
        </p:blipFill>
        <p:spPr bwMode="auto">
          <a:xfrm>
            <a:off x="2357422" y="4500570"/>
            <a:ext cx="2786050" cy="13930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3556" name="Picture 4" descr="http://ua.racurs.ua/content/images/Publication/Article/35/preview_w240zc0.jpg"/>
          <p:cNvPicPr>
            <a:picLocks noChangeAspect="1" noChangeArrowheads="1"/>
          </p:cNvPicPr>
          <p:nvPr/>
        </p:nvPicPr>
        <p:blipFill>
          <a:blip r:embed="rId3" cstate="print"/>
          <a:srcRect t="9036" b="27710"/>
          <a:stretch>
            <a:fillRect/>
          </a:stretch>
        </p:blipFill>
        <p:spPr bwMode="auto">
          <a:xfrm>
            <a:off x="5643570" y="4500570"/>
            <a:ext cx="2775857" cy="13573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785794"/>
            <a:ext cx="8643998" cy="3416320"/>
          </a:xfrm>
          <a:prstGeom prst="rect">
            <a:avLst/>
          </a:prstGeom>
        </p:spPr>
        <p:txBody>
          <a:bodyPr wrap="square">
            <a:spAutoFit/>
          </a:bodyPr>
          <a:lstStyle/>
          <a:p>
            <a:pPr lvl="0"/>
            <a:r>
              <a:rPr lang="ru-RU" sz="2400" b="1" i="1" dirty="0" smtClean="0">
                <a:solidFill>
                  <a:schemeClr val="tx2"/>
                </a:solidFill>
              </a:rPr>
              <a:t> </a:t>
            </a:r>
            <a:r>
              <a:rPr lang="ru-RU" sz="2400" b="1" i="1" dirty="0" err="1" smtClean="0">
                <a:solidFill>
                  <a:schemeClr val="tx2"/>
                </a:solidFill>
              </a:rPr>
              <a:t>Мережеві</a:t>
            </a:r>
            <a:r>
              <a:rPr lang="ru-RU" sz="2400" b="1" i="1" dirty="0" smtClean="0">
                <a:solidFill>
                  <a:schemeClr val="tx2"/>
                </a:solidFill>
              </a:rPr>
              <a:t> </a:t>
            </a:r>
            <a:r>
              <a:rPr lang="ru-RU" sz="2400" b="1" i="1" dirty="0" err="1" smtClean="0">
                <a:solidFill>
                  <a:schemeClr val="tx2"/>
                </a:solidFill>
              </a:rPr>
              <a:t>електронні</a:t>
            </a:r>
            <a:r>
              <a:rPr lang="ru-RU" sz="2400" b="1" i="1" dirty="0" smtClean="0">
                <a:solidFill>
                  <a:schemeClr val="tx2"/>
                </a:solidFill>
              </a:rPr>
              <a:t> </a:t>
            </a:r>
            <a:r>
              <a:rPr lang="ru-RU" sz="2400" b="1" i="1" dirty="0" err="1" smtClean="0">
                <a:solidFill>
                  <a:schemeClr val="tx2"/>
                </a:solidFill>
              </a:rPr>
              <a:t>гроші</a:t>
            </a:r>
            <a:r>
              <a:rPr lang="ru-RU" sz="2400" b="1" i="1" dirty="0" smtClean="0">
                <a:solidFill>
                  <a:schemeClr val="tx2"/>
                </a:solidFill>
              </a:rPr>
              <a:t> </a:t>
            </a:r>
            <a:r>
              <a:rPr lang="ru-RU" sz="2400" dirty="0" smtClean="0">
                <a:solidFill>
                  <a:schemeClr val="tx2"/>
                </a:solidFill>
              </a:rPr>
              <a:t>- </a:t>
            </a:r>
            <a:r>
              <a:rPr lang="ru-RU" sz="2400" i="1" dirty="0" err="1" smtClean="0">
                <a:solidFill>
                  <a:schemeClr val="accent2"/>
                </a:solidFill>
              </a:rPr>
              <a:t>електронні</a:t>
            </a:r>
            <a:r>
              <a:rPr lang="ru-RU" sz="2400" i="1" dirty="0" smtClean="0">
                <a:solidFill>
                  <a:schemeClr val="accent2"/>
                </a:solidFill>
              </a:rPr>
              <a:t> </a:t>
            </a:r>
            <a:r>
              <a:rPr lang="ru-RU" sz="2400" i="1" dirty="0" err="1" smtClean="0">
                <a:solidFill>
                  <a:schemeClr val="accent2"/>
                </a:solidFill>
              </a:rPr>
              <a:t>гроші</a:t>
            </a:r>
            <a:r>
              <a:rPr lang="ru-RU" sz="2400" i="1" dirty="0" smtClean="0">
                <a:solidFill>
                  <a:schemeClr val="accent2"/>
                </a:solidFill>
              </a:rPr>
              <a:t> </a:t>
            </a:r>
            <a:r>
              <a:rPr lang="ru-RU" sz="2400" dirty="0" smtClean="0">
                <a:solidFill>
                  <a:schemeClr val="tx2"/>
                </a:solidFill>
              </a:rPr>
              <a:t>на </a:t>
            </a:r>
            <a:r>
              <a:rPr lang="ru-RU" sz="2400" i="1" dirty="0" err="1" smtClean="0">
                <a:solidFill>
                  <a:schemeClr val="tx2"/>
                </a:solidFill>
              </a:rPr>
              <a:t>апаратній</a:t>
            </a:r>
            <a:r>
              <a:rPr lang="ru-RU" sz="2400" i="1" dirty="0" smtClean="0">
                <a:solidFill>
                  <a:schemeClr val="tx2"/>
                </a:solidFill>
              </a:rPr>
              <a:t> </a:t>
            </a:r>
            <a:r>
              <a:rPr lang="ru-RU" sz="2400" i="1" dirty="0" err="1" smtClean="0">
                <a:solidFill>
                  <a:schemeClr val="tx2"/>
                </a:solidFill>
              </a:rPr>
              <a:t>основі</a:t>
            </a:r>
            <a:r>
              <a:rPr lang="ru-RU" sz="2400" i="1" dirty="0" smtClean="0">
                <a:solidFill>
                  <a:schemeClr val="tx2"/>
                </a:solidFill>
              </a:rPr>
              <a:t> </a:t>
            </a:r>
            <a:r>
              <a:rPr lang="ru-RU" sz="2400" dirty="0" smtClean="0">
                <a:solidFill>
                  <a:schemeClr val="tx2"/>
                </a:solidFill>
              </a:rPr>
              <a:t>та </a:t>
            </a:r>
            <a:r>
              <a:rPr lang="ru-RU" sz="2400" i="1" dirty="0" err="1" smtClean="0">
                <a:solidFill>
                  <a:schemeClr val="accent2"/>
                </a:solidFill>
              </a:rPr>
              <a:t>цифрові</a:t>
            </a:r>
            <a:r>
              <a:rPr lang="ru-RU" sz="2400" i="1" dirty="0" smtClean="0">
                <a:solidFill>
                  <a:schemeClr val="accent2"/>
                </a:solidFill>
              </a:rPr>
              <a:t> </a:t>
            </a:r>
            <a:r>
              <a:rPr lang="ru-RU" sz="2400" i="1" dirty="0" err="1" smtClean="0">
                <a:solidFill>
                  <a:schemeClr val="accent2"/>
                </a:solidFill>
              </a:rPr>
              <a:t>гроші</a:t>
            </a:r>
            <a:r>
              <a:rPr lang="ru-RU" sz="2400" dirty="0" smtClean="0">
                <a:solidFill>
                  <a:schemeClr val="tx2"/>
                </a:solidFill>
              </a:rPr>
              <a:t>, </a:t>
            </a:r>
            <a:r>
              <a:rPr lang="ru-RU" sz="2400" dirty="0" err="1" smtClean="0">
                <a:solidFill>
                  <a:schemeClr val="tx2"/>
                </a:solidFill>
              </a:rPr>
              <a:t>які</a:t>
            </a:r>
            <a:r>
              <a:rPr lang="ru-RU" sz="2400" dirty="0" smtClean="0">
                <a:solidFill>
                  <a:schemeClr val="tx2"/>
                </a:solidFill>
              </a:rPr>
              <a:t> </a:t>
            </a:r>
            <a:r>
              <a:rPr lang="ru-RU" sz="2400" dirty="0" err="1" smtClean="0">
                <a:solidFill>
                  <a:schemeClr val="tx2"/>
                </a:solidFill>
              </a:rPr>
              <a:t>передаються</a:t>
            </a:r>
            <a:r>
              <a:rPr lang="ru-RU" sz="2400" dirty="0" smtClean="0">
                <a:solidFill>
                  <a:schemeClr val="tx2"/>
                </a:solidFill>
              </a:rPr>
              <a:t> </a:t>
            </a:r>
            <a:r>
              <a:rPr lang="ru-RU" sz="2400" dirty="0" err="1" smtClean="0">
                <a:solidFill>
                  <a:schemeClr val="tx2"/>
                </a:solidFill>
              </a:rPr>
              <a:t>їх</a:t>
            </a:r>
            <a:r>
              <a:rPr lang="ru-RU" sz="2400" dirty="0" smtClean="0">
                <a:solidFill>
                  <a:schemeClr val="tx2"/>
                </a:solidFill>
              </a:rPr>
              <a:t> </a:t>
            </a:r>
            <a:r>
              <a:rPr lang="ru-RU" sz="2400" dirty="0" err="1" smtClean="0">
                <a:solidFill>
                  <a:schemeClr val="tx2"/>
                </a:solidFill>
              </a:rPr>
              <a:t>власником</a:t>
            </a:r>
            <a:r>
              <a:rPr lang="ru-RU" sz="2400" dirty="0" smtClean="0">
                <a:solidFill>
                  <a:schemeClr val="tx2"/>
                </a:solidFill>
              </a:rPr>
              <a:t> </a:t>
            </a:r>
            <a:r>
              <a:rPr lang="ru-RU" sz="2400" dirty="0" err="1" smtClean="0">
                <a:solidFill>
                  <a:schemeClr val="tx2"/>
                </a:solidFill>
              </a:rPr>
              <a:t>іншій</a:t>
            </a:r>
            <a:r>
              <a:rPr lang="ru-RU" sz="2400" dirty="0" smtClean="0">
                <a:solidFill>
                  <a:schemeClr val="tx2"/>
                </a:solidFill>
              </a:rPr>
              <a:t> </a:t>
            </a:r>
            <a:r>
              <a:rPr lang="ru-RU" sz="2400" dirty="0" err="1" smtClean="0">
                <a:solidFill>
                  <a:schemeClr val="tx2"/>
                </a:solidFill>
              </a:rPr>
              <a:t>особі</a:t>
            </a:r>
            <a:r>
              <a:rPr lang="ru-RU" sz="2400" dirty="0" smtClean="0">
                <a:solidFill>
                  <a:schemeClr val="tx2"/>
                </a:solidFill>
              </a:rPr>
              <a:t> </a:t>
            </a:r>
            <a:r>
              <a:rPr lang="ru-RU" sz="2400" dirty="0" err="1" smtClean="0">
                <a:solidFill>
                  <a:schemeClr val="tx2"/>
                </a:solidFill>
              </a:rPr>
              <a:t>з</a:t>
            </a:r>
            <a:r>
              <a:rPr lang="ru-RU" sz="2400" dirty="0" smtClean="0">
                <a:solidFill>
                  <a:schemeClr val="tx2"/>
                </a:solidFill>
              </a:rPr>
              <a:t> </a:t>
            </a:r>
            <a:r>
              <a:rPr lang="ru-RU" sz="2400" dirty="0" err="1" smtClean="0">
                <a:solidFill>
                  <a:schemeClr val="tx2"/>
                </a:solidFill>
              </a:rPr>
              <a:t>використанням</a:t>
            </a:r>
            <a:r>
              <a:rPr lang="ru-RU" sz="2400" dirty="0" smtClean="0">
                <a:solidFill>
                  <a:schemeClr val="tx2"/>
                </a:solidFill>
              </a:rPr>
              <a:t> </a:t>
            </a:r>
            <a:r>
              <a:rPr lang="ru-RU" sz="2400" i="1" dirty="0" err="1" smtClean="0">
                <a:solidFill>
                  <a:schemeClr val="accent2"/>
                </a:solidFill>
              </a:rPr>
              <a:t>телекомунікаційних</a:t>
            </a:r>
            <a:r>
              <a:rPr lang="ru-RU" sz="2400" i="1" dirty="0" smtClean="0">
                <a:solidFill>
                  <a:schemeClr val="accent2"/>
                </a:solidFill>
              </a:rPr>
              <a:t> мереж. </a:t>
            </a:r>
          </a:p>
          <a:p>
            <a:pPr lvl="0"/>
            <a:endParaRPr lang="ru-RU" sz="2400" dirty="0" smtClean="0">
              <a:solidFill>
                <a:schemeClr val="tx2"/>
              </a:solidFill>
            </a:endParaRPr>
          </a:p>
          <a:p>
            <a:pPr lvl="0"/>
            <a:r>
              <a:rPr lang="ru-RU" sz="2400" dirty="0" smtClean="0">
                <a:solidFill>
                  <a:schemeClr val="tx2"/>
                </a:solidFill>
              </a:rPr>
              <a:t>  З </a:t>
            </a:r>
            <a:r>
              <a:rPr lang="ru-RU" sz="2400" dirty="0" err="1" smtClean="0">
                <a:solidFill>
                  <a:schemeClr val="tx2"/>
                </a:solidFill>
              </a:rPr>
              <a:t>найбільш</a:t>
            </a:r>
            <a:r>
              <a:rPr lang="ru-RU" sz="2400" dirty="0" smtClean="0">
                <a:solidFill>
                  <a:schemeClr val="tx2"/>
                </a:solidFill>
              </a:rPr>
              <a:t> </a:t>
            </a:r>
            <a:r>
              <a:rPr lang="ru-RU" sz="2400" dirty="0" err="1" smtClean="0">
                <a:solidFill>
                  <a:schemeClr val="tx2"/>
                </a:solidFill>
              </a:rPr>
              <a:t>відомих</a:t>
            </a:r>
            <a:r>
              <a:rPr lang="ru-RU" sz="2400" dirty="0" smtClean="0">
                <a:solidFill>
                  <a:schemeClr val="tx2"/>
                </a:solidFill>
              </a:rPr>
              <a:t> систем </a:t>
            </a:r>
            <a:r>
              <a:rPr lang="ru-RU" sz="2400" i="1" dirty="0" err="1" smtClean="0">
                <a:solidFill>
                  <a:schemeClr val="accent2"/>
                </a:solidFill>
              </a:rPr>
              <a:t>мережевих</a:t>
            </a:r>
            <a:r>
              <a:rPr lang="ru-RU" sz="2400" i="1" dirty="0" smtClean="0">
                <a:solidFill>
                  <a:schemeClr val="accent2"/>
                </a:solidFill>
              </a:rPr>
              <a:t> грошей</a:t>
            </a:r>
            <a:r>
              <a:rPr lang="ru-RU" sz="2400" dirty="0" smtClean="0">
                <a:solidFill>
                  <a:schemeClr val="tx2"/>
                </a:solidFill>
              </a:rPr>
              <a:t> </a:t>
            </a:r>
            <a:r>
              <a:rPr lang="ru-RU" sz="2400" dirty="0" err="1" smtClean="0">
                <a:solidFill>
                  <a:schemeClr val="tx2"/>
                </a:solidFill>
              </a:rPr>
              <a:t>слід</a:t>
            </a:r>
            <a:r>
              <a:rPr lang="ru-RU" sz="2400" dirty="0" smtClean="0">
                <a:solidFill>
                  <a:schemeClr val="tx2"/>
                </a:solidFill>
              </a:rPr>
              <a:t> </a:t>
            </a:r>
            <a:r>
              <a:rPr lang="ru-RU" sz="2400" dirty="0" err="1" smtClean="0">
                <a:solidFill>
                  <a:schemeClr val="tx2"/>
                </a:solidFill>
              </a:rPr>
              <a:t>виділити</a:t>
            </a:r>
            <a:r>
              <a:rPr lang="ru-RU" sz="2400" dirty="0" smtClean="0">
                <a:solidFill>
                  <a:schemeClr val="tx2"/>
                </a:solidFill>
              </a:rPr>
              <a:t> </a:t>
            </a:r>
            <a:r>
              <a:rPr lang="en-US" sz="2400" b="1" i="1" dirty="0" err="1" smtClean="0">
                <a:solidFill>
                  <a:schemeClr val="accent3">
                    <a:lumMod val="75000"/>
                  </a:schemeClr>
                </a:solidFill>
              </a:rPr>
              <a:t>DigiCash</a:t>
            </a:r>
            <a:r>
              <a:rPr lang="en-US" sz="2400" b="1" i="1" dirty="0" smtClean="0">
                <a:solidFill>
                  <a:schemeClr val="accent3">
                    <a:lumMod val="75000"/>
                  </a:schemeClr>
                </a:solidFill>
              </a:rPr>
              <a:t>, </a:t>
            </a:r>
            <a:r>
              <a:rPr lang="en-US" sz="2400" b="1" i="1" dirty="0" err="1" smtClean="0">
                <a:solidFill>
                  <a:schemeClr val="accent3">
                    <a:lumMod val="75000"/>
                  </a:schemeClr>
                </a:solidFill>
              </a:rPr>
              <a:t>CyberCash</a:t>
            </a:r>
            <a:r>
              <a:rPr lang="en-US" sz="2400" b="1" i="1" dirty="0" smtClean="0">
                <a:solidFill>
                  <a:schemeClr val="accent3">
                    <a:lumMod val="75000"/>
                  </a:schemeClr>
                </a:solidFill>
              </a:rPr>
              <a:t>, First Virtual, </a:t>
            </a:r>
            <a:r>
              <a:rPr lang="en-US" sz="2400" b="1" i="1" dirty="0" err="1" smtClean="0">
                <a:solidFill>
                  <a:schemeClr val="accent3">
                    <a:lumMod val="75000"/>
                  </a:schemeClr>
                </a:solidFill>
              </a:rPr>
              <a:t>PayCash</a:t>
            </a:r>
            <a:r>
              <a:rPr lang="en-US" sz="2400" b="1" i="1" dirty="0" smtClean="0">
                <a:solidFill>
                  <a:schemeClr val="accent3">
                    <a:lumMod val="75000"/>
                  </a:schemeClr>
                </a:solidFill>
              </a:rPr>
              <a:t> </a:t>
            </a:r>
            <a:r>
              <a:rPr lang="ru-RU" sz="2400" dirty="0" err="1" smtClean="0">
                <a:solidFill>
                  <a:schemeClr val="tx2"/>
                </a:solidFill>
              </a:rPr>
              <a:t>і</a:t>
            </a:r>
            <a:r>
              <a:rPr lang="ru-RU" sz="2400" b="1" i="1" dirty="0" smtClean="0">
                <a:solidFill>
                  <a:schemeClr val="accent3">
                    <a:lumMod val="75000"/>
                  </a:schemeClr>
                </a:solidFill>
              </a:rPr>
              <a:t> </a:t>
            </a:r>
            <a:r>
              <a:rPr lang="en-US" sz="2400" b="1" i="1" dirty="0" err="1" smtClean="0">
                <a:solidFill>
                  <a:schemeClr val="accent3">
                    <a:lumMod val="75000"/>
                  </a:schemeClr>
                </a:solidFill>
              </a:rPr>
              <a:t>WebMoney</a:t>
            </a:r>
            <a:r>
              <a:rPr lang="en-US" sz="2400" dirty="0" smtClean="0">
                <a:solidFill>
                  <a:schemeClr val="tx2"/>
                </a:solidFill>
              </a:rPr>
              <a:t>. </a:t>
            </a:r>
            <a:r>
              <a:rPr lang="ru-RU" sz="2400" dirty="0" err="1" smtClean="0">
                <a:solidFill>
                  <a:schemeClr val="tx2"/>
                </a:solidFill>
              </a:rPr>
              <a:t>Ці</a:t>
            </a:r>
            <a:r>
              <a:rPr lang="ru-RU" sz="2400" dirty="0" smtClean="0">
                <a:solidFill>
                  <a:schemeClr val="tx2"/>
                </a:solidFill>
              </a:rPr>
              <a:t> </a:t>
            </a:r>
            <a:r>
              <a:rPr lang="ru-RU" sz="2400" i="1" dirty="0" err="1" smtClean="0">
                <a:solidFill>
                  <a:schemeClr val="tx2"/>
                </a:solidFill>
              </a:rPr>
              <a:t>електронні</a:t>
            </a:r>
            <a:r>
              <a:rPr lang="ru-RU" sz="2400" i="1" dirty="0" smtClean="0">
                <a:solidFill>
                  <a:schemeClr val="tx2"/>
                </a:solidFill>
              </a:rPr>
              <a:t> </a:t>
            </a:r>
            <a:r>
              <a:rPr lang="ru-RU" sz="2400" i="1" dirty="0" err="1" smtClean="0">
                <a:solidFill>
                  <a:schemeClr val="tx2"/>
                </a:solidFill>
              </a:rPr>
              <a:t>системи</a:t>
            </a:r>
            <a:r>
              <a:rPr lang="ru-RU" sz="2400" i="1" dirty="0" smtClean="0">
                <a:solidFill>
                  <a:schemeClr val="tx2"/>
                </a:solidFill>
              </a:rPr>
              <a:t> </a:t>
            </a:r>
            <a:r>
              <a:rPr lang="ru-RU" sz="2400" i="1" dirty="0" err="1" smtClean="0">
                <a:solidFill>
                  <a:schemeClr val="accent2"/>
                </a:solidFill>
              </a:rPr>
              <a:t>мережевих</a:t>
            </a:r>
            <a:r>
              <a:rPr lang="ru-RU" sz="2400" i="1" dirty="0" smtClean="0">
                <a:solidFill>
                  <a:schemeClr val="accent2"/>
                </a:solidFill>
              </a:rPr>
              <a:t> грошей </a:t>
            </a:r>
            <a:r>
              <a:rPr lang="ru-RU" sz="2400" dirty="0" err="1" smtClean="0">
                <a:solidFill>
                  <a:schemeClr val="tx2"/>
                </a:solidFill>
              </a:rPr>
              <a:t>також</a:t>
            </a:r>
            <a:r>
              <a:rPr lang="ru-RU" sz="2400" dirty="0" smtClean="0">
                <a:solidFill>
                  <a:schemeClr val="tx2"/>
                </a:solidFill>
              </a:rPr>
              <a:t>, як </a:t>
            </a:r>
            <a:r>
              <a:rPr lang="ru-RU" sz="2400" dirty="0" err="1" smtClean="0">
                <a:solidFill>
                  <a:schemeClr val="tx2"/>
                </a:solidFill>
              </a:rPr>
              <a:t>і</a:t>
            </a:r>
            <a:r>
              <a:rPr lang="ru-RU" sz="2400" dirty="0" smtClean="0">
                <a:solidFill>
                  <a:schemeClr val="tx2"/>
                </a:solidFill>
              </a:rPr>
              <a:t> </a:t>
            </a:r>
            <a:r>
              <a:rPr lang="ru-RU" sz="2400" dirty="0" err="1" smtClean="0">
                <a:solidFill>
                  <a:schemeClr val="tx2"/>
                </a:solidFill>
              </a:rPr>
              <a:t>системи</a:t>
            </a:r>
            <a:r>
              <a:rPr lang="ru-RU" sz="2400" dirty="0" smtClean="0">
                <a:solidFill>
                  <a:schemeClr val="tx2"/>
                </a:solidFill>
              </a:rPr>
              <a:t>, </a:t>
            </a:r>
            <a:r>
              <a:rPr lang="ru-RU" sz="2400" dirty="0" err="1" smtClean="0">
                <a:solidFill>
                  <a:schemeClr val="tx2"/>
                </a:solidFill>
              </a:rPr>
              <a:t>що</a:t>
            </a:r>
            <a:r>
              <a:rPr lang="ru-RU" sz="2400" dirty="0" smtClean="0">
                <a:solidFill>
                  <a:schemeClr val="tx2"/>
                </a:solidFill>
              </a:rPr>
              <a:t> </a:t>
            </a:r>
            <a:r>
              <a:rPr lang="ru-RU" sz="2400" dirty="0" err="1" smtClean="0">
                <a:solidFill>
                  <a:schemeClr val="tx2"/>
                </a:solidFill>
              </a:rPr>
              <a:t>базуються</a:t>
            </a:r>
            <a:r>
              <a:rPr lang="ru-RU" sz="2400" dirty="0" smtClean="0">
                <a:solidFill>
                  <a:schemeClr val="tx2"/>
                </a:solidFill>
              </a:rPr>
              <a:t> на </a:t>
            </a:r>
            <a:r>
              <a:rPr lang="ru-RU" sz="2400" i="1" dirty="0" smtClean="0">
                <a:solidFill>
                  <a:schemeClr val="accent2"/>
                </a:solidFill>
              </a:rPr>
              <a:t>смарт-картах</a:t>
            </a:r>
            <a:r>
              <a:rPr lang="ru-RU" sz="2400" dirty="0" smtClean="0">
                <a:solidFill>
                  <a:schemeClr val="tx2"/>
                </a:solidFill>
              </a:rPr>
              <a:t>, </a:t>
            </a:r>
            <a:r>
              <a:rPr lang="ru-RU" sz="2400" dirty="0" err="1" smtClean="0">
                <a:solidFill>
                  <a:schemeClr val="tx2"/>
                </a:solidFill>
              </a:rPr>
              <a:t>поки</a:t>
            </a:r>
            <a:r>
              <a:rPr lang="ru-RU" sz="2400" dirty="0" smtClean="0">
                <a:solidFill>
                  <a:schemeClr val="tx2"/>
                </a:solidFill>
              </a:rPr>
              <a:t> </a:t>
            </a:r>
            <a:r>
              <a:rPr lang="ru-RU" sz="2400" dirty="0" err="1" smtClean="0">
                <a:solidFill>
                  <a:schemeClr val="tx2"/>
                </a:solidFill>
              </a:rPr>
              <a:t>працюють</a:t>
            </a:r>
            <a:r>
              <a:rPr lang="ru-RU" sz="2400" dirty="0" smtClean="0">
                <a:solidFill>
                  <a:schemeClr val="tx2"/>
                </a:solidFill>
              </a:rPr>
              <a:t> за принципом </a:t>
            </a:r>
            <a:r>
              <a:rPr lang="ru-RU" sz="2400" dirty="0" err="1" smtClean="0">
                <a:solidFill>
                  <a:schemeClr val="tx2"/>
                </a:solidFill>
              </a:rPr>
              <a:t>передоплати</a:t>
            </a:r>
            <a:r>
              <a:rPr lang="ru-RU" sz="2400" dirty="0" smtClean="0">
                <a:solidFill>
                  <a:schemeClr val="tx2"/>
                </a:solidFill>
              </a:rPr>
              <a:t> </a:t>
            </a:r>
            <a:r>
              <a:rPr lang="ru-RU" sz="2400" dirty="0" err="1" smtClean="0">
                <a:solidFill>
                  <a:schemeClr val="tx2"/>
                </a:solidFill>
              </a:rPr>
              <a:t>надаючи</a:t>
            </a:r>
            <a:r>
              <a:rPr lang="ru-RU" sz="2400" dirty="0" smtClean="0">
                <a:solidFill>
                  <a:schemeClr val="tx2"/>
                </a:solidFill>
              </a:rPr>
              <a:t> </a:t>
            </a:r>
            <a:r>
              <a:rPr lang="ru-RU" sz="2400" dirty="0" err="1" smtClean="0">
                <a:solidFill>
                  <a:schemeClr val="tx2"/>
                </a:solidFill>
              </a:rPr>
              <a:t>грошові</a:t>
            </a:r>
            <a:r>
              <a:rPr lang="ru-RU" sz="2400" dirty="0" smtClean="0">
                <a:solidFill>
                  <a:schemeClr val="tx2"/>
                </a:solidFill>
              </a:rPr>
              <a:t> </a:t>
            </a:r>
            <a:r>
              <a:rPr lang="ru-RU" sz="2400" dirty="0" err="1" smtClean="0">
                <a:solidFill>
                  <a:schemeClr val="tx2"/>
                </a:solidFill>
              </a:rPr>
              <a:t>послуги</a:t>
            </a:r>
            <a:r>
              <a:rPr lang="ru-RU" sz="2400" dirty="0" smtClean="0">
                <a:solidFill>
                  <a:schemeClr val="tx2"/>
                </a:solidFill>
              </a:rPr>
              <a:t>.</a:t>
            </a:r>
            <a:endParaRPr lang="ru-RU" sz="2400" dirty="0">
              <a:solidFill>
                <a:schemeClr val="tx2"/>
              </a:solidFill>
            </a:endParaRPr>
          </a:p>
        </p:txBody>
      </p:sp>
      <p:sp>
        <p:nvSpPr>
          <p:cNvPr id="3" name="Прямоугольник 2"/>
          <p:cNvSpPr/>
          <p:nvPr/>
        </p:nvSpPr>
        <p:spPr>
          <a:xfrm>
            <a:off x="285720" y="142852"/>
            <a:ext cx="4694490" cy="523220"/>
          </a:xfrm>
          <a:prstGeom prst="rect">
            <a:avLst/>
          </a:prstGeom>
        </p:spPr>
        <p:txBody>
          <a:bodyPr wrap="none">
            <a:spAutoFit/>
          </a:bodyPr>
          <a:lstStyle/>
          <a:p>
            <a:r>
              <a:rPr lang="uk-UA" sz="2800" b="1" i="1" dirty="0" smtClean="0">
                <a:solidFill>
                  <a:srgbClr val="0070C0"/>
                </a:solidFill>
              </a:rPr>
              <a:t>Мережеві електронні гроші</a:t>
            </a:r>
            <a:endParaRPr lang="ru-RU" sz="2800" b="1" i="1" dirty="0">
              <a:solidFill>
                <a:srgbClr val="0070C0"/>
              </a:solidFill>
            </a:endParaRPr>
          </a:p>
        </p:txBody>
      </p:sp>
      <p:pic>
        <p:nvPicPr>
          <p:cNvPr id="22530" name="Picture 2" descr="http://www.profi-forex.org/system/news/5/d/897530_original.jpg"/>
          <p:cNvPicPr>
            <a:picLocks noChangeAspect="1" noChangeArrowheads="1"/>
          </p:cNvPicPr>
          <p:nvPr/>
        </p:nvPicPr>
        <p:blipFill>
          <a:blip r:embed="rId2" cstate="print"/>
          <a:srcRect t="29183" b="27042"/>
          <a:stretch>
            <a:fillRect/>
          </a:stretch>
        </p:blipFill>
        <p:spPr bwMode="auto">
          <a:xfrm>
            <a:off x="285720" y="4429132"/>
            <a:ext cx="3860800" cy="13573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2532" name="Picture 4" descr="http://pokersell.ru/wp-content/uploads/2012/12/PayCash.jpg"/>
          <p:cNvPicPr>
            <a:picLocks noChangeAspect="1" noChangeArrowheads="1"/>
          </p:cNvPicPr>
          <p:nvPr/>
        </p:nvPicPr>
        <p:blipFill>
          <a:blip r:embed="rId3" cstate="print"/>
          <a:srcRect t="4658" b="11490"/>
          <a:stretch>
            <a:fillRect/>
          </a:stretch>
        </p:blipFill>
        <p:spPr bwMode="auto">
          <a:xfrm>
            <a:off x="4714876" y="4429132"/>
            <a:ext cx="3857652" cy="135732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6356868" cy="523220"/>
          </a:xfrm>
          <a:prstGeom prst="rect">
            <a:avLst/>
          </a:prstGeom>
        </p:spPr>
        <p:txBody>
          <a:bodyPr wrap="none">
            <a:spAutoFit/>
          </a:bodyPr>
          <a:lstStyle/>
          <a:p>
            <a:r>
              <a:rPr lang="uk-UA" sz="2800" b="1" i="1" dirty="0" smtClean="0">
                <a:solidFill>
                  <a:srgbClr val="0070C0"/>
                </a:solidFill>
              </a:rPr>
              <a:t>Плюси та мінуси електронних грошей</a:t>
            </a:r>
            <a:endParaRPr lang="ru-RU" sz="2800" b="1" i="1" dirty="0">
              <a:solidFill>
                <a:srgbClr val="0070C0"/>
              </a:solidFill>
            </a:endParaRPr>
          </a:p>
        </p:txBody>
      </p:sp>
      <p:graphicFrame>
        <p:nvGraphicFramePr>
          <p:cNvPr id="4" name="Содержимое 7"/>
          <p:cNvGraphicFramePr>
            <a:graphicFrameLocks/>
          </p:cNvGraphicFramePr>
          <p:nvPr/>
        </p:nvGraphicFramePr>
        <p:xfrm>
          <a:off x="214282" y="785795"/>
          <a:ext cx="8534400" cy="4848487"/>
        </p:xfrm>
        <a:graphic>
          <a:graphicData uri="http://schemas.openxmlformats.org/drawingml/2006/table">
            <a:tbl>
              <a:tblPr firstRow="1" bandRow="1">
                <a:tableStyleId>{284E427A-3D55-4303-BF80-6455036E1DE7}</a:tableStyleId>
              </a:tblPr>
              <a:tblGrid>
                <a:gridCol w="4267200"/>
                <a:gridCol w="4267200"/>
              </a:tblGrid>
              <a:tr h="425114">
                <a:tc>
                  <a:txBody>
                    <a:bodyPr/>
                    <a:lstStyle/>
                    <a:p>
                      <a:pPr algn="ctr"/>
                      <a:r>
                        <a:rPr lang="uk-UA" sz="2800" dirty="0" smtClean="0"/>
                        <a:t>Плюси</a:t>
                      </a:r>
                      <a:endParaRPr lang="ru-RU" sz="2800" dirty="0"/>
                    </a:p>
                  </a:txBody>
                  <a:tcPr marL="94492" marR="94492"/>
                </a:tc>
                <a:tc>
                  <a:txBody>
                    <a:bodyPr/>
                    <a:lstStyle/>
                    <a:p>
                      <a:pPr algn="ctr"/>
                      <a:r>
                        <a:rPr lang="uk-UA" sz="2800" dirty="0" smtClean="0"/>
                        <a:t>Мінуси</a:t>
                      </a:r>
                      <a:endParaRPr lang="ru-RU" sz="2800" dirty="0"/>
                    </a:p>
                  </a:txBody>
                  <a:tcPr marL="94492" marR="94492"/>
                </a:tc>
              </a:tr>
              <a:tr h="5751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ru-RU" sz="1800" kern="1200" dirty="0" err="1" smtClean="0">
                          <a:solidFill>
                            <a:schemeClr val="tx1"/>
                          </a:solidFill>
                        </a:rPr>
                        <a:t>Анонімність</a:t>
                      </a:r>
                      <a:r>
                        <a:rPr kumimoji="0" lang="ru-RU" sz="1800" kern="1200" dirty="0" smtClean="0">
                          <a:solidFill>
                            <a:schemeClr val="tx1"/>
                          </a:solidFill>
                        </a:rPr>
                        <a:t> </a:t>
                      </a:r>
                      <a:r>
                        <a:rPr kumimoji="0" lang="ru-RU" sz="1800" kern="1200" dirty="0" err="1" smtClean="0">
                          <a:solidFill>
                            <a:schemeClr val="tx1"/>
                          </a:solidFill>
                        </a:rPr>
                        <a:t>платежів</a:t>
                      </a:r>
                      <a:endParaRPr kumimoji="0" lang="ru-RU" sz="1800" kern="1200" dirty="0" smtClean="0">
                        <a:solidFill>
                          <a:schemeClr val="tx1"/>
                        </a:solidFill>
                      </a:endParaRPr>
                    </a:p>
                    <a:p>
                      <a:pPr algn="ctr"/>
                      <a:endParaRPr lang="ru-RU" sz="1800" dirty="0">
                        <a:solidFill>
                          <a:schemeClr val="tx1"/>
                        </a:solidFill>
                      </a:endParaRPr>
                    </a:p>
                  </a:txBody>
                  <a:tcPr marL="94492" marR="94492"/>
                </a:tc>
                <a:tc>
                  <a:txBody>
                    <a:bodyPr/>
                    <a:lstStyle/>
                    <a:p>
                      <a:pPr algn="ctr"/>
                      <a:r>
                        <a:rPr kumimoji="0" lang="ru-RU" sz="1800" kern="1200" dirty="0" err="1" smtClean="0">
                          <a:solidFill>
                            <a:schemeClr val="tx1"/>
                          </a:solidFill>
                        </a:rPr>
                        <a:t>Зберігання</a:t>
                      </a:r>
                      <a:r>
                        <a:rPr kumimoji="0" lang="ru-RU" sz="1800" kern="1200" dirty="0" smtClean="0">
                          <a:solidFill>
                            <a:schemeClr val="tx1"/>
                          </a:solidFill>
                        </a:rPr>
                        <a:t> грошей </a:t>
                      </a:r>
                      <a:r>
                        <a:rPr kumimoji="0" lang="ru-RU" sz="1800" kern="1200" dirty="0" err="1" smtClean="0">
                          <a:solidFill>
                            <a:schemeClr val="tx1"/>
                          </a:solidFill>
                        </a:rPr>
                        <a:t>власників</a:t>
                      </a:r>
                      <a:r>
                        <a:rPr kumimoji="0" lang="ru-RU" sz="1800" kern="1200" dirty="0" smtClean="0">
                          <a:solidFill>
                            <a:schemeClr val="tx1"/>
                          </a:solidFill>
                        </a:rPr>
                        <a:t> </a:t>
                      </a:r>
                      <a:r>
                        <a:rPr kumimoji="0" lang="ru-RU" sz="1800" kern="1200" dirty="0" err="1" smtClean="0">
                          <a:solidFill>
                            <a:schemeClr val="tx1"/>
                          </a:solidFill>
                        </a:rPr>
                        <a:t>гаманців</a:t>
                      </a:r>
                      <a:r>
                        <a:rPr kumimoji="0" lang="ru-RU" sz="1800" kern="1200" dirty="0" smtClean="0">
                          <a:solidFill>
                            <a:schemeClr val="tx1"/>
                          </a:solidFill>
                        </a:rPr>
                        <a:t> на </a:t>
                      </a:r>
                      <a:r>
                        <a:rPr kumimoji="0" lang="ru-RU" sz="1800" kern="1200" dirty="0" err="1" smtClean="0">
                          <a:solidFill>
                            <a:schemeClr val="tx1"/>
                          </a:solidFill>
                        </a:rPr>
                        <a:t>рахунках</a:t>
                      </a:r>
                      <a:r>
                        <a:rPr kumimoji="0" lang="ru-RU" sz="1800" kern="1200" dirty="0" smtClean="0">
                          <a:solidFill>
                            <a:schemeClr val="tx1"/>
                          </a:solidFill>
                        </a:rPr>
                        <a:t> </a:t>
                      </a:r>
                      <a:r>
                        <a:rPr kumimoji="0" lang="ru-RU" sz="1800" kern="1200" dirty="0" err="1" smtClean="0">
                          <a:solidFill>
                            <a:schemeClr val="tx1"/>
                          </a:solidFill>
                        </a:rPr>
                        <a:t>юридичних</a:t>
                      </a:r>
                      <a:r>
                        <a:rPr kumimoji="0" lang="ru-RU" sz="1800" kern="1200" dirty="0" smtClean="0">
                          <a:solidFill>
                            <a:schemeClr val="tx1"/>
                          </a:solidFill>
                        </a:rPr>
                        <a:t> </a:t>
                      </a:r>
                      <a:r>
                        <a:rPr kumimoji="0" lang="ru-RU" sz="1800" kern="1200" dirty="0" err="1" smtClean="0">
                          <a:solidFill>
                            <a:schemeClr val="tx1"/>
                          </a:solidFill>
                        </a:rPr>
                        <a:t>осіб</a:t>
                      </a:r>
                      <a:endParaRPr lang="ru-RU" sz="1800" dirty="0">
                        <a:solidFill>
                          <a:schemeClr val="tx1"/>
                        </a:solidFill>
                      </a:endParaRPr>
                    </a:p>
                  </a:txBody>
                  <a:tcPr marL="94492" marR="94492"/>
                </a:tc>
              </a:tr>
              <a:tr h="575155">
                <a:tc>
                  <a:txBody>
                    <a:bodyPr/>
                    <a:lstStyle/>
                    <a:p>
                      <a:pPr algn="ctr"/>
                      <a:r>
                        <a:rPr kumimoji="0" lang="ru-RU" sz="1800" kern="1200" dirty="0" err="1" smtClean="0">
                          <a:solidFill>
                            <a:schemeClr val="tx1"/>
                          </a:solidFill>
                        </a:rPr>
                        <a:t>Захист</a:t>
                      </a:r>
                      <a:r>
                        <a:rPr kumimoji="0" lang="ru-RU" sz="1800" kern="1200" dirty="0" smtClean="0">
                          <a:solidFill>
                            <a:schemeClr val="tx1"/>
                          </a:solidFill>
                        </a:rPr>
                        <a:t> </a:t>
                      </a:r>
                      <a:r>
                        <a:rPr kumimoji="0" lang="ru-RU" sz="1800" kern="1200" dirty="0" err="1" smtClean="0">
                          <a:solidFill>
                            <a:schemeClr val="tx1"/>
                          </a:solidFill>
                        </a:rPr>
                        <a:t>від</a:t>
                      </a:r>
                      <a:r>
                        <a:rPr kumimoji="0" lang="ru-RU" sz="1800" kern="1200" dirty="0" smtClean="0">
                          <a:solidFill>
                            <a:schemeClr val="tx1"/>
                          </a:solidFill>
                        </a:rPr>
                        <a:t> </a:t>
                      </a:r>
                      <a:r>
                        <a:rPr kumimoji="0" lang="ru-RU" sz="1800" kern="1200" dirty="0" err="1" smtClean="0">
                          <a:solidFill>
                            <a:schemeClr val="tx1"/>
                          </a:solidFill>
                        </a:rPr>
                        <a:t>податкових</a:t>
                      </a:r>
                      <a:r>
                        <a:rPr kumimoji="0" lang="ru-RU" sz="1800" kern="1200" dirty="0" smtClean="0">
                          <a:solidFill>
                            <a:schemeClr val="tx1"/>
                          </a:solidFill>
                        </a:rPr>
                        <a:t> </a:t>
                      </a:r>
                      <a:r>
                        <a:rPr kumimoji="0" lang="ru-RU" sz="1800" kern="1200" dirty="0" err="1" smtClean="0">
                          <a:solidFill>
                            <a:schemeClr val="tx1"/>
                          </a:solidFill>
                        </a:rPr>
                        <a:t>органів</a:t>
                      </a:r>
                      <a:endParaRPr lang="ru-RU" sz="1800" dirty="0">
                        <a:solidFill>
                          <a:schemeClr val="tx1"/>
                        </a:solidFill>
                      </a:endParaRPr>
                    </a:p>
                  </a:txBody>
                  <a:tcPr marL="94492" marR="94492"/>
                </a:tc>
                <a:tc>
                  <a:txBody>
                    <a:bodyPr/>
                    <a:lstStyle/>
                    <a:p>
                      <a:pPr algn="ctr"/>
                      <a:r>
                        <a:rPr kumimoji="0" lang="ru-RU" sz="1800" kern="1200" dirty="0" err="1" smtClean="0">
                          <a:solidFill>
                            <a:schemeClr val="tx1"/>
                          </a:solidFill>
                        </a:rPr>
                        <a:t>Відсутність</a:t>
                      </a:r>
                      <a:r>
                        <a:rPr kumimoji="0" lang="ru-RU" sz="1800" kern="1200" dirty="0" smtClean="0">
                          <a:solidFill>
                            <a:schemeClr val="tx1"/>
                          </a:solidFill>
                        </a:rPr>
                        <a:t> процента, </a:t>
                      </a:r>
                      <a:r>
                        <a:rPr kumimoji="0" lang="ru-RU" sz="1800" kern="1200" dirty="0" err="1" smtClean="0">
                          <a:solidFill>
                            <a:schemeClr val="tx1"/>
                          </a:solidFill>
                        </a:rPr>
                        <a:t>який</a:t>
                      </a:r>
                      <a:r>
                        <a:rPr kumimoji="0" lang="ru-RU" sz="1800" kern="1200" dirty="0" smtClean="0">
                          <a:solidFill>
                            <a:schemeClr val="tx1"/>
                          </a:solidFill>
                        </a:rPr>
                        <a:t> </a:t>
                      </a:r>
                      <a:r>
                        <a:rPr kumimoji="0" lang="ru-RU" sz="1800" kern="1200" dirty="0" err="1" smtClean="0">
                          <a:solidFill>
                            <a:schemeClr val="tx1"/>
                          </a:solidFill>
                        </a:rPr>
                        <a:t>нараховується</a:t>
                      </a:r>
                      <a:r>
                        <a:rPr kumimoji="0" lang="ru-RU" sz="1800" kern="1200" dirty="0" smtClean="0">
                          <a:solidFill>
                            <a:schemeClr val="tx1"/>
                          </a:solidFill>
                        </a:rPr>
                        <a:t> при </a:t>
                      </a:r>
                      <a:r>
                        <a:rPr kumimoji="0" lang="ru-RU" sz="1800" kern="1200" dirty="0" err="1" smtClean="0">
                          <a:solidFill>
                            <a:schemeClr val="tx1"/>
                          </a:solidFill>
                        </a:rPr>
                        <a:t>зберіганні</a:t>
                      </a:r>
                      <a:r>
                        <a:rPr kumimoji="0" lang="ru-RU" sz="1800" kern="1200" dirty="0" smtClean="0">
                          <a:solidFill>
                            <a:schemeClr val="tx1"/>
                          </a:solidFill>
                        </a:rPr>
                        <a:t> грошей</a:t>
                      </a:r>
                      <a:endParaRPr lang="ru-RU" sz="1800" dirty="0">
                        <a:solidFill>
                          <a:schemeClr val="tx1"/>
                        </a:solidFill>
                      </a:endParaRPr>
                    </a:p>
                  </a:txBody>
                  <a:tcPr marL="94492" marR="94492"/>
                </a:tc>
              </a:tr>
              <a:tr h="396145">
                <a:tc>
                  <a:txBody>
                    <a:bodyPr/>
                    <a:lstStyle/>
                    <a:p>
                      <a:pPr algn="ctr"/>
                      <a:r>
                        <a:rPr kumimoji="0" lang="ru-RU" sz="1800" kern="1200" dirty="0" err="1" smtClean="0">
                          <a:solidFill>
                            <a:schemeClr val="tx1"/>
                          </a:solidFill>
                        </a:rPr>
                        <a:t>Швидкість</a:t>
                      </a:r>
                      <a:r>
                        <a:rPr kumimoji="0" lang="ru-RU" sz="1800" kern="1200" dirty="0" smtClean="0">
                          <a:solidFill>
                            <a:schemeClr val="tx1"/>
                          </a:solidFill>
                        </a:rPr>
                        <a:t> </a:t>
                      </a:r>
                      <a:r>
                        <a:rPr kumimoji="0" lang="ru-RU" sz="1800" kern="1200" dirty="0" err="1" smtClean="0">
                          <a:solidFill>
                            <a:schemeClr val="tx1"/>
                          </a:solidFill>
                        </a:rPr>
                        <a:t>і</a:t>
                      </a:r>
                      <a:r>
                        <a:rPr kumimoji="0" lang="ru-RU" sz="1800" kern="1200" dirty="0" smtClean="0">
                          <a:solidFill>
                            <a:schemeClr val="tx1"/>
                          </a:solidFill>
                        </a:rPr>
                        <a:t> </a:t>
                      </a:r>
                      <a:r>
                        <a:rPr kumimoji="0" lang="ru-RU" sz="1800" kern="1200" dirty="0" err="1" smtClean="0">
                          <a:solidFill>
                            <a:schemeClr val="tx1"/>
                          </a:solidFill>
                        </a:rPr>
                        <a:t>зручність</a:t>
                      </a:r>
                      <a:r>
                        <a:rPr kumimoji="0" lang="ru-RU" sz="1800" kern="1200" dirty="0" smtClean="0">
                          <a:solidFill>
                            <a:schemeClr val="tx1"/>
                          </a:solidFill>
                        </a:rPr>
                        <a:t> </a:t>
                      </a:r>
                      <a:r>
                        <a:rPr kumimoji="0" lang="ru-RU" sz="1800" kern="1200" dirty="0" err="1" smtClean="0">
                          <a:solidFill>
                            <a:schemeClr val="tx1"/>
                          </a:solidFill>
                        </a:rPr>
                        <a:t>платежів</a:t>
                      </a:r>
                      <a:endParaRPr lang="ru-RU" sz="1800" dirty="0">
                        <a:solidFill>
                          <a:schemeClr val="tx1"/>
                        </a:solidFill>
                      </a:endParaRPr>
                    </a:p>
                  </a:txBody>
                  <a:tcPr marL="94492" marR="94492"/>
                </a:tc>
                <a:tc>
                  <a:txBody>
                    <a:bodyPr/>
                    <a:lstStyle/>
                    <a:p>
                      <a:pPr algn="ctr"/>
                      <a:r>
                        <a:rPr kumimoji="0" lang="ru-RU" sz="1800" kern="1200" dirty="0" err="1" smtClean="0">
                          <a:solidFill>
                            <a:schemeClr val="tx1"/>
                          </a:solidFill>
                        </a:rPr>
                        <a:t>Ризики</a:t>
                      </a:r>
                      <a:r>
                        <a:rPr kumimoji="0" lang="ru-RU" sz="1800" kern="1200" dirty="0" smtClean="0">
                          <a:solidFill>
                            <a:schemeClr val="tx1"/>
                          </a:solidFill>
                        </a:rPr>
                        <a:t> </a:t>
                      </a:r>
                      <a:r>
                        <a:rPr kumimoji="0" lang="ru-RU" sz="1800" kern="1200" dirty="0" err="1" smtClean="0">
                          <a:solidFill>
                            <a:schemeClr val="tx1"/>
                          </a:solidFill>
                        </a:rPr>
                        <a:t>шахрайства</a:t>
                      </a:r>
                      <a:endParaRPr lang="ru-RU" sz="1800" dirty="0">
                        <a:solidFill>
                          <a:schemeClr val="tx1"/>
                        </a:solidFill>
                      </a:endParaRPr>
                    </a:p>
                  </a:txBody>
                  <a:tcPr marL="94492" marR="94492"/>
                </a:tc>
              </a:tr>
              <a:tr h="825222">
                <a:tc>
                  <a:txBody>
                    <a:bodyPr/>
                    <a:lstStyle/>
                    <a:p>
                      <a:pPr algn="ctr"/>
                      <a:r>
                        <a:rPr kumimoji="0" lang="ru-RU" sz="1800" kern="1200" dirty="0" err="1" smtClean="0">
                          <a:solidFill>
                            <a:schemeClr val="tx1"/>
                          </a:solidFill>
                        </a:rPr>
                        <a:t>Можливість</a:t>
                      </a:r>
                      <a:r>
                        <a:rPr kumimoji="0" lang="ru-RU" sz="1800" kern="1200" dirty="0" smtClean="0">
                          <a:solidFill>
                            <a:schemeClr val="tx1"/>
                          </a:solidFill>
                        </a:rPr>
                        <a:t> </a:t>
                      </a:r>
                      <a:r>
                        <a:rPr kumimoji="0" lang="ru-RU" sz="1800" kern="1200" dirty="0" err="1" smtClean="0">
                          <a:solidFill>
                            <a:schemeClr val="tx1"/>
                          </a:solidFill>
                        </a:rPr>
                        <a:t>переказувати</a:t>
                      </a:r>
                      <a:r>
                        <a:rPr kumimoji="0" lang="ru-RU" sz="1800" kern="1200" dirty="0" smtClean="0">
                          <a:solidFill>
                            <a:schemeClr val="tx1"/>
                          </a:solidFill>
                        </a:rPr>
                        <a:t> </a:t>
                      </a:r>
                      <a:r>
                        <a:rPr kumimoji="0" lang="ru-RU" sz="1800" kern="1200" dirty="0" err="1" smtClean="0">
                          <a:solidFill>
                            <a:schemeClr val="tx1"/>
                          </a:solidFill>
                        </a:rPr>
                        <a:t>мікроплатежі</a:t>
                      </a:r>
                      <a:endParaRPr lang="ru-RU" sz="1800" dirty="0">
                        <a:solidFill>
                          <a:schemeClr val="tx1"/>
                        </a:solidFill>
                      </a:endParaRPr>
                    </a:p>
                  </a:txBody>
                  <a:tcPr marL="94492" marR="94492"/>
                </a:tc>
                <a:tc>
                  <a:txBody>
                    <a:bodyPr/>
                    <a:lstStyle/>
                    <a:p>
                      <a:pPr algn="ctr"/>
                      <a:r>
                        <a:rPr kumimoji="0" lang="ru-RU" sz="1800" kern="1200" dirty="0" smtClean="0">
                          <a:solidFill>
                            <a:schemeClr val="tx1"/>
                          </a:solidFill>
                        </a:rPr>
                        <a:t>Не </a:t>
                      </a:r>
                      <a:r>
                        <a:rPr kumimoji="0" lang="ru-RU" sz="1800" kern="1200" dirty="0" err="1" smtClean="0">
                          <a:solidFill>
                            <a:schemeClr val="tx1"/>
                          </a:solidFill>
                        </a:rPr>
                        <a:t>можна</a:t>
                      </a:r>
                      <a:r>
                        <a:rPr kumimoji="0" lang="ru-RU" sz="1800" kern="1200" dirty="0" smtClean="0">
                          <a:solidFill>
                            <a:schemeClr val="tx1"/>
                          </a:solidFill>
                        </a:rPr>
                        <a:t> </a:t>
                      </a:r>
                      <a:r>
                        <a:rPr kumimoji="0" lang="ru-RU" sz="1800" kern="1200" dirty="0" err="1" smtClean="0">
                          <a:solidFill>
                            <a:schemeClr val="tx1"/>
                          </a:solidFill>
                        </a:rPr>
                        <a:t>зняти</a:t>
                      </a:r>
                      <a:r>
                        <a:rPr kumimoji="0" lang="ru-RU" sz="1800" kern="1200" dirty="0" smtClean="0">
                          <a:solidFill>
                            <a:schemeClr val="tx1"/>
                          </a:solidFill>
                        </a:rPr>
                        <a:t> </a:t>
                      </a:r>
                      <a:r>
                        <a:rPr kumimoji="0" lang="ru-RU" sz="1800" kern="1200" dirty="0" err="1" smtClean="0">
                          <a:solidFill>
                            <a:schemeClr val="tx1"/>
                          </a:solidFill>
                        </a:rPr>
                        <a:t>готівку</a:t>
                      </a:r>
                      <a:r>
                        <a:rPr kumimoji="0" lang="ru-RU" sz="1800" kern="1200" dirty="0" smtClean="0">
                          <a:solidFill>
                            <a:schemeClr val="tx1"/>
                          </a:solidFill>
                        </a:rPr>
                        <a:t> без </a:t>
                      </a:r>
                      <a:r>
                        <a:rPr kumimoji="0" lang="ru-RU" sz="1800" kern="1200" dirty="0" err="1" smtClean="0">
                          <a:solidFill>
                            <a:schemeClr val="tx1"/>
                          </a:solidFill>
                        </a:rPr>
                        <a:t>комісії</a:t>
                      </a:r>
                      <a:endParaRPr lang="ru-RU" sz="1800" dirty="0">
                        <a:solidFill>
                          <a:schemeClr val="tx1"/>
                        </a:solidFill>
                      </a:endParaRPr>
                    </a:p>
                  </a:txBody>
                  <a:tcPr marL="94492" marR="94492"/>
                </a:tc>
              </a:tr>
              <a:tr h="825222">
                <a:tc>
                  <a:txBody>
                    <a:bodyPr/>
                    <a:lstStyle/>
                    <a:p>
                      <a:pPr algn="ctr"/>
                      <a:r>
                        <a:rPr lang="ru-RU" sz="1800" dirty="0" err="1" smtClean="0">
                          <a:solidFill>
                            <a:schemeClr val="tx1"/>
                          </a:solidFill>
                        </a:rPr>
                        <a:t>Низька</a:t>
                      </a:r>
                      <a:r>
                        <a:rPr lang="ru-RU" sz="1800" dirty="0" smtClean="0">
                          <a:solidFill>
                            <a:schemeClr val="tx1"/>
                          </a:solidFill>
                        </a:rPr>
                        <a:t> </a:t>
                      </a:r>
                      <a:r>
                        <a:rPr lang="ru-RU" sz="1800" dirty="0" err="1" smtClean="0">
                          <a:solidFill>
                            <a:schemeClr val="tx1"/>
                          </a:solidFill>
                        </a:rPr>
                        <a:t>вартість</a:t>
                      </a:r>
                      <a:r>
                        <a:rPr lang="ru-RU" sz="1800" dirty="0" smtClean="0">
                          <a:solidFill>
                            <a:schemeClr val="tx1"/>
                          </a:solidFill>
                        </a:rPr>
                        <a:t> </a:t>
                      </a:r>
                      <a:r>
                        <a:rPr lang="ru-RU" sz="1800" dirty="0" err="1" smtClean="0">
                          <a:solidFill>
                            <a:schemeClr val="tx1"/>
                          </a:solidFill>
                        </a:rPr>
                        <a:t>емісії</a:t>
                      </a:r>
                      <a:r>
                        <a:rPr lang="ru-RU" sz="1800" dirty="0" smtClean="0">
                          <a:solidFill>
                            <a:schemeClr val="tx1"/>
                          </a:solidFill>
                        </a:rPr>
                        <a:t> </a:t>
                      </a:r>
                      <a:r>
                        <a:rPr lang="ru-RU" sz="1800" dirty="0" err="1" smtClean="0">
                          <a:solidFill>
                            <a:schemeClr val="tx1"/>
                          </a:solidFill>
                        </a:rPr>
                        <a:t>електронних</a:t>
                      </a:r>
                      <a:r>
                        <a:rPr lang="ru-RU" sz="1800" dirty="0" smtClean="0">
                          <a:solidFill>
                            <a:schemeClr val="tx1"/>
                          </a:solidFill>
                        </a:rPr>
                        <a:t> грошей </a:t>
                      </a:r>
                    </a:p>
                  </a:txBody>
                  <a:tcPr marL="94492" marR="94492"/>
                </a:tc>
                <a:tc>
                  <a:txBody>
                    <a:bodyPr/>
                    <a:lstStyle/>
                    <a:p>
                      <a:pPr algn="ctr"/>
                      <a:r>
                        <a:rPr lang="ru-RU" sz="1800" dirty="0" smtClean="0">
                          <a:solidFill>
                            <a:schemeClr val="tx1"/>
                          </a:solidFill>
                        </a:rPr>
                        <a:t>При </a:t>
                      </a:r>
                      <a:r>
                        <a:rPr lang="ru-RU" sz="1800" dirty="0" err="1" smtClean="0">
                          <a:solidFill>
                            <a:schemeClr val="tx1"/>
                          </a:solidFill>
                        </a:rPr>
                        <a:t>фізичному</a:t>
                      </a:r>
                      <a:r>
                        <a:rPr lang="ru-RU" sz="1800" dirty="0" smtClean="0">
                          <a:solidFill>
                            <a:schemeClr val="tx1"/>
                          </a:solidFill>
                        </a:rPr>
                        <a:t> </a:t>
                      </a:r>
                      <a:r>
                        <a:rPr lang="ru-RU" sz="1800" dirty="0" err="1" smtClean="0">
                          <a:solidFill>
                            <a:schemeClr val="tx1"/>
                          </a:solidFill>
                        </a:rPr>
                        <a:t>знищенні</a:t>
                      </a:r>
                      <a:r>
                        <a:rPr lang="ru-RU" sz="1800" dirty="0" smtClean="0">
                          <a:solidFill>
                            <a:schemeClr val="tx1"/>
                          </a:solidFill>
                        </a:rPr>
                        <a:t> </a:t>
                      </a:r>
                      <a:r>
                        <a:rPr lang="ru-RU" sz="1800" dirty="0" err="1" smtClean="0">
                          <a:solidFill>
                            <a:schemeClr val="tx1"/>
                          </a:solidFill>
                        </a:rPr>
                        <a:t>носія</a:t>
                      </a:r>
                      <a:r>
                        <a:rPr lang="ru-RU" sz="1800" dirty="0" smtClean="0">
                          <a:solidFill>
                            <a:schemeClr val="tx1"/>
                          </a:solidFill>
                        </a:rPr>
                        <a:t> </a:t>
                      </a:r>
                      <a:r>
                        <a:rPr lang="ru-RU" sz="1800" dirty="0" err="1" smtClean="0">
                          <a:solidFill>
                            <a:schemeClr val="tx1"/>
                          </a:solidFill>
                        </a:rPr>
                        <a:t>електронних</a:t>
                      </a:r>
                      <a:r>
                        <a:rPr lang="ru-RU" sz="1800" dirty="0" smtClean="0">
                          <a:solidFill>
                            <a:schemeClr val="tx1"/>
                          </a:solidFill>
                        </a:rPr>
                        <a:t> грошей, </a:t>
                      </a:r>
                      <a:r>
                        <a:rPr lang="ru-RU" sz="1800" dirty="0" err="1" smtClean="0">
                          <a:solidFill>
                            <a:schemeClr val="tx1"/>
                          </a:solidFill>
                        </a:rPr>
                        <a:t>відновити</a:t>
                      </a:r>
                      <a:r>
                        <a:rPr lang="ru-RU" sz="1800" dirty="0" smtClean="0">
                          <a:solidFill>
                            <a:schemeClr val="tx1"/>
                          </a:solidFill>
                        </a:rPr>
                        <a:t> </a:t>
                      </a:r>
                      <a:r>
                        <a:rPr lang="ru-RU" sz="1800" dirty="0" err="1" smtClean="0">
                          <a:solidFill>
                            <a:schemeClr val="tx1"/>
                          </a:solidFill>
                        </a:rPr>
                        <a:t>грошову</a:t>
                      </a:r>
                      <a:r>
                        <a:rPr lang="ru-RU" sz="1800" dirty="0" smtClean="0">
                          <a:solidFill>
                            <a:schemeClr val="tx1"/>
                          </a:solidFill>
                        </a:rPr>
                        <a:t> </a:t>
                      </a:r>
                      <a:r>
                        <a:rPr lang="ru-RU" sz="1800" dirty="0" err="1" smtClean="0">
                          <a:solidFill>
                            <a:schemeClr val="tx1"/>
                          </a:solidFill>
                        </a:rPr>
                        <a:t>вартість</a:t>
                      </a:r>
                      <a:r>
                        <a:rPr lang="ru-RU" sz="1800" dirty="0" smtClean="0">
                          <a:solidFill>
                            <a:schemeClr val="tx1"/>
                          </a:solidFill>
                        </a:rPr>
                        <a:t> </a:t>
                      </a:r>
                      <a:r>
                        <a:rPr lang="ru-RU" sz="1800" dirty="0" err="1" smtClean="0">
                          <a:solidFill>
                            <a:schemeClr val="tx1"/>
                          </a:solidFill>
                        </a:rPr>
                        <a:t>власникові</a:t>
                      </a:r>
                      <a:r>
                        <a:rPr lang="ru-RU" sz="1800" dirty="0" smtClean="0">
                          <a:solidFill>
                            <a:schemeClr val="tx1"/>
                          </a:solidFill>
                        </a:rPr>
                        <a:t> </a:t>
                      </a:r>
                      <a:r>
                        <a:rPr lang="ru-RU" sz="1800" dirty="0" err="1" smtClean="0">
                          <a:solidFill>
                            <a:schemeClr val="tx1"/>
                          </a:solidFill>
                        </a:rPr>
                        <a:t>неможливо</a:t>
                      </a:r>
                      <a:endParaRPr lang="ru-RU" sz="1800" dirty="0">
                        <a:solidFill>
                          <a:schemeClr val="tx1"/>
                        </a:solidFill>
                      </a:endParaRPr>
                    </a:p>
                  </a:txBody>
                  <a:tcPr marL="94492" marR="94492"/>
                </a:tc>
              </a:tr>
              <a:tr h="664267">
                <a:tc>
                  <a:txBody>
                    <a:bodyPr/>
                    <a:lstStyle/>
                    <a:p>
                      <a:pPr algn="ctr"/>
                      <a:r>
                        <a:rPr lang="ru-RU" sz="1800" dirty="0" smtClean="0">
                          <a:solidFill>
                            <a:schemeClr val="tx1"/>
                          </a:solidFill>
                        </a:rPr>
                        <a:t>Момент платежу </a:t>
                      </a:r>
                      <a:r>
                        <a:rPr lang="ru-RU" sz="1800" dirty="0" err="1" smtClean="0">
                          <a:solidFill>
                            <a:schemeClr val="tx1"/>
                          </a:solidFill>
                        </a:rPr>
                        <a:t>фіксується</a:t>
                      </a:r>
                      <a:r>
                        <a:rPr lang="ru-RU" sz="1800" dirty="0" smtClean="0">
                          <a:solidFill>
                            <a:schemeClr val="tx1"/>
                          </a:solidFill>
                        </a:rPr>
                        <a:t> </a:t>
                      </a:r>
                      <a:r>
                        <a:rPr lang="ru-RU" sz="1800" dirty="0" err="1" smtClean="0">
                          <a:solidFill>
                            <a:schemeClr val="tx1"/>
                          </a:solidFill>
                        </a:rPr>
                        <a:t>електронними</a:t>
                      </a:r>
                      <a:r>
                        <a:rPr lang="ru-RU" sz="1800" dirty="0" smtClean="0">
                          <a:solidFill>
                            <a:schemeClr val="tx1"/>
                          </a:solidFill>
                        </a:rPr>
                        <a:t> системами </a:t>
                      </a:r>
                    </a:p>
                  </a:txBody>
                  <a:tcPr marL="94492" marR="94492"/>
                </a:tc>
                <a:tc>
                  <a:txBody>
                    <a:bodyPr/>
                    <a:lstStyle/>
                    <a:p>
                      <a:pPr algn="ctr"/>
                      <a:r>
                        <a:rPr lang="ru-RU" sz="1800" dirty="0" err="1" smtClean="0">
                          <a:solidFill>
                            <a:schemeClr val="tx1"/>
                          </a:solidFill>
                        </a:rPr>
                        <a:t>Електронні</a:t>
                      </a:r>
                      <a:r>
                        <a:rPr lang="ru-RU" sz="1800" dirty="0" smtClean="0">
                          <a:solidFill>
                            <a:schemeClr val="tx1"/>
                          </a:solidFill>
                        </a:rPr>
                        <a:t> </a:t>
                      </a:r>
                      <a:r>
                        <a:rPr lang="ru-RU" sz="1800" dirty="0" err="1" smtClean="0">
                          <a:solidFill>
                            <a:schemeClr val="tx1"/>
                          </a:solidFill>
                        </a:rPr>
                        <a:t>гроші</a:t>
                      </a:r>
                      <a:r>
                        <a:rPr lang="ru-RU" sz="1800" dirty="0" smtClean="0">
                          <a:solidFill>
                            <a:schemeClr val="tx1"/>
                          </a:solidFill>
                        </a:rPr>
                        <a:t> </a:t>
                      </a:r>
                      <a:r>
                        <a:rPr lang="ru-RU" sz="1800" dirty="0" err="1" smtClean="0">
                          <a:solidFill>
                            <a:schemeClr val="tx1"/>
                          </a:solidFill>
                        </a:rPr>
                        <a:t>потребують</a:t>
                      </a:r>
                      <a:r>
                        <a:rPr lang="ru-RU" sz="1800" dirty="0" smtClean="0">
                          <a:solidFill>
                            <a:schemeClr val="tx1"/>
                          </a:solidFill>
                        </a:rPr>
                        <a:t> </a:t>
                      </a:r>
                      <a:r>
                        <a:rPr lang="ru-RU" sz="1800" dirty="0" err="1" smtClean="0">
                          <a:solidFill>
                            <a:schemeClr val="tx1"/>
                          </a:solidFill>
                        </a:rPr>
                        <a:t>спеціальних</a:t>
                      </a:r>
                      <a:r>
                        <a:rPr lang="ru-RU" sz="1800" dirty="0" smtClean="0">
                          <a:solidFill>
                            <a:schemeClr val="tx1"/>
                          </a:solidFill>
                        </a:rPr>
                        <a:t> </a:t>
                      </a:r>
                      <a:r>
                        <a:rPr lang="ru-RU" sz="1800" dirty="0" err="1" smtClean="0">
                          <a:solidFill>
                            <a:schemeClr val="tx1"/>
                          </a:solidFill>
                        </a:rPr>
                        <a:t>інструментів</a:t>
                      </a:r>
                      <a:r>
                        <a:rPr lang="ru-RU" sz="1800" dirty="0" smtClean="0">
                          <a:solidFill>
                            <a:schemeClr val="tx1"/>
                          </a:solidFill>
                        </a:rPr>
                        <a:t> </a:t>
                      </a:r>
                      <a:r>
                        <a:rPr lang="ru-RU" sz="1800" dirty="0" err="1" smtClean="0">
                          <a:solidFill>
                            <a:schemeClr val="tx1"/>
                          </a:solidFill>
                        </a:rPr>
                        <a:t>зберігання</a:t>
                      </a:r>
                      <a:r>
                        <a:rPr lang="ru-RU" sz="1800" dirty="0" smtClean="0">
                          <a:solidFill>
                            <a:schemeClr val="tx1"/>
                          </a:solidFill>
                        </a:rPr>
                        <a:t> та </a:t>
                      </a:r>
                      <a:r>
                        <a:rPr lang="ru-RU" sz="1800" dirty="0" err="1" smtClean="0">
                          <a:solidFill>
                            <a:schemeClr val="tx1"/>
                          </a:solidFill>
                        </a:rPr>
                        <a:t>обігу</a:t>
                      </a:r>
                      <a:r>
                        <a:rPr lang="ru-RU" sz="1800" dirty="0" smtClean="0">
                          <a:solidFill>
                            <a:schemeClr val="tx1"/>
                          </a:solidFill>
                        </a:rPr>
                        <a:t> </a:t>
                      </a:r>
                      <a:endParaRPr lang="ru-RU" sz="1800" dirty="0">
                        <a:solidFill>
                          <a:schemeClr val="tx1"/>
                        </a:solidFill>
                      </a:endParaRPr>
                    </a:p>
                  </a:txBody>
                  <a:tcPr marL="94492" marR="94492"/>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5781391" cy="523220"/>
          </a:xfrm>
          <a:prstGeom prst="rect">
            <a:avLst/>
          </a:prstGeom>
        </p:spPr>
        <p:txBody>
          <a:bodyPr wrap="none">
            <a:spAutoFit/>
          </a:bodyPr>
          <a:lstStyle/>
          <a:p>
            <a:r>
              <a:rPr lang="uk-UA" sz="2800" b="1" i="1" dirty="0" smtClean="0">
                <a:solidFill>
                  <a:srgbClr val="0070C0"/>
                </a:solidFill>
              </a:rPr>
              <a:t>Перспективи електронних грошей</a:t>
            </a:r>
            <a:endParaRPr lang="ru-RU" sz="2800" b="1" i="1" dirty="0">
              <a:solidFill>
                <a:srgbClr val="0070C0"/>
              </a:solidFill>
            </a:endParaRPr>
          </a:p>
        </p:txBody>
      </p:sp>
      <p:sp>
        <p:nvSpPr>
          <p:cNvPr id="3" name="Прямоугольник 2"/>
          <p:cNvSpPr/>
          <p:nvPr/>
        </p:nvSpPr>
        <p:spPr>
          <a:xfrm>
            <a:off x="214282" y="785794"/>
            <a:ext cx="8643998" cy="2308324"/>
          </a:xfrm>
          <a:prstGeom prst="rect">
            <a:avLst/>
          </a:prstGeom>
        </p:spPr>
        <p:txBody>
          <a:bodyPr wrap="square">
            <a:spAutoFit/>
          </a:bodyPr>
          <a:lstStyle/>
          <a:p>
            <a:pPr lvl="0"/>
            <a:r>
              <a:rPr lang="ru-RU" sz="2400" b="1" i="1" dirty="0" smtClean="0">
                <a:solidFill>
                  <a:schemeClr val="tx2"/>
                </a:solidFill>
              </a:rPr>
              <a:t> </a:t>
            </a:r>
            <a:r>
              <a:rPr lang="ru-RU" sz="2400" dirty="0" smtClean="0">
                <a:solidFill>
                  <a:schemeClr val="tx2"/>
                </a:solidFill>
              </a:rPr>
              <a:t>В </a:t>
            </a:r>
            <a:r>
              <a:rPr lang="ru-RU" sz="2400" dirty="0" err="1" smtClean="0">
                <a:solidFill>
                  <a:schemeClr val="tx2"/>
                </a:solidFill>
              </a:rPr>
              <a:t>даний</a:t>
            </a:r>
            <a:r>
              <a:rPr lang="ru-RU" sz="2400" dirty="0" smtClean="0">
                <a:solidFill>
                  <a:schemeClr val="tx2"/>
                </a:solidFill>
              </a:rPr>
              <a:t> час </a:t>
            </a:r>
            <a:r>
              <a:rPr lang="ru-RU" sz="2400" i="1" dirty="0" err="1" smtClean="0">
                <a:solidFill>
                  <a:schemeClr val="accent2"/>
                </a:solidFill>
              </a:rPr>
              <a:t>електронні</a:t>
            </a:r>
            <a:r>
              <a:rPr lang="ru-RU" sz="2400" i="1" dirty="0" smtClean="0">
                <a:solidFill>
                  <a:schemeClr val="accent2"/>
                </a:solidFill>
              </a:rPr>
              <a:t> </a:t>
            </a:r>
            <a:r>
              <a:rPr lang="ru-RU" sz="2400" i="1" dirty="0" err="1" smtClean="0">
                <a:solidFill>
                  <a:schemeClr val="accent2"/>
                </a:solidFill>
              </a:rPr>
              <a:t>гроші</a:t>
            </a:r>
            <a:r>
              <a:rPr lang="ru-RU" sz="2400" dirty="0" smtClean="0">
                <a:solidFill>
                  <a:schemeClr val="tx2"/>
                </a:solidFill>
              </a:rPr>
              <a:t> </a:t>
            </a:r>
            <a:r>
              <a:rPr lang="ru-RU" sz="2400" dirty="0" err="1" smtClean="0">
                <a:solidFill>
                  <a:schemeClr val="tx2"/>
                </a:solidFill>
              </a:rPr>
              <a:t>розглядаються</a:t>
            </a:r>
            <a:r>
              <a:rPr lang="ru-RU" sz="2400" dirty="0" smtClean="0">
                <a:solidFill>
                  <a:schemeClr val="tx2"/>
                </a:solidFill>
              </a:rPr>
              <a:t>, як </a:t>
            </a:r>
            <a:r>
              <a:rPr lang="ru-RU" sz="2400" dirty="0" err="1" smtClean="0">
                <a:solidFill>
                  <a:schemeClr val="tx2"/>
                </a:solidFill>
              </a:rPr>
              <a:t>потенційний</a:t>
            </a:r>
            <a:r>
              <a:rPr lang="ru-RU" sz="2400" dirty="0" smtClean="0">
                <a:solidFill>
                  <a:schemeClr val="tx2"/>
                </a:solidFill>
              </a:rPr>
              <a:t> </a:t>
            </a:r>
            <a:r>
              <a:rPr lang="ru-RU" sz="2400" dirty="0" err="1" smtClean="0">
                <a:solidFill>
                  <a:schemeClr val="tx2"/>
                </a:solidFill>
              </a:rPr>
              <a:t>замінник</a:t>
            </a:r>
            <a:r>
              <a:rPr lang="ru-RU" sz="2400" dirty="0" smtClean="0">
                <a:solidFill>
                  <a:schemeClr val="tx2"/>
                </a:solidFill>
              </a:rPr>
              <a:t> </a:t>
            </a:r>
            <a:r>
              <a:rPr lang="ru-RU" sz="2400" i="1" dirty="0" err="1" smtClean="0">
                <a:solidFill>
                  <a:schemeClr val="accent2"/>
                </a:solidFill>
              </a:rPr>
              <a:t>готівки</a:t>
            </a:r>
            <a:r>
              <a:rPr lang="ru-RU" sz="2400" dirty="0" smtClean="0">
                <a:solidFill>
                  <a:schemeClr val="tx2"/>
                </a:solidFill>
              </a:rPr>
              <a:t> для </a:t>
            </a:r>
            <a:r>
              <a:rPr lang="ru-RU" sz="2400" i="1" dirty="0" err="1" smtClean="0">
                <a:solidFill>
                  <a:schemeClr val="accent2"/>
                </a:solidFill>
              </a:rPr>
              <a:t>мікро-платежів</a:t>
            </a:r>
            <a:r>
              <a:rPr lang="ru-RU" sz="2400" dirty="0" smtClean="0">
                <a:solidFill>
                  <a:schemeClr val="tx2"/>
                </a:solidFill>
              </a:rPr>
              <a:t>. </a:t>
            </a:r>
          </a:p>
          <a:p>
            <a:pPr lvl="0"/>
            <a:endParaRPr lang="ru-RU" sz="2400" dirty="0" smtClean="0">
              <a:solidFill>
                <a:schemeClr val="tx2"/>
              </a:solidFill>
            </a:endParaRPr>
          </a:p>
          <a:p>
            <a:pPr lvl="0"/>
            <a:r>
              <a:rPr lang="ru-RU" sz="2400" dirty="0" smtClean="0">
                <a:solidFill>
                  <a:schemeClr val="tx2"/>
                </a:solidFill>
              </a:rPr>
              <a:t> </a:t>
            </a:r>
            <a:r>
              <a:rPr lang="ru-RU" sz="2400" dirty="0" err="1" smtClean="0">
                <a:solidFill>
                  <a:schemeClr val="tx2"/>
                </a:solidFill>
              </a:rPr>
              <a:t>Однак</a:t>
            </a:r>
            <a:r>
              <a:rPr lang="ru-RU" sz="2400" dirty="0" smtClean="0">
                <a:solidFill>
                  <a:schemeClr val="tx2"/>
                </a:solidFill>
              </a:rPr>
              <a:t> за </a:t>
            </a:r>
            <a:r>
              <a:rPr lang="ru-RU" sz="2400" dirty="0" err="1" smtClean="0">
                <a:solidFill>
                  <a:schemeClr val="tx2"/>
                </a:solidFill>
              </a:rPr>
              <a:t>своїми</a:t>
            </a:r>
            <a:r>
              <a:rPr lang="ru-RU" sz="2400" dirty="0" smtClean="0">
                <a:solidFill>
                  <a:schemeClr val="tx2"/>
                </a:solidFill>
              </a:rPr>
              <a:t> </a:t>
            </a:r>
            <a:r>
              <a:rPr lang="ru-RU" sz="2400" dirty="0" err="1" smtClean="0">
                <a:solidFill>
                  <a:schemeClr val="tx2"/>
                </a:solidFill>
              </a:rPr>
              <a:t>якостями</a:t>
            </a:r>
            <a:r>
              <a:rPr lang="ru-RU" sz="2400" dirty="0" smtClean="0">
                <a:solidFill>
                  <a:schemeClr val="tx2"/>
                </a:solidFill>
              </a:rPr>
              <a:t>, </a:t>
            </a:r>
            <a:r>
              <a:rPr lang="ru-RU" sz="2400" i="1" dirty="0" err="1" smtClean="0">
                <a:solidFill>
                  <a:schemeClr val="accent2"/>
                </a:solidFill>
              </a:rPr>
              <a:t>електронні</a:t>
            </a:r>
            <a:r>
              <a:rPr lang="ru-RU" sz="2400" i="1" dirty="0" smtClean="0">
                <a:solidFill>
                  <a:schemeClr val="accent2"/>
                </a:solidFill>
              </a:rPr>
              <a:t> </a:t>
            </a:r>
            <a:r>
              <a:rPr lang="ru-RU" sz="2400" i="1" dirty="0" err="1" smtClean="0">
                <a:solidFill>
                  <a:schemeClr val="accent2"/>
                </a:solidFill>
              </a:rPr>
              <a:t>гроші</a:t>
            </a:r>
            <a:r>
              <a:rPr lang="ru-RU" sz="2400" dirty="0" smtClean="0">
                <a:solidFill>
                  <a:schemeClr val="tx2"/>
                </a:solidFill>
              </a:rPr>
              <a:t> </a:t>
            </a:r>
            <a:r>
              <a:rPr lang="ru-RU" sz="2400" dirty="0" err="1" smtClean="0">
                <a:solidFill>
                  <a:schemeClr val="tx2"/>
                </a:solidFill>
              </a:rPr>
              <a:t>здатні</a:t>
            </a:r>
            <a:r>
              <a:rPr lang="ru-RU" sz="2400" dirty="0" smtClean="0">
                <a:solidFill>
                  <a:schemeClr val="tx2"/>
                </a:solidFill>
              </a:rPr>
              <a:t> </a:t>
            </a:r>
            <a:r>
              <a:rPr lang="ru-RU" sz="2400" dirty="0" err="1" smtClean="0">
                <a:solidFill>
                  <a:schemeClr val="tx2"/>
                </a:solidFill>
              </a:rPr>
              <a:t>частково</a:t>
            </a:r>
            <a:r>
              <a:rPr lang="ru-RU" sz="2400" dirty="0" smtClean="0">
                <a:solidFill>
                  <a:schemeClr val="tx2"/>
                </a:solidFill>
              </a:rPr>
              <a:t> </a:t>
            </a:r>
            <a:r>
              <a:rPr lang="ru-RU" sz="2400" dirty="0" err="1" smtClean="0">
                <a:solidFill>
                  <a:schemeClr val="tx2"/>
                </a:solidFill>
              </a:rPr>
              <a:t>замінити</a:t>
            </a:r>
            <a:r>
              <a:rPr lang="ru-RU" sz="2400" dirty="0" smtClean="0">
                <a:solidFill>
                  <a:schemeClr val="tx2"/>
                </a:solidFill>
              </a:rPr>
              <a:t> </a:t>
            </a:r>
            <a:r>
              <a:rPr lang="ru-RU" sz="2400" dirty="0" err="1" smtClean="0">
                <a:solidFill>
                  <a:schemeClr val="tx2"/>
                </a:solidFill>
              </a:rPr>
              <a:t>або</a:t>
            </a:r>
            <a:r>
              <a:rPr lang="ru-RU" sz="2400" dirty="0" smtClean="0">
                <a:solidFill>
                  <a:schemeClr val="tx2"/>
                </a:solidFill>
              </a:rPr>
              <a:t> </a:t>
            </a:r>
            <a:r>
              <a:rPr lang="ru-RU" sz="2400" dirty="0" err="1" smtClean="0">
                <a:solidFill>
                  <a:schemeClr val="tx2"/>
                </a:solidFill>
              </a:rPr>
              <a:t>повністю</a:t>
            </a:r>
            <a:r>
              <a:rPr lang="ru-RU" sz="2400" dirty="0" smtClean="0">
                <a:solidFill>
                  <a:schemeClr val="tx2"/>
                </a:solidFill>
              </a:rPr>
              <a:t> </a:t>
            </a:r>
            <a:r>
              <a:rPr lang="ru-RU" sz="2400" dirty="0" err="1" smtClean="0">
                <a:solidFill>
                  <a:schemeClr val="tx2"/>
                </a:solidFill>
              </a:rPr>
              <a:t>витіснити</a:t>
            </a:r>
            <a:r>
              <a:rPr lang="ru-RU" sz="2400" dirty="0" smtClean="0">
                <a:solidFill>
                  <a:schemeClr val="tx2"/>
                </a:solidFill>
              </a:rPr>
              <a:t> при </a:t>
            </a:r>
            <a:r>
              <a:rPr lang="ru-RU" sz="2400" i="1" dirty="0" err="1" smtClean="0">
                <a:solidFill>
                  <a:schemeClr val="tx2"/>
                </a:solidFill>
              </a:rPr>
              <a:t>розрахунках</a:t>
            </a:r>
            <a:r>
              <a:rPr lang="ru-RU" sz="2400" dirty="0" smtClean="0">
                <a:solidFill>
                  <a:schemeClr val="tx2"/>
                </a:solidFill>
              </a:rPr>
              <a:t> </a:t>
            </a:r>
            <a:r>
              <a:rPr lang="ru-RU" sz="2400" i="1" dirty="0" err="1" smtClean="0">
                <a:solidFill>
                  <a:schemeClr val="accent2"/>
                </a:solidFill>
              </a:rPr>
              <a:t>готівкові</a:t>
            </a:r>
            <a:r>
              <a:rPr lang="ru-RU" sz="2400" i="1" dirty="0" smtClean="0">
                <a:solidFill>
                  <a:schemeClr val="accent2"/>
                </a:solidFill>
              </a:rPr>
              <a:t> </a:t>
            </a:r>
            <a:r>
              <a:rPr lang="ru-RU" sz="2400" i="1" dirty="0" err="1" smtClean="0">
                <a:solidFill>
                  <a:schemeClr val="accent2"/>
                </a:solidFill>
              </a:rPr>
              <a:t>гроші</a:t>
            </a:r>
            <a:r>
              <a:rPr lang="ru-RU" sz="2400" dirty="0" smtClean="0">
                <a:solidFill>
                  <a:schemeClr val="tx2"/>
                </a:solidFill>
              </a:rPr>
              <a:t>.</a:t>
            </a:r>
            <a:endParaRPr lang="ru-RU" sz="2400" dirty="0">
              <a:solidFill>
                <a:schemeClr val="tx2"/>
              </a:solidFill>
            </a:endParaRPr>
          </a:p>
        </p:txBody>
      </p:sp>
      <p:pic>
        <p:nvPicPr>
          <p:cNvPr id="24578" name="Picture 2" descr="http://promoney4you.com/wp-content/uploads/2011/12/electronic-money-02.png"/>
          <p:cNvPicPr>
            <a:picLocks noChangeAspect="1" noChangeArrowheads="1"/>
          </p:cNvPicPr>
          <p:nvPr/>
        </p:nvPicPr>
        <p:blipFill>
          <a:blip r:embed="rId2" cstate="print"/>
          <a:srcRect/>
          <a:stretch>
            <a:fillRect/>
          </a:stretch>
        </p:blipFill>
        <p:spPr bwMode="auto">
          <a:xfrm>
            <a:off x="285720" y="3143249"/>
            <a:ext cx="3857652" cy="25717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4580" name="Picture 4" descr="http://vkurse.ua/i/2012-10/platit-nalogi-elektronnymi-dengami.jpg"/>
          <p:cNvPicPr>
            <a:picLocks noChangeAspect="1" noChangeArrowheads="1"/>
          </p:cNvPicPr>
          <p:nvPr/>
        </p:nvPicPr>
        <p:blipFill>
          <a:blip r:embed="rId3" cstate="print"/>
          <a:srcRect/>
          <a:stretch>
            <a:fillRect/>
          </a:stretch>
        </p:blipFill>
        <p:spPr bwMode="auto">
          <a:xfrm>
            <a:off x="4857752" y="3143248"/>
            <a:ext cx="3810000" cy="25717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643998" cy="954107"/>
          </a:xfrm>
          <a:prstGeom prst="rect">
            <a:avLst/>
          </a:prstGeom>
        </p:spPr>
        <p:txBody>
          <a:bodyPr wrap="square">
            <a:spAutoFit/>
          </a:bodyPr>
          <a:lstStyle/>
          <a:p>
            <a:r>
              <a:rPr lang="uk-UA" sz="2800" b="1" i="1" dirty="0" smtClean="0">
                <a:solidFill>
                  <a:srgbClr val="0070C0"/>
                </a:solidFill>
              </a:rPr>
              <a:t>Міжнародний досвід впровадження і використання електронних грошей</a:t>
            </a:r>
            <a:endParaRPr lang="ru-RU" sz="2800" b="1" i="1" dirty="0">
              <a:solidFill>
                <a:srgbClr val="0070C0"/>
              </a:solidFill>
            </a:endParaRPr>
          </a:p>
        </p:txBody>
      </p:sp>
      <p:sp>
        <p:nvSpPr>
          <p:cNvPr id="3" name="Прямоугольник 2"/>
          <p:cNvSpPr/>
          <p:nvPr/>
        </p:nvSpPr>
        <p:spPr>
          <a:xfrm>
            <a:off x="214282" y="785794"/>
            <a:ext cx="8643998" cy="461665"/>
          </a:xfrm>
          <a:prstGeom prst="rect">
            <a:avLst/>
          </a:prstGeom>
        </p:spPr>
        <p:txBody>
          <a:bodyPr wrap="square">
            <a:spAutoFit/>
          </a:bodyPr>
          <a:lstStyle/>
          <a:p>
            <a:pPr lvl="0"/>
            <a:r>
              <a:rPr lang="ru-RU" sz="2400" b="1" i="1" dirty="0" smtClean="0">
                <a:solidFill>
                  <a:schemeClr val="tx2"/>
                </a:solidFill>
              </a:rPr>
              <a:t> </a:t>
            </a:r>
            <a:endParaRPr lang="ru-RU" sz="2400" dirty="0">
              <a:solidFill>
                <a:schemeClr val="tx2"/>
              </a:solidFill>
            </a:endParaRPr>
          </a:p>
        </p:txBody>
      </p:sp>
      <p:sp>
        <p:nvSpPr>
          <p:cNvPr id="4" name="Прямоугольник 3"/>
          <p:cNvSpPr/>
          <p:nvPr/>
        </p:nvSpPr>
        <p:spPr>
          <a:xfrm>
            <a:off x="214282" y="1142984"/>
            <a:ext cx="8643998" cy="1969770"/>
          </a:xfrm>
          <a:prstGeom prst="rect">
            <a:avLst/>
          </a:prstGeom>
        </p:spPr>
        <p:txBody>
          <a:bodyPr wrap="square">
            <a:spAutoFit/>
          </a:bodyPr>
          <a:lstStyle/>
          <a:p>
            <a:pPr lvl="0"/>
            <a:r>
              <a:rPr lang="ru-RU" b="1" i="1" dirty="0" err="1" smtClean="0">
                <a:solidFill>
                  <a:schemeClr val="accent6"/>
                </a:solidFill>
              </a:rPr>
              <a:t>Фіатні</a:t>
            </a:r>
            <a:r>
              <a:rPr lang="ru-RU" b="1" i="1" dirty="0" smtClean="0">
                <a:solidFill>
                  <a:schemeClr val="accent6"/>
                </a:solidFill>
              </a:rPr>
              <a:t> </a:t>
            </a:r>
            <a:r>
              <a:rPr lang="ru-RU" b="1" i="1" dirty="0" err="1" smtClean="0">
                <a:solidFill>
                  <a:schemeClr val="accent6"/>
                </a:solidFill>
              </a:rPr>
              <a:t>електронні</a:t>
            </a:r>
            <a:r>
              <a:rPr lang="ru-RU" b="1" i="1" dirty="0" smtClean="0">
                <a:solidFill>
                  <a:schemeClr val="accent6"/>
                </a:solidFill>
              </a:rPr>
              <a:t> </a:t>
            </a:r>
            <a:r>
              <a:rPr lang="ru-RU" b="1" i="1" dirty="0" err="1" smtClean="0">
                <a:solidFill>
                  <a:schemeClr val="accent6"/>
                </a:solidFill>
              </a:rPr>
              <a:t>гроші</a:t>
            </a:r>
            <a:r>
              <a:rPr lang="ru-RU" b="1" i="1" dirty="0" smtClean="0">
                <a:solidFill>
                  <a:schemeClr val="accent6"/>
                </a:solidFill>
              </a:rPr>
              <a:t> на </a:t>
            </a:r>
            <a:r>
              <a:rPr lang="ru-RU" b="1" i="1" dirty="0" err="1" smtClean="0">
                <a:solidFill>
                  <a:schemeClr val="accent6"/>
                </a:solidFill>
              </a:rPr>
              <a:t>базі</a:t>
            </a:r>
            <a:r>
              <a:rPr lang="ru-RU" b="1" i="1" dirty="0" smtClean="0">
                <a:solidFill>
                  <a:schemeClr val="accent6"/>
                </a:solidFill>
              </a:rPr>
              <a:t> смарт-карт</a:t>
            </a:r>
          </a:p>
          <a:p>
            <a:pPr lvl="0">
              <a:buFont typeface="Wingdings" pitchFamily="2" charset="2"/>
              <a:buChar char="§"/>
            </a:pPr>
            <a:r>
              <a:rPr lang="en-US" dirty="0" smtClean="0">
                <a:solidFill>
                  <a:schemeClr val="tx2"/>
                </a:solidFill>
              </a:rPr>
              <a:t>Visa Cash </a:t>
            </a:r>
          </a:p>
          <a:p>
            <a:pPr lvl="0">
              <a:buFont typeface="Wingdings" pitchFamily="2" charset="2"/>
              <a:buChar char="§"/>
            </a:pPr>
            <a:r>
              <a:rPr lang="en-US" dirty="0" err="1" smtClean="0">
                <a:solidFill>
                  <a:schemeClr val="tx2"/>
                </a:solidFill>
              </a:rPr>
              <a:t>Mondex</a:t>
            </a:r>
            <a:r>
              <a:rPr lang="en-US" dirty="0" smtClean="0">
                <a:solidFill>
                  <a:schemeClr val="tx2"/>
                </a:solidFill>
              </a:rPr>
              <a:t> </a:t>
            </a:r>
          </a:p>
          <a:p>
            <a:pPr lvl="0">
              <a:buFont typeface="Wingdings" pitchFamily="2" charset="2"/>
              <a:buChar char="§"/>
            </a:pPr>
            <a:r>
              <a:rPr lang="ru-RU" dirty="0" err="1" smtClean="0">
                <a:solidFill>
                  <a:schemeClr val="tx2"/>
                </a:solidFill>
              </a:rPr>
              <a:t>Гонконгська</a:t>
            </a:r>
            <a:r>
              <a:rPr lang="ru-RU" dirty="0" smtClean="0">
                <a:solidFill>
                  <a:schemeClr val="tx2"/>
                </a:solidFill>
              </a:rPr>
              <a:t> </a:t>
            </a:r>
            <a:r>
              <a:rPr lang="ru-RU" dirty="0" err="1" smtClean="0">
                <a:solidFill>
                  <a:schemeClr val="tx2"/>
                </a:solidFill>
              </a:rPr>
              <a:t>карткова</a:t>
            </a:r>
            <a:r>
              <a:rPr lang="ru-RU" dirty="0" smtClean="0">
                <a:solidFill>
                  <a:schemeClr val="tx2"/>
                </a:solidFill>
              </a:rPr>
              <a:t> система «</a:t>
            </a:r>
            <a:r>
              <a:rPr lang="ru-RU" dirty="0" err="1" smtClean="0">
                <a:solidFill>
                  <a:schemeClr val="tx2"/>
                </a:solidFill>
              </a:rPr>
              <a:t>Октопус</a:t>
            </a:r>
            <a:r>
              <a:rPr lang="ru-RU" dirty="0" smtClean="0">
                <a:solidFill>
                  <a:schemeClr val="tx2"/>
                </a:solidFill>
              </a:rPr>
              <a:t>»</a:t>
            </a:r>
          </a:p>
          <a:p>
            <a:pPr lvl="0">
              <a:buFont typeface="Wingdings" pitchFamily="2" charset="2"/>
              <a:buChar char="§"/>
            </a:pPr>
            <a:r>
              <a:rPr lang="ru-RU" dirty="0" err="1" smtClean="0">
                <a:solidFill>
                  <a:schemeClr val="tx2"/>
                </a:solidFill>
              </a:rPr>
              <a:t>Голандський</a:t>
            </a:r>
            <a:r>
              <a:rPr lang="ru-RU" dirty="0" smtClean="0">
                <a:solidFill>
                  <a:schemeClr val="tx2"/>
                </a:solidFill>
              </a:rPr>
              <a:t> система </a:t>
            </a:r>
            <a:r>
              <a:rPr lang="en-US" dirty="0" err="1" smtClean="0">
                <a:solidFill>
                  <a:schemeClr val="tx2"/>
                </a:solidFill>
              </a:rPr>
              <a:t>Chipknip</a:t>
            </a:r>
            <a:endParaRPr lang="en-US" dirty="0" smtClean="0">
              <a:solidFill>
                <a:schemeClr val="tx2"/>
              </a:solidFill>
            </a:endParaRPr>
          </a:p>
          <a:p>
            <a:pPr lvl="0"/>
            <a:r>
              <a:rPr lang="ru-RU" sz="1600" dirty="0" smtClean="0">
                <a:solidFill>
                  <a:schemeClr val="tx2"/>
                </a:solidFill>
              </a:rPr>
              <a:t> </a:t>
            </a:r>
          </a:p>
          <a:p>
            <a:pPr lvl="0"/>
            <a:endParaRPr lang="en-US" sz="1600" dirty="0" smtClean="0">
              <a:solidFill>
                <a:schemeClr val="tx2"/>
              </a:solidFill>
            </a:endParaRPr>
          </a:p>
        </p:txBody>
      </p:sp>
      <p:sp>
        <p:nvSpPr>
          <p:cNvPr id="6" name="Прямоугольник 5"/>
          <p:cNvSpPr/>
          <p:nvPr/>
        </p:nvSpPr>
        <p:spPr>
          <a:xfrm>
            <a:off x="214282" y="4429132"/>
            <a:ext cx="5786478" cy="1477328"/>
          </a:xfrm>
          <a:prstGeom prst="rect">
            <a:avLst/>
          </a:prstGeom>
        </p:spPr>
        <p:txBody>
          <a:bodyPr wrap="square">
            <a:spAutoFit/>
          </a:bodyPr>
          <a:lstStyle/>
          <a:p>
            <a:pPr lvl="0"/>
            <a:r>
              <a:rPr lang="ru-RU" dirty="0" err="1" smtClean="0">
                <a:solidFill>
                  <a:schemeClr val="tx2"/>
                </a:solidFill>
              </a:rPr>
              <a:t>Багато</a:t>
            </a:r>
            <a:r>
              <a:rPr lang="ru-RU" dirty="0" smtClean="0">
                <a:solidFill>
                  <a:schemeClr val="tx2"/>
                </a:solidFill>
              </a:rPr>
              <a:t> систем </a:t>
            </a:r>
            <a:r>
              <a:rPr lang="ru-RU" i="1" dirty="0" smtClean="0">
                <a:solidFill>
                  <a:schemeClr val="tx2"/>
                </a:solidFill>
              </a:rPr>
              <a:t>(</a:t>
            </a:r>
            <a:r>
              <a:rPr lang="en-US" i="1" dirty="0" err="1" smtClean="0">
                <a:solidFill>
                  <a:schemeClr val="accent5">
                    <a:lumMod val="75000"/>
                  </a:schemeClr>
                </a:solidFill>
              </a:rPr>
              <a:t>Gogopay</a:t>
            </a:r>
            <a:r>
              <a:rPr lang="en-US" i="1" dirty="0" smtClean="0">
                <a:solidFill>
                  <a:schemeClr val="accent5">
                    <a:lumMod val="75000"/>
                  </a:schemeClr>
                </a:solidFill>
              </a:rPr>
              <a:t>, </a:t>
            </a:r>
            <a:r>
              <a:rPr lang="en-US" i="1" dirty="0" err="1" smtClean="0">
                <a:solidFill>
                  <a:schemeClr val="accent5">
                    <a:lumMod val="75000"/>
                  </a:schemeClr>
                </a:solidFill>
              </a:rPr>
              <a:t>Paypal</a:t>
            </a:r>
            <a:r>
              <a:rPr lang="en-US" i="1" dirty="0" smtClean="0">
                <a:solidFill>
                  <a:schemeClr val="accent5">
                    <a:lumMod val="75000"/>
                  </a:schemeClr>
                </a:solidFill>
              </a:rPr>
              <a:t>, </a:t>
            </a:r>
            <a:r>
              <a:rPr lang="en-US" i="1" dirty="0" err="1" smtClean="0">
                <a:solidFill>
                  <a:schemeClr val="accent5">
                    <a:lumMod val="75000"/>
                  </a:schemeClr>
                </a:solidFill>
              </a:rPr>
              <a:t>WebMoney</a:t>
            </a:r>
            <a:r>
              <a:rPr lang="en-US" i="1" dirty="0" smtClean="0">
                <a:solidFill>
                  <a:schemeClr val="accent5">
                    <a:lumMod val="75000"/>
                  </a:schemeClr>
                </a:solidFill>
              </a:rPr>
              <a:t>, </a:t>
            </a:r>
            <a:r>
              <a:rPr lang="ru-RU" i="1" dirty="0" err="1" smtClean="0">
                <a:solidFill>
                  <a:schemeClr val="accent5">
                    <a:lumMod val="75000"/>
                  </a:schemeClr>
                </a:solidFill>
              </a:rPr>
              <a:t>Єдиний</a:t>
            </a:r>
            <a:r>
              <a:rPr lang="ru-RU" i="1" dirty="0" smtClean="0">
                <a:solidFill>
                  <a:schemeClr val="accent5">
                    <a:lumMod val="75000"/>
                  </a:schemeClr>
                </a:solidFill>
              </a:rPr>
              <a:t> </a:t>
            </a:r>
            <a:r>
              <a:rPr lang="ru-RU" i="1" dirty="0" err="1" smtClean="0">
                <a:solidFill>
                  <a:schemeClr val="accent5">
                    <a:lumMod val="75000"/>
                  </a:schemeClr>
                </a:solidFill>
              </a:rPr>
              <a:t>гаманець</a:t>
            </a:r>
            <a:r>
              <a:rPr lang="ru-RU" i="1" dirty="0" smtClean="0">
                <a:solidFill>
                  <a:schemeClr val="accent5">
                    <a:lumMod val="75000"/>
                  </a:schemeClr>
                </a:solidFill>
              </a:rPr>
              <a:t>, </a:t>
            </a:r>
            <a:r>
              <a:rPr lang="en-US" i="1" dirty="0" err="1" smtClean="0">
                <a:solidFill>
                  <a:schemeClr val="accent5">
                    <a:lumMod val="75000"/>
                  </a:schemeClr>
                </a:solidFill>
              </a:rPr>
              <a:t>Wirex</a:t>
            </a:r>
            <a:r>
              <a:rPr lang="en-US" i="1" dirty="0" smtClean="0">
                <a:solidFill>
                  <a:schemeClr val="tx2"/>
                </a:solidFill>
              </a:rPr>
              <a:t>) </a:t>
            </a:r>
            <a:r>
              <a:rPr lang="ru-RU" dirty="0" err="1" smtClean="0">
                <a:solidFill>
                  <a:schemeClr val="tx2"/>
                </a:solidFill>
              </a:rPr>
              <a:t>проводять</a:t>
            </a:r>
            <a:r>
              <a:rPr lang="ru-RU" dirty="0" smtClean="0">
                <a:solidFill>
                  <a:schemeClr val="tx2"/>
                </a:solidFill>
              </a:rPr>
              <a:t> </a:t>
            </a:r>
            <a:r>
              <a:rPr lang="ru-RU" dirty="0" err="1" smtClean="0">
                <a:solidFill>
                  <a:schemeClr val="tx2"/>
                </a:solidFill>
              </a:rPr>
              <a:t>обмін</a:t>
            </a:r>
            <a:r>
              <a:rPr lang="ru-RU" dirty="0" smtClean="0">
                <a:solidFill>
                  <a:schemeClr val="tx2"/>
                </a:solidFill>
              </a:rPr>
              <a:t> </a:t>
            </a:r>
            <a:r>
              <a:rPr lang="ru-RU" dirty="0" err="1" smtClean="0">
                <a:solidFill>
                  <a:schemeClr val="tx2"/>
                </a:solidFill>
              </a:rPr>
              <a:t>своїх</a:t>
            </a:r>
            <a:r>
              <a:rPr lang="ru-RU" dirty="0" smtClean="0">
                <a:solidFill>
                  <a:schemeClr val="tx2"/>
                </a:solidFill>
              </a:rPr>
              <a:t> </a:t>
            </a:r>
            <a:r>
              <a:rPr lang="ru-RU" i="1" dirty="0" err="1" smtClean="0">
                <a:solidFill>
                  <a:schemeClr val="accent2"/>
                </a:solidFill>
              </a:rPr>
              <a:t>нефіатних</a:t>
            </a:r>
            <a:r>
              <a:rPr lang="ru-RU" i="1" dirty="0" smtClean="0">
                <a:solidFill>
                  <a:schemeClr val="accent2"/>
                </a:solidFill>
              </a:rPr>
              <a:t> </a:t>
            </a:r>
            <a:r>
              <a:rPr lang="ru-RU" i="1" dirty="0" err="1" smtClean="0">
                <a:solidFill>
                  <a:schemeClr val="accent2"/>
                </a:solidFill>
              </a:rPr>
              <a:t>електронних</a:t>
            </a:r>
            <a:r>
              <a:rPr lang="ru-RU" i="1" dirty="0" smtClean="0">
                <a:solidFill>
                  <a:schemeClr val="accent2"/>
                </a:solidFill>
              </a:rPr>
              <a:t> грошей </a:t>
            </a:r>
            <a:r>
              <a:rPr lang="ru-RU" dirty="0" smtClean="0">
                <a:solidFill>
                  <a:schemeClr val="tx2"/>
                </a:solidFill>
              </a:rPr>
              <a:t>на </a:t>
            </a:r>
            <a:r>
              <a:rPr lang="ru-RU" i="1" dirty="0" err="1" smtClean="0">
                <a:solidFill>
                  <a:schemeClr val="tx2"/>
                </a:solidFill>
              </a:rPr>
              <a:t>фіатні</a:t>
            </a:r>
            <a:r>
              <a:rPr lang="ru-RU" i="1" dirty="0" smtClean="0">
                <a:solidFill>
                  <a:schemeClr val="tx2"/>
                </a:solidFill>
              </a:rPr>
              <a:t> </a:t>
            </a:r>
            <a:r>
              <a:rPr lang="ru-RU" i="1" dirty="0" err="1" smtClean="0">
                <a:solidFill>
                  <a:schemeClr val="tx2"/>
                </a:solidFill>
              </a:rPr>
              <a:t>гроші</a:t>
            </a:r>
            <a:r>
              <a:rPr lang="ru-RU" dirty="0" smtClean="0">
                <a:solidFill>
                  <a:schemeClr val="tx2"/>
                </a:solidFill>
              </a:rPr>
              <a:t>, </a:t>
            </a:r>
            <a:r>
              <a:rPr lang="ru-RU" dirty="0" err="1" smtClean="0">
                <a:solidFill>
                  <a:schemeClr val="tx2"/>
                </a:solidFill>
              </a:rPr>
              <a:t>але</a:t>
            </a:r>
            <a:r>
              <a:rPr lang="ru-RU" dirty="0" smtClean="0">
                <a:solidFill>
                  <a:schemeClr val="tx2"/>
                </a:solidFill>
              </a:rPr>
              <a:t> </a:t>
            </a:r>
            <a:r>
              <a:rPr lang="ru-RU" dirty="0" err="1" smtClean="0">
                <a:solidFill>
                  <a:schemeClr val="tx2"/>
                </a:solidFill>
              </a:rPr>
              <a:t>деякі</a:t>
            </a:r>
            <a:r>
              <a:rPr lang="ru-RU" dirty="0" smtClean="0">
                <a:solidFill>
                  <a:schemeClr val="tx2"/>
                </a:solidFill>
              </a:rPr>
              <a:t> </a:t>
            </a:r>
            <a:r>
              <a:rPr lang="ru-RU" dirty="0" err="1" smtClean="0">
                <a:solidFill>
                  <a:schemeClr val="tx2"/>
                </a:solidFill>
              </a:rPr>
              <a:t>системи</a:t>
            </a:r>
            <a:r>
              <a:rPr lang="ru-RU" dirty="0" smtClean="0">
                <a:solidFill>
                  <a:schemeClr val="tx2"/>
                </a:solidFill>
              </a:rPr>
              <a:t> (</a:t>
            </a:r>
            <a:r>
              <a:rPr lang="en-US" i="1" dirty="0" smtClean="0">
                <a:solidFill>
                  <a:schemeClr val="accent5">
                    <a:lumMod val="75000"/>
                  </a:schemeClr>
                </a:solidFill>
              </a:rPr>
              <a:t>Liberty Reserve</a:t>
            </a:r>
            <a:r>
              <a:rPr lang="en-US" dirty="0" smtClean="0">
                <a:solidFill>
                  <a:schemeClr val="tx2"/>
                </a:solidFill>
              </a:rPr>
              <a:t>)</a:t>
            </a:r>
            <a:r>
              <a:rPr lang="uk-UA" dirty="0" smtClean="0">
                <a:solidFill>
                  <a:schemeClr val="tx2"/>
                </a:solidFill>
              </a:rPr>
              <a:t>, </a:t>
            </a:r>
            <a:r>
              <a:rPr lang="ru-RU" dirty="0" err="1" smtClean="0">
                <a:solidFill>
                  <a:schemeClr val="tx2"/>
                </a:solidFill>
              </a:rPr>
              <a:t>роблять</a:t>
            </a:r>
            <a:r>
              <a:rPr lang="ru-RU" dirty="0" smtClean="0">
                <a:solidFill>
                  <a:schemeClr val="tx2"/>
                </a:solidFill>
              </a:rPr>
              <a:t> </a:t>
            </a:r>
            <a:r>
              <a:rPr lang="ru-RU" dirty="0" err="1" smtClean="0">
                <a:solidFill>
                  <a:schemeClr val="tx2"/>
                </a:solidFill>
              </a:rPr>
              <a:t>це</a:t>
            </a:r>
            <a:r>
              <a:rPr lang="ru-RU" dirty="0" smtClean="0">
                <a:solidFill>
                  <a:schemeClr val="tx2"/>
                </a:solidFill>
              </a:rPr>
              <a:t> через </a:t>
            </a:r>
            <a:r>
              <a:rPr lang="ru-RU" dirty="0" err="1" smtClean="0">
                <a:solidFill>
                  <a:schemeClr val="tx2"/>
                </a:solidFill>
              </a:rPr>
              <a:t>треті</a:t>
            </a:r>
            <a:r>
              <a:rPr lang="ru-RU" dirty="0" smtClean="0">
                <a:solidFill>
                  <a:schemeClr val="tx2"/>
                </a:solidFill>
              </a:rPr>
              <a:t> </a:t>
            </a:r>
            <a:r>
              <a:rPr lang="ru-RU" dirty="0" err="1" smtClean="0">
                <a:solidFill>
                  <a:schemeClr val="tx2"/>
                </a:solidFill>
              </a:rPr>
              <a:t>системи</a:t>
            </a:r>
            <a:r>
              <a:rPr lang="ru-RU" dirty="0" smtClean="0">
                <a:solidFill>
                  <a:schemeClr val="tx2"/>
                </a:solidFill>
              </a:rPr>
              <a:t> </a:t>
            </a:r>
            <a:r>
              <a:rPr lang="ru-RU" dirty="0" err="1" smtClean="0">
                <a:solidFill>
                  <a:schemeClr val="tx2"/>
                </a:solidFill>
              </a:rPr>
              <a:t>обміну</a:t>
            </a:r>
            <a:r>
              <a:rPr lang="ru-RU" dirty="0" smtClean="0">
                <a:solidFill>
                  <a:schemeClr val="tx2"/>
                </a:solidFill>
              </a:rPr>
              <a:t> </a:t>
            </a:r>
            <a:r>
              <a:rPr lang="ru-RU" i="1" dirty="0" err="1" smtClean="0">
                <a:solidFill>
                  <a:schemeClr val="accent2"/>
                </a:solidFill>
              </a:rPr>
              <a:t>електронних</a:t>
            </a:r>
            <a:r>
              <a:rPr lang="ru-RU" i="1" dirty="0" smtClean="0">
                <a:solidFill>
                  <a:schemeClr val="accent2"/>
                </a:solidFill>
              </a:rPr>
              <a:t> грошей</a:t>
            </a:r>
            <a:r>
              <a:rPr lang="ru-RU" dirty="0" smtClean="0">
                <a:solidFill>
                  <a:schemeClr val="tx2"/>
                </a:solidFill>
              </a:rPr>
              <a:t>.</a:t>
            </a:r>
            <a:endParaRPr lang="ru-RU" dirty="0">
              <a:solidFill>
                <a:schemeClr val="tx2"/>
              </a:solidFill>
            </a:endParaRPr>
          </a:p>
        </p:txBody>
      </p:sp>
      <p:sp>
        <p:nvSpPr>
          <p:cNvPr id="8" name="Прямоугольник 7"/>
          <p:cNvSpPr/>
          <p:nvPr/>
        </p:nvSpPr>
        <p:spPr>
          <a:xfrm>
            <a:off x="214282" y="2643182"/>
            <a:ext cx="4929222" cy="1754326"/>
          </a:xfrm>
          <a:prstGeom prst="rect">
            <a:avLst/>
          </a:prstGeom>
        </p:spPr>
        <p:txBody>
          <a:bodyPr wrap="square">
            <a:spAutoFit/>
          </a:bodyPr>
          <a:lstStyle/>
          <a:p>
            <a:pPr lvl="0"/>
            <a:r>
              <a:rPr lang="ru-RU" b="1" i="1" dirty="0" err="1" smtClean="0">
                <a:solidFill>
                  <a:schemeClr val="accent6"/>
                </a:solidFill>
              </a:rPr>
              <a:t>Нефіатні</a:t>
            </a:r>
            <a:r>
              <a:rPr lang="ru-RU" b="1" i="1" dirty="0" smtClean="0">
                <a:solidFill>
                  <a:schemeClr val="accent6"/>
                </a:solidFill>
              </a:rPr>
              <a:t> </a:t>
            </a:r>
            <a:r>
              <a:rPr lang="ru-RU" b="1" i="1" dirty="0" err="1" smtClean="0">
                <a:solidFill>
                  <a:schemeClr val="accent6"/>
                </a:solidFill>
              </a:rPr>
              <a:t>електронні</a:t>
            </a:r>
            <a:r>
              <a:rPr lang="ru-RU" b="1" i="1" dirty="0" smtClean="0">
                <a:solidFill>
                  <a:schemeClr val="accent6"/>
                </a:solidFill>
              </a:rPr>
              <a:t> </a:t>
            </a:r>
            <a:r>
              <a:rPr lang="ru-RU" b="1" i="1" dirty="0" err="1" smtClean="0">
                <a:solidFill>
                  <a:schemeClr val="accent6"/>
                </a:solidFill>
              </a:rPr>
              <a:t>гроші</a:t>
            </a:r>
            <a:r>
              <a:rPr lang="ru-RU" b="1" i="1" dirty="0" smtClean="0">
                <a:solidFill>
                  <a:schemeClr val="accent6"/>
                </a:solidFill>
              </a:rPr>
              <a:t> на </a:t>
            </a:r>
            <a:r>
              <a:rPr lang="ru-RU" b="1" i="1" dirty="0" err="1" smtClean="0">
                <a:solidFill>
                  <a:schemeClr val="accent6"/>
                </a:solidFill>
              </a:rPr>
              <a:t>базі</a:t>
            </a:r>
            <a:r>
              <a:rPr lang="ru-RU" b="1" i="1" dirty="0" smtClean="0">
                <a:solidFill>
                  <a:schemeClr val="accent6"/>
                </a:solidFill>
              </a:rPr>
              <a:t> мереж </a:t>
            </a:r>
          </a:p>
          <a:p>
            <a:pPr lvl="0">
              <a:buFont typeface="Wingdings" pitchFamily="2" charset="2"/>
              <a:buChar char="§"/>
            </a:pPr>
            <a:r>
              <a:rPr lang="en-US" dirty="0" err="1" smtClean="0">
                <a:solidFill>
                  <a:schemeClr val="tx2"/>
                </a:solidFill>
              </a:rPr>
              <a:t>WebMoney</a:t>
            </a:r>
            <a:r>
              <a:rPr lang="en-US" dirty="0" smtClean="0">
                <a:solidFill>
                  <a:schemeClr val="tx2"/>
                </a:solidFill>
              </a:rPr>
              <a:t> </a:t>
            </a:r>
          </a:p>
          <a:p>
            <a:pPr lvl="0">
              <a:buFont typeface="Wingdings" pitchFamily="2" charset="2"/>
              <a:buChar char="§"/>
            </a:pPr>
            <a:r>
              <a:rPr lang="ru-RU" dirty="0" err="1" smtClean="0">
                <a:solidFill>
                  <a:schemeClr val="tx2"/>
                </a:solidFill>
              </a:rPr>
              <a:t>Яндекс.Деньги</a:t>
            </a:r>
            <a:r>
              <a:rPr lang="ru-RU" dirty="0" smtClean="0">
                <a:solidFill>
                  <a:schemeClr val="tx2"/>
                </a:solidFill>
              </a:rPr>
              <a:t> </a:t>
            </a:r>
          </a:p>
          <a:p>
            <a:pPr lvl="0">
              <a:buFont typeface="Wingdings" pitchFamily="2" charset="2"/>
              <a:buChar char="§"/>
            </a:pPr>
            <a:r>
              <a:rPr lang="en-US" dirty="0" smtClean="0">
                <a:solidFill>
                  <a:schemeClr val="tx2"/>
                </a:solidFill>
              </a:rPr>
              <a:t>RBK Money </a:t>
            </a:r>
          </a:p>
          <a:p>
            <a:pPr lvl="0">
              <a:buFont typeface="Wingdings" pitchFamily="2" charset="2"/>
              <a:buChar char="§"/>
            </a:pPr>
            <a:r>
              <a:rPr lang="en-US" dirty="0" smtClean="0">
                <a:solidFill>
                  <a:schemeClr val="tx2"/>
                </a:solidFill>
              </a:rPr>
              <a:t>PayPal </a:t>
            </a:r>
          </a:p>
          <a:p>
            <a:pPr lvl="0">
              <a:buFont typeface="Wingdings" pitchFamily="2" charset="2"/>
              <a:buChar char="§"/>
            </a:pPr>
            <a:r>
              <a:rPr lang="en-US" dirty="0" err="1" smtClean="0">
                <a:solidFill>
                  <a:schemeClr val="tx2"/>
                </a:solidFill>
              </a:rPr>
              <a:t>Rapida</a:t>
            </a:r>
            <a:r>
              <a:rPr lang="en-US" dirty="0" smtClean="0">
                <a:solidFill>
                  <a:schemeClr val="tx2"/>
                </a:solidFill>
              </a:rPr>
              <a:t> </a:t>
            </a:r>
          </a:p>
        </p:txBody>
      </p:sp>
      <p:grpSp>
        <p:nvGrpSpPr>
          <p:cNvPr id="13" name="Группа 12"/>
          <p:cNvGrpSpPr/>
          <p:nvPr/>
        </p:nvGrpSpPr>
        <p:grpSpPr>
          <a:xfrm>
            <a:off x="6000760" y="928670"/>
            <a:ext cx="2857520" cy="4291030"/>
            <a:chOff x="6072198" y="1643050"/>
            <a:chExt cx="2857520" cy="4291030"/>
          </a:xfrm>
        </p:grpSpPr>
        <p:pic>
          <p:nvPicPr>
            <p:cNvPr id="10" name="Picture 11" descr="http://t3.gstatic.com/images?q=tbn:ANd9GcTm-3--nqx79ZgsZYN1v9XKM1uUigs8sCvUokpx1c1L6Su8Lwra5Q"/>
            <p:cNvPicPr>
              <a:picLocks noChangeAspect="1" noChangeArrowheads="1"/>
            </p:cNvPicPr>
            <p:nvPr/>
          </p:nvPicPr>
          <p:blipFill>
            <a:blip r:embed="rId2" cstate="print"/>
            <a:srcRect/>
            <a:stretch>
              <a:fillRect/>
            </a:stretch>
          </p:blipFill>
          <p:spPr bwMode="auto">
            <a:xfrm>
              <a:off x="6072198" y="2928934"/>
              <a:ext cx="2857520" cy="1295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Picture 9" descr="http://t1.gstatic.com/images?q=tbn:ANd9GcRYiCKKtBSgbniDJMSMbdVT98Chy2nGzGLIFftmNkjI-gHXoJDTRA"/>
            <p:cNvPicPr>
              <a:picLocks noChangeAspect="1" noChangeArrowheads="1"/>
            </p:cNvPicPr>
            <p:nvPr/>
          </p:nvPicPr>
          <p:blipFill>
            <a:blip r:embed="rId3" cstate="print"/>
            <a:srcRect r="3677"/>
            <a:stretch>
              <a:fillRect/>
            </a:stretch>
          </p:blipFill>
          <p:spPr bwMode="auto">
            <a:xfrm>
              <a:off x="6072198" y="4214818"/>
              <a:ext cx="2857520" cy="17192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6626" name="Picture 2" descr="http://upload.wikimedia.org/wikipedia/commons/7/72/MasterCard_early_1990s_logo.png"/>
            <p:cNvPicPr>
              <a:picLocks noChangeAspect="1" noChangeArrowheads="1"/>
            </p:cNvPicPr>
            <p:nvPr/>
          </p:nvPicPr>
          <p:blipFill>
            <a:blip r:embed="rId4" cstate="print"/>
            <a:srcRect/>
            <a:stretch>
              <a:fillRect/>
            </a:stretch>
          </p:blipFill>
          <p:spPr bwMode="auto">
            <a:xfrm>
              <a:off x="6072198" y="1643050"/>
              <a:ext cx="2857520" cy="133388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gr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White with Blue Bar Segoe Template(3)">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1_White with Blue Bar Segoe Template(3)</Template>
  <TotalTime>98</TotalTime>
  <Words>583</Words>
  <Application>Microsoft Office PowerPoint</Application>
  <PresentationFormat>Экран (4:3)</PresentationFormat>
  <Paragraphs>65</Paragraphs>
  <Slides>9</Slides>
  <Notes>1</Notes>
  <HiddenSlides>0</HiddenSlides>
  <MMClips>0</MMClips>
  <ScaleCrop>false</ScaleCrop>
  <HeadingPairs>
    <vt:vector size="4" baseType="variant">
      <vt:variant>
        <vt:lpstr>Тема</vt:lpstr>
      </vt:variant>
      <vt:variant>
        <vt:i4>2</vt:i4>
      </vt:variant>
      <vt:variant>
        <vt:lpstr>Заголовки слайдов</vt:lpstr>
      </vt:variant>
      <vt:variant>
        <vt:i4>9</vt:i4>
      </vt:variant>
    </vt:vector>
  </HeadingPairs>
  <TitlesOfParts>
    <vt:vector size="11" baseType="lpstr">
      <vt:lpstr>1_White with Blue Bar Segoe Template(3)</vt:lpstr>
      <vt:lpstr>White with Courier font for code slides</vt:lpstr>
      <vt:lpstr>Сучасні електронні гроші</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Сучасні електронні гроші</dc:title>
  <dc:creator>Папиш</dc:creator>
  <cp:lastModifiedBy>Папиш</cp:lastModifiedBy>
  <cp:revision>11</cp:revision>
  <dcterms:created xsi:type="dcterms:W3CDTF">2014-05-04T11:28:55Z</dcterms:created>
  <dcterms:modified xsi:type="dcterms:W3CDTF">2014-05-06T15:40:17Z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