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7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0AFDB-191C-438A-B742-E759C6596664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34C3FB3-A6AD-4C2E-B858-336EB382650F}">
      <dgm:prSet phldrT="[Текст]"/>
      <dgm:spPr/>
      <dgm:t>
        <a:bodyPr/>
        <a:lstStyle/>
        <a:p>
          <a:r>
            <a:rPr lang="uk-UA" dirty="0" smtClean="0"/>
            <a:t>Позитивні</a:t>
          </a:r>
          <a:endParaRPr lang="uk-UA" dirty="0"/>
        </a:p>
      </dgm:t>
    </dgm:pt>
    <dgm:pt modelId="{00E803AB-CE17-4DD4-813C-4C62CC3EA28E}" type="parTrans" cxnId="{75B0B133-FB8C-42B2-B84F-A322BD9AA9F0}">
      <dgm:prSet/>
      <dgm:spPr/>
      <dgm:t>
        <a:bodyPr/>
        <a:lstStyle/>
        <a:p>
          <a:endParaRPr lang="uk-UA"/>
        </a:p>
      </dgm:t>
    </dgm:pt>
    <dgm:pt modelId="{2E12A122-27AD-415B-8D31-BB0F832D82A2}" type="sibTrans" cxnId="{75B0B133-FB8C-42B2-B84F-A322BD9AA9F0}">
      <dgm:prSet/>
      <dgm:spPr/>
      <dgm:t>
        <a:bodyPr/>
        <a:lstStyle/>
        <a:p>
          <a:endParaRPr lang="uk-UA"/>
        </a:p>
      </dgm:t>
    </dgm:pt>
    <dgm:pt modelId="{8E7C6162-7D9C-48B8-82DE-117BDB55581E}">
      <dgm:prSet phldrT="[Текст]"/>
      <dgm:spPr/>
      <dgm:t>
        <a:bodyPr/>
        <a:lstStyle/>
        <a:p>
          <a:r>
            <a:rPr lang="uk-UA" dirty="0" smtClean="0"/>
            <a:t>Негативні</a:t>
          </a:r>
          <a:endParaRPr lang="uk-UA" dirty="0"/>
        </a:p>
      </dgm:t>
    </dgm:pt>
    <dgm:pt modelId="{C94EDE11-A053-46EC-92FE-CA483DB07B79}" type="parTrans" cxnId="{671425D7-937C-46BA-A322-FA3FCE63E0D4}">
      <dgm:prSet/>
      <dgm:spPr/>
      <dgm:t>
        <a:bodyPr/>
        <a:lstStyle/>
        <a:p>
          <a:endParaRPr lang="uk-UA"/>
        </a:p>
      </dgm:t>
    </dgm:pt>
    <dgm:pt modelId="{F254B460-487F-474B-A02C-616F6091B727}" type="sibTrans" cxnId="{671425D7-937C-46BA-A322-FA3FCE63E0D4}">
      <dgm:prSet/>
      <dgm:spPr/>
      <dgm:t>
        <a:bodyPr/>
        <a:lstStyle/>
        <a:p>
          <a:endParaRPr lang="uk-UA"/>
        </a:p>
      </dgm:t>
    </dgm:pt>
    <dgm:pt modelId="{F65F7EC6-47FD-42B8-ABF0-DBD95FA90E18}" type="pres">
      <dgm:prSet presAssocID="{3570AFDB-191C-438A-B742-E759C65966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E4D95AB-06F3-4172-A34E-0192EE7EDFCD}" type="pres">
      <dgm:prSet presAssocID="{B34C3FB3-A6AD-4C2E-B858-336EB382650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8D3A3D-5ABB-46CE-A724-92C979516087}" type="pres">
      <dgm:prSet presAssocID="{8E7C6162-7D9C-48B8-82DE-117BDB55581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71425D7-937C-46BA-A322-FA3FCE63E0D4}" srcId="{3570AFDB-191C-438A-B742-E759C6596664}" destId="{8E7C6162-7D9C-48B8-82DE-117BDB55581E}" srcOrd="1" destOrd="0" parTransId="{C94EDE11-A053-46EC-92FE-CA483DB07B79}" sibTransId="{F254B460-487F-474B-A02C-616F6091B727}"/>
    <dgm:cxn modelId="{75B0B133-FB8C-42B2-B84F-A322BD9AA9F0}" srcId="{3570AFDB-191C-438A-B742-E759C6596664}" destId="{B34C3FB3-A6AD-4C2E-B858-336EB382650F}" srcOrd="0" destOrd="0" parTransId="{00E803AB-CE17-4DD4-813C-4C62CC3EA28E}" sibTransId="{2E12A122-27AD-415B-8D31-BB0F832D82A2}"/>
    <dgm:cxn modelId="{FF1B8C6B-1AC2-4E05-BF5C-1212AF0E64D9}" type="presOf" srcId="{8E7C6162-7D9C-48B8-82DE-117BDB55581E}" destId="{8C8D3A3D-5ABB-46CE-A724-92C979516087}" srcOrd="0" destOrd="0" presId="urn:microsoft.com/office/officeart/2005/8/layout/arrow1"/>
    <dgm:cxn modelId="{7CFC06F1-740D-4BA6-8FBC-558098AF0ADD}" type="presOf" srcId="{B34C3FB3-A6AD-4C2E-B858-336EB382650F}" destId="{7E4D95AB-06F3-4172-A34E-0192EE7EDFCD}" srcOrd="0" destOrd="0" presId="urn:microsoft.com/office/officeart/2005/8/layout/arrow1"/>
    <dgm:cxn modelId="{D688D1B5-9594-40B8-A852-677852587E53}" type="presOf" srcId="{3570AFDB-191C-438A-B742-E759C6596664}" destId="{F65F7EC6-47FD-42B8-ABF0-DBD95FA90E18}" srcOrd="0" destOrd="0" presId="urn:microsoft.com/office/officeart/2005/8/layout/arrow1"/>
    <dgm:cxn modelId="{0A0932E1-9D63-4435-B67C-8A5B3197FD10}" type="presParOf" srcId="{F65F7EC6-47FD-42B8-ABF0-DBD95FA90E18}" destId="{7E4D95AB-06F3-4172-A34E-0192EE7EDFCD}" srcOrd="0" destOrd="0" presId="urn:microsoft.com/office/officeart/2005/8/layout/arrow1"/>
    <dgm:cxn modelId="{253DFEF6-5522-48BC-BE17-63F1CE349660}" type="presParOf" srcId="{F65F7EC6-47FD-42B8-ABF0-DBD95FA90E18}" destId="{8C8D3A3D-5ABB-46CE-A724-92C97951608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D95AB-06F3-4172-A34E-0192EE7EDFCD}">
      <dsp:nvSpPr>
        <dsp:cNvPr id="0" name=""/>
        <dsp:cNvSpPr/>
      </dsp:nvSpPr>
      <dsp:spPr>
        <a:xfrm rot="16200000">
          <a:off x="353" y="261675"/>
          <a:ext cx="4048648" cy="40486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/>
            <a:t>Позитивні</a:t>
          </a:r>
          <a:endParaRPr lang="uk-UA" sz="4300" kern="1200" dirty="0"/>
        </a:p>
      </dsp:txBody>
      <dsp:txXfrm rot="5400000">
        <a:off x="708867" y="1273837"/>
        <a:ext cx="3340135" cy="2024324"/>
      </dsp:txXfrm>
    </dsp:sp>
    <dsp:sp modelId="{8C8D3A3D-5ABB-46CE-A724-92C979516087}">
      <dsp:nvSpPr>
        <dsp:cNvPr id="0" name=""/>
        <dsp:cNvSpPr/>
      </dsp:nvSpPr>
      <dsp:spPr>
        <a:xfrm rot="5400000">
          <a:off x="4455236" y="261675"/>
          <a:ext cx="4048648" cy="40486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/>
            <a:t>Негативні</a:t>
          </a:r>
          <a:endParaRPr lang="uk-UA" sz="4300" kern="1200" dirty="0"/>
        </a:p>
      </dsp:txBody>
      <dsp:txXfrm rot="-5400000">
        <a:off x="4455237" y="1273837"/>
        <a:ext cx="3340135" cy="2024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1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Учениці 9-Б класу </a:t>
            </a:r>
          </a:p>
          <a:p>
            <a:r>
              <a:rPr lang="uk-UA" sz="1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Бутко </a:t>
            </a:r>
            <a:r>
              <a:rPr lang="uk-UA" sz="1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ганни</a:t>
            </a:r>
            <a:endParaRPr lang="uk-UA" sz="18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Емоції та мотивації</a:t>
            </a:r>
            <a:endParaRPr lang="uk-UA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1061"/>
            <a:ext cx="367909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09108"/>
            <a:ext cx="3096344" cy="2212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62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Мотивації та е</a:t>
            </a:r>
            <a:r>
              <a:rPr lang="uk-UA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Мотивації та емоції тісно пов'язані між собою. Перед тим як задовольнити потребу організму , емоції виконують важливу роль – оцінку необхідності виконання тієї чи іншої дії .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15145"/>
            <a:ext cx="525658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7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 !</a:t>
            </a:r>
            <a:endParaRPr lang="uk-UA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39"/>
            <a:ext cx="6686174" cy="400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3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Емоції</a:t>
            </a:r>
            <a:endParaRPr lang="uk-UA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Емоції</a:t>
            </a:r>
            <a:r>
              <a:rPr lang="uk-UA" dirty="0" smtClean="0"/>
              <a:t> ( від лат. </a:t>
            </a:r>
            <a:r>
              <a:rPr lang="uk-UA" i="1" dirty="0" err="1" smtClean="0"/>
              <a:t>емотіон</a:t>
            </a:r>
            <a:r>
              <a:rPr lang="uk-UA" dirty="0" smtClean="0"/>
              <a:t> – хвилювання , збудження ) – </a:t>
            </a:r>
            <a:r>
              <a:rPr lang="uk-UA" i="1" dirty="0" smtClean="0"/>
              <a:t>це реакції , що виникають на дію зовнішніх і внутрішніх подразників: вони виявляються у вигляді задоволення ( радості ) або незадоволення ( смутку ) .</a:t>
            </a:r>
            <a:endParaRPr lang="uk-UA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20228"/>
            <a:ext cx="3736301" cy="233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20228"/>
            <a:ext cx="3619500" cy="233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3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Запам'ятай !</a:t>
            </a:r>
            <a:endParaRPr lang="uk-UA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Фахівці проводять відмінність між поняттям «емоція» і поняттями «почуття», «афект», «настрій» і «переживання</a:t>
            </a:r>
            <a:r>
              <a:rPr lang="uk-UA" dirty="0" smtClean="0"/>
              <a:t>».</a:t>
            </a:r>
          </a:p>
          <a:p>
            <a:r>
              <a:rPr lang="uk-UA" dirty="0" smtClean="0"/>
              <a:t>На </a:t>
            </a:r>
            <a:r>
              <a:rPr lang="uk-UA" dirty="0"/>
              <a:t>відміну від почуттів, емоції не мають об'єктної прив'язки: вони виникають не щодо кого чи чого-небудь, а по відношенню до ситуації в цілому. «Мені страшно» — це емоція, а «Я боюся цієї людини» — це почуття. </a:t>
            </a:r>
          </a:p>
        </p:txBody>
      </p:sp>
    </p:spTree>
    <p:extLst>
      <p:ext uri="{BB962C8B-B14F-4D97-AF65-F5344CB8AC3E}">
        <p14:creationId xmlns:p14="http://schemas.microsoft.com/office/powerpoint/2010/main" val="38856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емоцій </a:t>
            </a:r>
            <a:endParaRPr lang="uk-UA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42822250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19" y="2492896"/>
            <a:ext cx="3377022" cy="2843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34254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Позитивні емоції</a:t>
            </a:r>
            <a:endParaRPr lang="uk-UA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78360" cy="4572000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Позитивні емоції </a:t>
            </a:r>
            <a:r>
              <a:rPr lang="uk-UA" dirty="0"/>
              <a:t>— породжуються узгодженням обставин з нормами, що відповідають світогляду цієї особи (задоволення, радість, захват, замилування, самовдоволення, упевненість, задоволеність собою, повага, довіра, симпатія, ніжність, любов, </a:t>
            </a:r>
            <a:r>
              <a:rPr lang="uk-UA" dirty="0" smtClean="0"/>
              <a:t>подяка )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15" y="1844824"/>
            <a:ext cx="276225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16" y="4293097"/>
            <a:ext cx="276225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6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Негативні емоції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79912" y="1556792"/>
            <a:ext cx="5025760" cy="4542256"/>
          </a:xfrm>
        </p:spPr>
        <p:txBody>
          <a:bodyPr>
            <a:normAutofit lnSpcReduction="10000"/>
          </a:bodyPr>
          <a:lstStyle/>
          <a:p>
            <a:r>
              <a:rPr lang="uk-UA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Негативні емоції </a:t>
            </a:r>
            <a:r>
              <a:rPr lang="uk-UA" dirty="0"/>
              <a:t>— породжуються відхиленням обставин від параметрів життєдіяльності конкретної людини як особистості (горе (скорбота), невдоволення, туга, сум, нудьга, розпач, засмучення, тривога, переляк, страх, жах, жалість, жаль, розчарування, образа, </a:t>
            </a:r>
            <a:r>
              <a:rPr lang="uk-UA" dirty="0" smtClean="0"/>
              <a:t>гнів</a:t>
            </a:r>
            <a:r>
              <a:rPr lang="uk-UA" dirty="0"/>
              <a:t> 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1" y="1556792"/>
            <a:ext cx="316835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6" y="4437112"/>
            <a:ext cx="3136027" cy="1664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8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 емоційних станів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1.Настрій</a:t>
            </a:r>
          </a:p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2.Пристрасть</a:t>
            </a:r>
          </a:p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3.Афект</a:t>
            </a:r>
            <a:endParaRPr lang="uk-UA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381548"/>
            <a:ext cx="2848942" cy="2495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81548"/>
            <a:ext cx="2088232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82827"/>
            <a:ext cx="2438400" cy="254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 емоційних станів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 </a:t>
            </a:r>
            <a:r>
              <a:rPr lang="uk-UA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Настрій</a:t>
            </a:r>
            <a:r>
              <a:rPr lang="uk-UA" dirty="0"/>
              <a:t> — найпоширеніший емоційний стан, що характеризується слабкою інтенсивністю, тривалістю, іноді невизначеністю та неясністю переживань. </a:t>
            </a:r>
            <a:endParaRPr lang="uk-UA" dirty="0" smtClean="0"/>
          </a:p>
          <a:p>
            <a:r>
              <a:rPr lang="ru-RU" dirty="0"/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Пристрасть</a:t>
            </a:r>
            <a:r>
              <a:rPr lang="ru-RU" dirty="0"/>
              <a:t> — </a:t>
            </a:r>
            <a:r>
              <a:rPr lang="ru-RU" dirty="0" err="1"/>
              <a:t>виразне</a:t>
            </a:r>
            <a:r>
              <a:rPr lang="ru-RU" dirty="0"/>
              <a:t>, </a:t>
            </a:r>
            <a:r>
              <a:rPr lang="ru-RU" dirty="0" err="1"/>
              <a:t>визначене</a:t>
            </a:r>
            <a:r>
              <a:rPr lang="ru-RU" dirty="0"/>
              <a:t>, </a:t>
            </a:r>
            <a:r>
              <a:rPr lang="ru-RU" dirty="0" err="1"/>
              <a:t>сильне</a:t>
            </a:r>
            <a:r>
              <a:rPr lang="ru-RU" dirty="0"/>
              <a:t>, </a:t>
            </a:r>
            <a:r>
              <a:rPr lang="ru-RU" dirty="0" err="1"/>
              <a:t>глибоке</a:t>
            </a:r>
            <a:r>
              <a:rPr lang="ru-RU" dirty="0"/>
              <a:t>, </a:t>
            </a:r>
            <a:r>
              <a:rPr lang="ru-RU" dirty="0" err="1"/>
              <a:t>тривале</a:t>
            </a:r>
            <a:r>
              <a:rPr lang="ru-RU" dirty="0"/>
              <a:t>, </a:t>
            </a:r>
            <a:r>
              <a:rPr lang="ru-RU" dirty="0" err="1"/>
              <a:t>усвідомлене</a:t>
            </a:r>
            <a:r>
              <a:rPr lang="ru-RU" dirty="0"/>
              <a:t> 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активізує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підпорядковує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думки та </a:t>
            </a:r>
            <a:r>
              <a:rPr lang="ru-RU" dirty="0" err="1"/>
              <a:t>вчинки</a:t>
            </a:r>
            <a:r>
              <a:rPr lang="ru-RU" dirty="0"/>
              <a:t>, </a:t>
            </a:r>
            <a:r>
              <a:rPr lang="ru-RU" dirty="0" err="1"/>
              <a:t>мобілізує</a:t>
            </a:r>
            <a:r>
              <a:rPr lang="ru-RU" dirty="0"/>
              <a:t> на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,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поставленої</a:t>
            </a:r>
            <a:r>
              <a:rPr lang="ru-RU" dirty="0"/>
              <a:t> мети. </a:t>
            </a:r>
            <a:endParaRPr lang="ru-RU" dirty="0" smtClean="0"/>
          </a:p>
          <a:p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Афект</a:t>
            </a:r>
            <a:r>
              <a:rPr lang="ru-RU" dirty="0"/>
              <a:t> — 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вираженою</a:t>
            </a:r>
            <a:r>
              <a:rPr lang="ru-RU" dirty="0"/>
              <a:t> </a:t>
            </a:r>
            <a:r>
              <a:rPr lang="ru-RU" dirty="0" err="1"/>
              <a:t>інтенсивністю</a:t>
            </a:r>
            <a:r>
              <a:rPr lang="ru-RU" dirty="0"/>
              <a:t> та </a:t>
            </a:r>
            <a:r>
              <a:rPr lang="ru-RU" dirty="0" err="1"/>
              <a:t>відносною</a:t>
            </a:r>
            <a:r>
              <a:rPr lang="ru-RU" dirty="0"/>
              <a:t> </a:t>
            </a:r>
            <a:r>
              <a:rPr lang="ru-RU" dirty="0" err="1"/>
              <a:t>короткочасністю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радість</a:t>
            </a:r>
            <a:r>
              <a:rPr lang="ru-RU" dirty="0"/>
              <a:t>, а </a:t>
            </a:r>
            <a:r>
              <a:rPr lang="ru-RU" dirty="0" err="1"/>
              <a:t>захоплення</a:t>
            </a:r>
            <a:r>
              <a:rPr lang="ru-RU" dirty="0"/>
              <a:t>; не горе, а </a:t>
            </a:r>
            <a:r>
              <a:rPr lang="ru-RU" dirty="0" err="1"/>
              <a:t>відчай</a:t>
            </a:r>
            <a:r>
              <a:rPr lang="ru-RU" dirty="0"/>
              <a:t>; не страх, а </a:t>
            </a:r>
            <a:r>
              <a:rPr lang="ru-RU" dirty="0" err="1"/>
              <a:t>жах</a:t>
            </a:r>
            <a:r>
              <a:rPr lang="ru-RU" dirty="0"/>
              <a:t>; не </a:t>
            </a:r>
            <a:r>
              <a:rPr lang="ru-RU" dirty="0" err="1"/>
              <a:t>гнів</a:t>
            </a:r>
            <a:r>
              <a:rPr lang="ru-RU" dirty="0"/>
              <a:t>, а </a:t>
            </a:r>
            <a:r>
              <a:rPr lang="ru-RU" dirty="0" err="1"/>
              <a:t>лють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15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Мотивації</a:t>
            </a:r>
            <a:endParaRPr lang="uk-UA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Мотива́ція</a:t>
            </a:r>
            <a:r>
              <a:rPr lang="vi-VN" dirty="0"/>
              <a:t> (з лат. </a:t>
            </a:r>
            <a:r>
              <a:rPr lang="de-DE" dirty="0" err="1"/>
              <a:t>movere</a:t>
            </a:r>
            <a:r>
              <a:rPr lang="de-DE" dirty="0"/>
              <a:t>) — </a:t>
            </a:r>
            <a:r>
              <a:rPr lang="vi-VN" dirty="0"/>
              <a:t>спонукання до дії; динамічний процес фізіологічного та психологічного плану, керуючий поведінкою людини, який визначає її організованість, активність і стійкість; здатність людини діяльно задовольняти свої потреби.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79"/>
            <a:ext cx="3525957" cy="208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63702"/>
            <a:ext cx="3096344" cy="207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</TotalTime>
  <Words>400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Емоції та мотивації</vt:lpstr>
      <vt:lpstr>Емоції</vt:lpstr>
      <vt:lpstr>Запам'ятай !</vt:lpstr>
      <vt:lpstr>Види емоцій </vt:lpstr>
      <vt:lpstr>Позитивні емоції</vt:lpstr>
      <vt:lpstr>Негативні емоції</vt:lpstr>
      <vt:lpstr>Класи емоційних станів</vt:lpstr>
      <vt:lpstr>Класи емоційних станів</vt:lpstr>
      <vt:lpstr>Мотивації</vt:lpstr>
      <vt:lpstr>Мотивації та емоції</vt:lpstr>
      <vt:lpstr>Дякую за увагу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Емоції та мотивації</dc:title>
  <dc:creator>Лариса</dc:creator>
  <cp:lastModifiedBy>Лариса</cp:lastModifiedBy>
  <cp:revision>4</cp:revision>
  <dcterms:created xsi:type="dcterms:W3CDTF">2013-05-14T20:15:06Z</dcterms:created>
  <dcterms:modified xsi:type="dcterms:W3CDTF">2013-05-14T21:02:19Z</dcterms:modified>
</cp:coreProperties>
</file>