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1A1A-3C3D-4906-B7A2-1ED021DDC82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12CE-2A18-4ED2-B2D6-C9BD5D57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72;&#1075;&#1088;&#1091;&#1079;&#1082;&#1080;\Lana%20Del%20Rey%20-%20Dark%20Paradis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820472" cy="26642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ВИДИ НАДЗВИЧАЙНИХ СИТУАЦІЙ ТА ЇХ КЛАСИФІКАЦІЯ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Lana Del Rey - Dark Parad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000" numSld="18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18745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283968" cy="4426767"/>
          </a:xfrm>
          <a:prstGeom prst="rect">
            <a:avLst/>
          </a:prstGeom>
        </p:spPr>
      </p:pic>
      <p:pic>
        <p:nvPicPr>
          <p:cNvPr id="6" name="Рисунок 5" descr="3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66656"/>
            <a:ext cx="9144001" cy="3491346"/>
          </a:xfrm>
          <a:prstGeom prst="rect">
            <a:avLst/>
          </a:prstGeom>
        </p:spPr>
      </p:pic>
      <p:pic>
        <p:nvPicPr>
          <p:cNvPr id="7" name="Рисунок 6" descr="11_sep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0692" y="0"/>
            <a:ext cx="4563308" cy="6858000"/>
          </a:xfrm>
          <a:prstGeom prst="rect">
            <a:avLst/>
          </a:prstGeom>
        </p:spPr>
      </p:pic>
      <p:pic>
        <p:nvPicPr>
          <p:cNvPr id="8" name="Рисунок 7" descr="mumb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484784"/>
            <a:ext cx="6156684" cy="41044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характеру,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вторинні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зруйнування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гідроелектричних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, </a:t>
            </a:r>
            <a:r>
              <a:rPr lang="ru-RU" dirty="0" err="1"/>
              <a:t>складів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сховищ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та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нафтопродуктів</a:t>
            </a:r>
            <a:r>
              <a:rPr lang="ru-RU" dirty="0"/>
              <a:t>, </a:t>
            </a:r>
            <a:r>
              <a:rPr lang="ru-RU" dirty="0" err="1"/>
              <a:t>вибухівки</a:t>
            </a:r>
            <a:r>
              <a:rPr lang="ru-RU" dirty="0"/>
              <a:t>, </a:t>
            </a:r>
            <a:r>
              <a:rPr lang="ru-RU" dirty="0" err="1"/>
              <a:t>сильнодіючих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9589315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4204" cy="3986776"/>
          </a:xfrm>
          <a:prstGeom prst="rect">
            <a:avLst/>
          </a:prstGeom>
        </p:spPr>
      </p:pic>
      <p:pic>
        <p:nvPicPr>
          <p:cNvPr id="5" name="Рисунок 4" descr="gaiti_maroder3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7326" y="3489796"/>
            <a:ext cx="5046674" cy="3368204"/>
          </a:xfrm>
          <a:prstGeom prst="rect">
            <a:avLst/>
          </a:prstGeom>
        </p:spPr>
      </p:pic>
      <p:pic>
        <p:nvPicPr>
          <p:cNvPr id="6" name="Рисунок 5" descr="p1147242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412776"/>
            <a:ext cx="5634322" cy="423421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необхідно</a:t>
            </a:r>
            <a:r>
              <a:rPr lang="ru-RU" dirty="0"/>
              <a:t> знати,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територіального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,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заподіяних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, за </a:t>
            </a:r>
            <a:r>
              <a:rPr lang="ru-RU" dirty="0" err="1"/>
              <a:t>класифікаційними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яка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та </a:t>
            </a:r>
            <a:r>
              <a:rPr lang="ru-RU" dirty="0" err="1"/>
              <a:t>більше</a:t>
            </a:r>
            <a:r>
              <a:rPr lang="ru-RU" dirty="0"/>
              <a:t> областей (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та Севастополя)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транскордонним</a:t>
            </a:r>
            <a:r>
              <a:rPr lang="ru-RU" dirty="0"/>
              <a:t> </a:t>
            </a:r>
            <a:r>
              <a:rPr lang="ru-RU" dirty="0" err="1"/>
              <a:t>перенесенням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, коли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в </a:t>
            </a:r>
            <a:r>
              <a:rPr lang="ru-RU" dirty="0" err="1"/>
              <a:t>обсягах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та Севастополя),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одного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бюджету;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2)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яка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(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) —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областей,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та Севастополя,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перенесенням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суміжної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, коли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в </a:t>
            </a:r>
            <a:r>
              <a:rPr lang="ru-RU" dirty="0" err="1"/>
              <a:t>обсягах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району,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одного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бюджету;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3)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яка </a:t>
            </a:r>
            <a:r>
              <a:rPr lang="ru-RU" dirty="0" err="1"/>
              <a:t>виходить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,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на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сусідні</a:t>
            </a:r>
            <a:r>
              <a:rPr lang="ru-RU" dirty="0"/>
              <a:t>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, </a:t>
            </a:r>
            <a:r>
              <a:rPr lang="ru-RU" dirty="0" err="1"/>
              <a:t>інженерні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, коли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в </a:t>
            </a:r>
            <a:r>
              <a:rPr lang="ru-RU" dirty="0" err="1"/>
              <a:t>обсягах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одного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бюджету. До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належать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на </a:t>
            </a:r>
            <a:r>
              <a:rPr lang="ru-RU" dirty="0" err="1"/>
              <a:t>об'єктах</a:t>
            </a:r>
            <a:r>
              <a:rPr lang="ru-RU" dirty="0"/>
              <a:t> </a:t>
            </a:r>
            <a:r>
              <a:rPr lang="ru-RU" dirty="0" err="1"/>
              <a:t>житлово-комунальної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затверджених</a:t>
            </a:r>
            <a:r>
              <a:rPr lang="ru-RU" dirty="0"/>
              <a:t> </a:t>
            </a:r>
            <a:r>
              <a:rPr lang="ru-RU" dirty="0" err="1"/>
              <a:t>переліків</a:t>
            </a:r>
            <a:r>
              <a:rPr lang="ru-RU" dirty="0"/>
              <a:t>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024336"/>
          </a:xfrm>
        </p:spPr>
        <p:txBody>
          <a:bodyPr/>
          <a:lstStyle/>
          <a:p>
            <a:r>
              <a:rPr lang="ru-RU" dirty="0"/>
              <a:t>4)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об'єктного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яка </a:t>
            </a:r>
            <a:r>
              <a:rPr lang="ru-RU" dirty="0" err="1"/>
              <a:t>розгортається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самому </a:t>
            </a:r>
            <a:r>
              <a:rPr lang="ru-RU" dirty="0" err="1"/>
              <a:t>об'єкті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виходять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санітарно-захисної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Подальша</a:t>
            </a:r>
            <a:r>
              <a:rPr lang="ru-RU" dirty="0" smtClean="0"/>
              <a:t> </a:t>
            </a:r>
            <a:r>
              <a:rPr lang="ru-RU" dirty="0" err="1" smtClean="0"/>
              <a:t>класифікація</a:t>
            </a:r>
            <a:r>
              <a:rPr lang="ru-RU" dirty="0" smtClean="0"/>
              <a:t> як </a:t>
            </a:r>
            <a:r>
              <a:rPr lang="ru-RU" dirty="0" err="1" smtClean="0"/>
              <a:t>природних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техногенних</a:t>
            </a:r>
            <a:r>
              <a:rPr lang="ru-RU" dirty="0" smtClean="0"/>
              <a:t> </a:t>
            </a:r>
            <a:r>
              <a:rPr lang="ru-RU" dirty="0" err="1" smtClean="0"/>
              <a:t>надзвичайних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проведена за такими </a:t>
            </a:r>
            <a:r>
              <a:rPr lang="ru-RU" dirty="0" err="1" smtClean="0"/>
              <a:t>ознаками</a:t>
            </a:r>
            <a:r>
              <a:rPr lang="ru-RU" dirty="0" smtClean="0"/>
              <a:t>: </a:t>
            </a:r>
            <a:r>
              <a:rPr lang="ru-RU" dirty="0" err="1" smtClean="0"/>
              <a:t>загальна</a:t>
            </a:r>
            <a:r>
              <a:rPr lang="ru-RU" dirty="0" smtClean="0"/>
              <a:t> причина </a:t>
            </a:r>
            <a:r>
              <a:rPr lang="ru-RU" dirty="0" err="1" smtClean="0"/>
              <a:t>виникнення</a:t>
            </a:r>
            <a:r>
              <a:rPr lang="ru-RU" dirty="0" smtClean="0"/>
              <a:t>, вид </a:t>
            </a:r>
            <a:r>
              <a:rPr lang="ru-RU" dirty="0" err="1" smtClean="0"/>
              <a:t>прояву</a:t>
            </a:r>
            <a:r>
              <a:rPr lang="ru-RU" dirty="0" smtClean="0"/>
              <a:t>, сфера, </a:t>
            </a:r>
            <a:r>
              <a:rPr lang="ru-RU" dirty="0" err="1" smtClean="0"/>
              <a:t>наслідки</a:t>
            </a:r>
            <a:r>
              <a:rPr lang="ru-RU" dirty="0" smtClean="0"/>
              <a:t>, </a:t>
            </a:r>
            <a:r>
              <a:rPr lang="ru-RU" dirty="0" err="1" smtClean="0"/>
              <a:t>терміни</a:t>
            </a:r>
            <a:r>
              <a:rPr lang="ru-RU" dirty="0" smtClean="0"/>
              <a:t> та масштаб </a:t>
            </a:r>
            <a:r>
              <a:rPr lang="ru-RU" dirty="0" err="1" smtClean="0"/>
              <a:t>прояву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Надзвичайні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, як правило, на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техногенно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виробництвах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радіаційно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вибухо</a:t>
            </a:r>
            <a:r>
              <a:rPr lang="ru-RU" dirty="0" smtClean="0"/>
              <a:t> та </a:t>
            </a:r>
            <a:r>
              <a:rPr lang="ru-RU" dirty="0" err="1" smtClean="0"/>
              <a:t>пожежонебезпечні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гідродинамічно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аварій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катастроф на </a:t>
            </a:r>
            <a:r>
              <a:rPr lang="ru-RU" dirty="0" err="1" smtClean="0"/>
              <a:t>транспорті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err="1" smtClean="0"/>
              <a:t>Надзвичайні</a:t>
            </a:r>
            <a:r>
              <a:rPr lang="ru-RU" dirty="0" smtClean="0"/>
              <a:t>  </a:t>
            </a:r>
            <a:r>
              <a:rPr lang="ru-RU" dirty="0" err="1" smtClean="0"/>
              <a:t>ситуації</a:t>
            </a:r>
            <a:r>
              <a:rPr lang="ru-RU" dirty="0" smtClean="0"/>
              <a:t> 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статись</a:t>
            </a:r>
            <a:r>
              <a:rPr lang="ru-RU" dirty="0" smtClean="0"/>
              <a:t> де </a:t>
            </a:r>
            <a:r>
              <a:rPr lang="ru-RU" dirty="0" err="1" smtClean="0"/>
              <a:t>завгодно</a:t>
            </a:r>
            <a:r>
              <a:rPr lang="ru-RU" dirty="0" smtClean="0"/>
              <a:t>, коли </a:t>
            </a:r>
            <a:r>
              <a:rPr lang="ru-RU" dirty="0" err="1" smtClean="0"/>
              <a:t>завгодно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завгодно</a:t>
            </a:r>
            <a:r>
              <a:rPr lang="ru-RU" dirty="0" smtClean="0"/>
              <a:t>, БЕРЕЖІТЬ СЕБЕ І СВОЇХ РІДНИХ!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тяжких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природного та техногенного характеру,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людей, а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сягають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гривень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областях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явищами</a:t>
            </a:r>
            <a:r>
              <a:rPr lang="ru-RU" dirty="0"/>
              <a:t>, </a:t>
            </a:r>
            <a:r>
              <a:rPr lang="ru-RU" dirty="0" err="1"/>
              <a:t>аваріями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катастрофами </a:t>
            </a:r>
            <a:r>
              <a:rPr lang="ru-RU" dirty="0" err="1" smtClean="0"/>
              <a:t>обставини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складн</a:t>
            </a:r>
            <a:r>
              <a:rPr lang="uk-UA" dirty="0" smtClean="0"/>
              <a:t>і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характеру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зумовити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: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техногенного характеру: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(</a:t>
            </a:r>
            <a:r>
              <a:rPr lang="ru-RU" dirty="0" err="1"/>
              <a:t>катастрофи</a:t>
            </a:r>
            <a:r>
              <a:rPr lang="ru-RU" dirty="0"/>
              <a:t>), </a:t>
            </a:r>
            <a:r>
              <a:rPr lang="ru-RU" dirty="0" err="1" smtClean="0"/>
              <a:t>пожежі</a:t>
            </a:r>
            <a:r>
              <a:rPr lang="ru-RU" dirty="0" smtClean="0"/>
              <a:t>, </a:t>
            </a:r>
            <a:r>
              <a:rPr lang="ru-RU" dirty="0" err="1"/>
              <a:t>неспровоковані</a:t>
            </a:r>
            <a:r>
              <a:rPr lang="ru-RU" dirty="0"/>
              <a:t> </a:t>
            </a:r>
            <a:r>
              <a:rPr lang="ru-RU" dirty="0" err="1"/>
              <a:t>вибухи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,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викидом</a:t>
            </a:r>
            <a:r>
              <a:rPr lang="ru-RU" dirty="0"/>
              <a:t> (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)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, </a:t>
            </a:r>
            <a:r>
              <a:rPr lang="ru-RU" dirty="0" err="1"/>
              <a:t>радіоактивних</a:t>
            </a:r>
            <a:r>
              <a:rPr lang="ru-RU" dirty="0"/>
              <a:t>,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раптове</a:t>
            </a:r>
            <a:r>
              <a:rPr lang="ru-RU" dirty="0"/>
              <a:t> </a:t>
            </a:r>
            <a:r>
              <a:rPr lang="ru-RU" dirty="0" err="1"/>
              <a:t>зруйнування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та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аварії</a:t>
            </a:r>
            <a:r>
              <a:rPr lang="ru-RU" dirty="0"/>
              <a:t> на </a:t>
            </a:r>
            <a:r>
              <a:rPr lang="ru-RU" dirty="0" err="1"/>
              <a:t>інженерних</a:t>
            </a:r>
            <a:r>
              <a:rPr lang="ru-RU" dirty="0"/>
              <a:t> мережах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спорудах</a:t>
            </a:r>
            <a:r>
              <a:rPr lang="ru-RU" dirty="0"/>
              <a:t> </a:t>
            </a:r>
            <a:r>
              <a:rPr lang="ru-RU" dirty="0" err="1"/>
              <a:t>життєзабезпечення</a:t>
            </a:r>
            <a:r>
              <a:rPr lang="ru-RU" dirty="0"/>
              <a:t>, </a:t>
            </a:r>
            <a:r>
              <a:rPr lang="ru-RU" dirty="0" err="1"/>
              <a:t>гідродинамічні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греблях, дамбах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931536" cy="554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8750" cy="3933825"/>
          </a:xfrm>
          <a:prstGeom prst="rect">
            <a:avLst/>
          </a:prstGeom>
        </p:spPr>
      </p:pic>
      <p:pic>
        <p:nvPicPr>
          <p:cNvPr id="9" name="Рисунок 8" descr="70445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838325"/>
            <a:ext cx="4762500" cy="3181350"/>
          </a:xfrm>
          <a:prstGeom prst="rect">
            <a:avLst/>
          </a:prstGeom>
        </p:spPr>
      </p:pic>
      <p:pic>
        <p:nvPicPr>
          <p:cNvPr id="10" name="Рисунок 9" descr="P4180104.jpg1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3645024"/>
            <a:ext cx="4283969" cy="3212976"/>
          </a:xfrm>
          <a:prstGeom prst="rect">
            <a:avLst/>
          </a:prstGeom>
        </p:spPr>
      </p:pic>
      <p:pic>
        <p:nvPicPr>
          <p:cNvPr id="12" name="Рисунок 11" descr="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89920"/>
            <a:ext cx="5652120" cy="3768080"/>
          </a:xfrm>
          <a:prstGeom prst="rect">
            <a:avLst/>
          </a:prstGeom>
        </p:spPr>
      </p:pic>
      <p:pic>
        <p:nvPicPr>
          <p:cNvPr id="13" name="Рисунок 12" descr="image0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0"/>
            <a:ext cx="4644008" cy="37233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природного характеру: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геологічні</a:t>
            </a:r>
            <a:r>
              <a:rPr lang="ru-RU" dirty="0"/>
              <a:t>, </a:t>
            </a:r>
            <a:r>
              <a:rPr lang="ru-RU" dirty="0" err="1"/>
              <a:t>метеорологічні</a:t>
            </a:r>
            <a:r>
              <a:rPr lang="ru-RU" dirty="0"/>
              <a:t>, </a:t>
            </a:r>
            <a:r>
              <a:rPr lang="ru-RU" dirty="0" err="1"/>
              <a:t>гідрологічні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та </a:t>
            </a:r>
            <a:r>
              <a:rPr lang="ru-RU" dirty="0" err="1"/>
              <a:t>прісноводні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надр</a:t>
            </a:r>
            <a:r>
              <a:rPr lang="ru-RU" dirty="0"/>
              <a:t>,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 стану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інфекційна</a:t>
            </a:r>
            <a:r>
              <a:rPr lang="ru-RU" dirty="0"/>
              <a:t> </a:t>
            </a:r>
            <a:r>
              <a:rPr lang="ru-RU" dirty="0" err="1"/>
              <a:t>захворюваність</a:t>
            </a:r>
            <a:r>
              <a:rPr lang="ru-RU" dirty="0"/>
              <a:t> людей,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хворобами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 стану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16" y="332656"/>
            <a:ext cx="8936284" cy="619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932040" cy="3702824"/>
          </a:xfrm>
        </p:spPr>
      </p:pic>
      <p:pic>
        <p:nvPicPr>
          <p:cNvPr id="5" name="Рисунок 4" descr="9b35625f05_78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6542" y="2902248"/>
            <a:ext cx="5957458" cy="3955752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916832"/>
            <a:ext cx="4236261" cy="3184500"/>
          </a:xfrm>
          <a:prstGeom prst="rect">
            <a:avLst/>
          </a:prstGeom>
        </p:spPr>
      </p:pic>
      <p:pic>
        <p:nvPicPr>
          <p:cNvPr id="7" name="Рисунок 6" descr="5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284984"/>
            <a:ext cx="4764021" cy="3573016"/>
          </a:xfrm>
          <a:prstGeom prst="rect">
            <a:avLst/>
          </a:prstGeom>
        </p:spPr>
      </p:pic>
      <p:pic>
        <p:nvPicPr>
          <p:cNvPr id="8" name="Рисунок 7" descr="1333273175_raspadskaya2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0395" y="0"/>
            <a:ext cx="5463605" cy="4509120"/>
          </a:xfrm>
          <a:prstGeom prst="rect">
            <a:avLst/>
          </a:prstGeom>
        </p:spPr>
      </p:pic>
      <p:pic>
        <p:nvPicPr>
          <p:cNvPr id="9" name="Рисунок 8" descr="snih_w_ital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2132856"/>
            <a:ext cx="6080094" cy="309634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—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соціально-політичного</a:t>
            </a:r>
            <a:r>
              <a:rPr lang="ru-RU" dirty="0"/>
              <a:t> характеру,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протиправними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 </a:t>
            </a:r>
            <a:r>
              <a:rPr lang="ru-RU" dirty="0" err="1"/>
              <a:t>терористичного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антиконституційного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: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реальна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терористичного</a:t>
            </a:r>
            <a:r>
              <a:rPr lang="ru-RU" dirty="0"/>
              <a:t> акту (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напад</a:t>
            </a:r>
            <a:r>
              <a:rPr lang="ru-RU" dirty="0"/>
              <a:t>,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затримання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ядерних</a:t>
            </a:r>
            <a:r>
              <a:rPr lang="ru-RU" dirty="0"/>
              <a:t> установок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систем </a:t>
            </a:r>
            <a:r>
              <a:rPr lang="ru-RU" dirty="0" err="1"/>
              <a:t>зв'язку</a:t>
            </a:r>
            <a:r>
              <a:rPr lang="ru-RU" dirty="0"/>
              <a:t> та </a:t>
            </a:r>
            <a:r>
              <a:rPr lang="ru-RU" dirty="0" err="1"/>
              <a:t>телекомунікацій</a:t>
            </a:r>
            <a:r>
              <a:rPr lang="ru-RU" dirty="0"/>
              <a:t>, </a:t>
            </a:r>
            <a:r>
              <a:rPr lang="ru-RU" dirty="0" err="1"/>
              <a:t>напад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замах на </a:t>
            </a:r>
            <a:r>
              <a:rPr lang="ru-RU" dirty="0" err="1"/>
              <a:t>екіпаж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судна), </a:t>
            </a:r>
            <a:r>
              <a:rPr lang="ru-RU" dirty="0" err="1"/>
              <a:t>викрадення</a:t>
            </a:r>
            <a:r>
              <a:rPr lang="ru-RU" dirty="0"/>
              <a:t> (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викрадення</a:t>
            </a:r>
            <a:r>
              <a:rPr lang="ru-RU" dirty="0"/>
              <a:t>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суден, </a:t>
            </a:r>
            <a:r>
              <a:rPr lang="ru-RU" dirty="0" err="1"/>
              <a:t>захоплення</a:t>
            </a:r>
            <a:r>
              <a:rPr lang="ru-RU" dirty="0"/>
              <a:t>,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вибухових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у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зникнення</a:t>
            </a:r>
            <a:r>
              <a:rPr lang="ru-RU" dirty="0"/>
              <a:t> (</a:t>
            </a:r>
            <a:r>
              <a:rPr lang="ru-RU" dirty="0" err="1"/>
              <a:t>крадіжка</a:t>
            </a:r>
            <a:r>
              <a:rPr lang="ru-RU" dirty="0"/>
              <a:t>) </a:t>
            </a:r>
            <a:r>
              <a:rPr lang="ru-RU" dirty="0" err="1"/>
              <a:t>зброї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застарілих</a:t>
            </a:r>
            <a:r>
              <a:rPr lang="ru-RU" dirty="0"/>
              <a:t> </a:t>
            </a:r>
            <a:r>
              <a:rPr lang="ru-RU" dirty="0" err="1"/>
              <a:t>боєприпасів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621</Words>
  <Application>Microsoft Office PowerPoint</Application>
  <PresentationFormat>Экран (4:3)</PresentationFormat>
  <Paragraphs>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ВИДИ НАДЗВИЧАЙНИХ СИТУАЦІЙ ТА ЇХ КЛАСИФІКАЦІЯ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НАДЗВИЧАЙНИХ СИТУАЦІЙ ТА ЇХ КЛАСИФІКАЦІЯ</dc:title>
  <dc:creator>Liza</dc:creator>
  <cp:lastModifiedBy>Liza</cp:lastModifiedBy>
  <cp:revision>65</cp:revision>
  <dcterms:created xsi:type="dcterms:W3CDTF">2013-09-21T16:28:48Z</dcterms:created>
  <dcterms:modified xsi:type="dcterms:W3CDTF">2013-09-22T15:26:23Z</dcterms:modified>
</cp:coreProperties>
</file>