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6" r:id="rId5"/>
    <p:sldId id="267" r:id="rId6"/>
    <p:sldId id="268" r:id="rId7"/>
    <p:sldId id="269" r:id="rId8"/>
    <p:sldId id="270" r:id="rId9"/>
    <p:sldId id="265" r:id="rId10"/>
    <p:sldId id="26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ru-RU" smtClean="0"/>
              <a:t>Образец заголовка</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FEF7191-4513-4897-A5C4-F106EB7D14FB}" type="datetimeFigureOut">
              <a:rPr lang="ru-RU" smtClean="0"/>
              <a:t>22.09.2014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410239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FEF7191-4513-4897-A5C4-F106EB7D14FB}" type="datetimeFigureOut">
              <a:rPr lang="ru-RU" smtClean="0"/>
              <a:t>22.09.2014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37701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28650" y="6422855"/>
            <a:ext cx="2057397" cy="365125"/>
          </a:xfrm>
        </p:spPr>
        <p:txBody>
          <a:bodyPr/>
          <a:lstStyle/>
          <a:p>
            <a:fld id="{FFEF7191-4513-4897-A5C4-F106EB7D14FB}" type="datetimeFigureOut">
              <a:rPr lang="ru-RU" smtClean="0"/>
              <a:t>22.09.2014</a:t>
            </a:fld>
            <a:endParaRPr lang="ru-RU"/>
          </a:p>
        </p:txBody>
      </p:sp>
      <p:sp>
        <p:nvSpPr>
          <p:cNvPr id="5" name="Footer Placeholder 4"/>
          <p:cNvSpPr>
            <a:spLocks noGrp="1"/>
          </p:cNvSpPr>
          <p:nvPr>
            <p:ph type="ftr" sz="quarter" idx="11"/>
          </p:nvPr>
        </p:nvSpPr>
        <p:spPr>
          <a:xfrm>
            <a:off x="2832102" y="6422855"/>
            <a:ext cx="3209752" cy="365125"/>
          </a:xfrm>
        </p:spPr>
        <p:txBody>
          <a:bodyPr/>
          <a:lstStyle/>
          <a:p>
            <a:endParaRPr lang="ru-RU"/>
          </a:p>
        </p:txBody>
      </p:sp>
      <p:sp>
        <p:nvSpPr>
          <p:cNvPr id="6" name="Slide Number Placeholder 5"/>
          <p:cNvSpPr>
            <a:spLocks noGrp="1"/>
          </p:cNvSpPr>
          <p:nvPr>
            <p:ph type="sldNum" sz="quarter" idx="12"/>
          </p:nvPr>
        </p:nvSpPr>
        <p:spPr>
          <a:xfrm>
            <a:off x="6054787" y="6422855"/>
            <a:ext cx="659819" cy="365125"/>
          </a:xfrm>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174245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FEF7191-4513-4897-A5C4-F106EB7D14FB}" type="datetimeFigureOut">
              <a:rPr lang="ru-RU" smtClean="0"/>
              <a:t>22.09.2014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115056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FFEF7191-4513-4897-A5C4-F106EB7D14FB}" type="datetimeFigureOut">
              <a:rPr lang="ru-RU" smtClean="0"/>
              <a:t>22.09.2014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778149A-75C9-47B0-8EAD-7EF1280756F9}" type="slidenum">
              <a:rPr lang="ru-RU" smtClean="0"/>
              <a:t>‹#›</a:t>
            </a:fld>
            <a:endParaRPr lang="ru-RU"/>
          </a:p>
        </p:txBody>
      </p:sp>
    </p:spTree>
    <p:extLst>
      <p:ext uri="{BB962C8B-B14F-4D97-AF65-F5344CB8AC3E}">
        <p14:creationId xmlns:p14="http://schemas.microsoft.com/office/powerpoint/2010/main" val="40016150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FEF7191-4513-4897-A5C4-F106EB7D14FB}" type="datetimeFigureOut">
              <a:rPr lang="ru-RU" smtClean="0"/>
              <a:t>22.09.2014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346752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FEF7191-4513-4897-A5C4-F106EB7D14FB}" type="datetimeFigureOut">
              <a:rPr lang="ru-RU" smtClean="0"/>
              <a:t>22.09.2014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9628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FEF7191-4513-4897-A5C4-F106EB7D14FB}" type="datetimeFigureOut">
              <a:rPr lang="ru-RU" smtClean="0"/>
              <a:t>22.09.2014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238991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F7191-4513-4897-A5C4-F106EB7D14FB}" type="datetimeFigureOut">
              <a:rPr lang="ru-RU" smtClean="0"/>
              <a:t>22.09.2014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149752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EF7191-4513-4897-A5C4-F106EB7D14FB}" type="datetimeFigureOut">
              <a:rPr lang="ru-RU" smtClean="0"/>
              <a:t>22.09.2014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369778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EF7191-4513-4897-A5C4-F106EB7D14FB}" type="datetimeFigureOut">
              <a:rPr lang="ru-RU" smtClean="0"/>
              <a:t>22.09.2014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78149A-75C9-47B0-8EAD-7EF1280756F9}" type="slidenum">
              <a:rPr lang="ru-RU" smtClean="0"/>
              <a:t>‹#›</a:t>
            </a:fld>
            <a:endParaRPr lang="ru-RU"/>
          </a:p>
        </p:txBody>
      </p:sp>
    </p:spTree>
    <p:extLst>
      <p:ext uri="{BB962C8B-B14F-4D97-AF65-F5344CB8AC3E}">
        <p14:creationId xmlns:p14="http://schemas.microsoft.com/office/powerpoint/2010/main" val="386002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FFEF7191-4513-4897-A5C4-F106EB7D14FB}" type="datetimeFigureOut">
              <a:rPr lang="ru-RU" smtClean="0"/>
              <a:t>22.09.2014</a:t>
            </a:fld>
            <a:endParaRPr lang="ru-RU"/>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778149A-75C9-47B0-8EAD-7EF1280756F9}" type="slidenum">
              <a:rPr lang="ru-RU" smtClean="0"/>
              <a:t>‹#›</a:t>
            </a:fld>
            <a:endParaRPr lang="ru-RU"/>
          </a:p>
        </p:txBody>
      </p:sp>
    </p:spTree>
    <p:extLst>
      <p:ext uri="{BB962C8B-B14F-4D97-AF65-F5344CB8AC3E}">
        <p14:creationId xmlns:p14="http://schemas.microsoft.com/office/powerpoint/2010/main" val="19825755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4800" dirty="0"/>
              <a:t>South East England</a:t>
            </a:r>
            <a:endParaRPr lang="ru-RU" sz="4800" dirty="0"/>
          </a:p>
        </p:txBody>
      </p:sp>
      <p:sp>
        <p:nvSpPr>
          <p:cNvPr id="3" name="Подзаголовок 2"/>
          <p:cNvSpPr>
            <a:spLocks noGrp="1"/>
          </p:cNvSpPr>
          <p:nvPr>
            <p:ph type="subTitle" idx="1"/>
          </p:nvPr>
        </p:nvSpPr>
        <p:spPr/>
        <p:txBody>
          <a:bodyPr/>
          <a:lstStyle/>
          <a:p>
            <a:r>
              <a:rPr lang="en-US" dirty="0" smtClean="0"/>
              <a:t>Culture and interesting places</a:t>
            </a:r>
            <a:endParaRPr lang="ru-RU" dirty="0"/>
          </a:p>
        </p:txBody>
      </p:sp>
    </p:spTree>
    <p:extLst>
      <p:ext uri="{BB962C8B-B14F-4D97-AF65-F5344CB8AC3E}">
        <p14:creationId xmlns:p14="http://schemas.microsoft.com/office/powerpoint/2010/main" val="13250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duotone>
              <a:schemeClr val="accent3">
                <a:shade val="45000"/>
                <a:satMod val="135000"/>
              </a:schemeClr>
              <a:prstClr val="white"/>
            </a:duotone>
          </a:blip>
          <a:stretch>
            <a:fillRect/>
          </a:stretch>
        </p:blipFill>
        <p:spPr>
          <a:xfrm>
            <a:off x="1238250" y="571500"/>
            <a:ext cx="6667500" cy="5715000"/>
          </a:xfrm>
          <a:prstGeom prst="rect">
            <a:avLst/>
          </a:prstGeom>
          <a:ln>
            <a:solidFill>
              <a:schemeClr val="bg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South East England </a:t>
            </a:r>
            <a:endParaRPr lang="ru-RU" dirty="0"/>
          </a:p>
        </p:txBody>
      </p:sp>
      <p:sp>
        <p:nvSpPr>
          <p:cNvPr id="3" name="Объект 2"/>
          <p:cNvSpPr>
            <a:spLocks noGrp="1"/>
          </p:cNvSpPr>
          <p:nvPr>
            <p:ph idx="1"/>
          </p:nvPr>
        </p:nvSpPr>
        <p:spPr/>
        <p:txBody>
          <a:bodyPr>
            <a:normAutofit/>
          </a:bodyPr>
          <a:lstStyle/>
          <a:p>
            <a:r>
              <a:rPr lang="en-US" dirty="0"/>
              <a:t>South East England is one of nine official regions of England. It consists of Berkshire, Buckinghamshire, East Sussex, Hampshire, the Isle of Wight, Kent, </a:t>
            </a:r>
            <a:r>
              <a:rPr lang="en-US" dirty="0" err="1"/>
              <a:t>Oxfordshire</a:t>
            </a:r>
            <a:r>
              <a:rPr lang="en-US" dirty="0"/>
              <a:t>, Surrey and West Sussex. As with the other regions of England, apart from Greater London, the South East has no elected government. </a:t>
            </a:r>
          </a:p>
          <a:p>
            <a:r>
              <a:rPr lang="en-US" dirty="0"/>
              <a:t>It is the third largest region of England, with an area of 19,096 km², and is also the most populous with a total population of over eight and a half million (2011).</a:t>
            </a:r>
            <a:endParaRPr lang="ru-RU" dirty="0"/>
          </a:p>
        </p:txBody>
      </p:sp>
    </p:spTree>
    <p:extLst>
      <p:ext uri="{BB962C8B-B14F-4D97-AF65-F5344CB8AC3E}">
        <p14:creationId xmlns:p14="http://schemas.microsoft.com/office/powerpoint/2010/main" val="21068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15541" y="1120478"/>
            <a:ext cx="7772400" cy="2354262"/>
          </a:xfrm>
        </p:spPr>
        <p:txBody>
          <a:bodyPr>
            <a:normAutofit/>
          </a:bodyPr>
          <a:lstStyle/>
          <a:p>
            <a:r>
              <a:rPr lang="en-US" dirty="0"/>
              <a:t>The region is known for its countryside, which includes the North Downs and the Chiltern Hills as well as two national parks: the New Forest and the South Downs. The River Thames flows through the region and its basin is known as the Thames Valley. </a:t>
            </a:r>
          </a:p>
        </p:txBody>
      </p:sp>
      <p:pic>
        <p:nvPicPr>
          <p:cNvPr id="4" name="Рисунок 3"/>
          <p:cNvPicPr>
            <a:picLocks noChangeAspect="1"/>
          </p:cNvPicPr>
          <p:nvPr/>
        </p:nvPicPr>
        <p:blipFill>
          <a:blip r:embed="rId2"/>
          <a:stretch>
            <a:fillRect/>
          </a:stretch>
        </p:blipFill>
        <p:spPr>
          <a:xfrm>
            <a:off x="755576" y="2708919"/>
            <a:ext cx="7532365" cy="3493271"/>
          </a:xfrm>
          <a:prstGeom prst="rect">
            <a:avLst/>
          </a:prstGeom>
        </p:spPr>
      </p:pic>
    </p:spTree>
    <p:extLst>
      <p:ext uri="{BB962C8B-B14F-4D97-AF65-F5344CB8AC3E}">
        <p14:creationId xmlns:p14="http://schemas.microsoft.com/office/powerpoint/2010/main" val="28014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476672"/>
            <a:ext cx="5399088" cy="4206875"/>
          </a:xfrm>
        </p:spPr>
        <p:txBody>
          <a:bodyPr/>
          <a:lstStyle/>
          <a:p>
            <a:r>
              <a:rPr lang="en-US" dirty="0"/>
              <a:t>It is also the location for a number of internationally known places of interest, such as HMS Victory in Portsmouth, </a:t>
            </a:r>
            <a:r>
              <a:rPr lang="en-US" dirty="0" err="1"/>
              <a:t>Cliveden</a:t>
            </a:r>
            <a:r>
              <a:rPr lang="en-US" dirty="0"/>
              <a:t> in Buckinghamshire, Thorpe Park and RHS </a:t>
            </a:r>
            <a:r>
              <a:rPr lang="en-US" dirty="0" err="1"/>
              <a:t>Wisley</a:t>
            </a:r>
            <a:r>
              <a:rPr lang="en-US" dirty="0"/>
              <a:t> in Surrey, Blenheim Palace in </a:t>
            </a:r>
            <a:r>
              <a:rPr lang="en-US" dirty="0" err="1"/>
              <a:t>Oxfordshire</a:t>
            </a:r>
            <a:r>
              <a:rPr lang="en-US" dirty="0"/>
              <a:t>, Windsor Castle in Berkshire, Leeds Castle, the White Cliffs of Dover and Canterbury Cathedral in Kent, Brighton Pier in East Sussex, and </a:t>
            </a:r>
            <a:r>
              <a:rPr lang="en-US" dirty="0" err="1"/>
              <a:t>Wakehurst</a:t>
            </a:r>
            <a:r>
              <a:rPr lang="en-US" dirty="0"/>
              <a:t> Place in West Sussex. The region has many universities, the most famous being the University of Oxford.</a:t>
            </a:r>
          </a:p>
          <a:p>
            <a:endParaRPr lang="en-US" dirty="0"/>
          </a:p>
          <a:p>
            <a:endParaRPr lang="ru-RU" dirty="0"/>
          </a:p>
        </p:txBody>
      </p:sp>
      <p:pic>
        <p:nvPicPr>
          <p:cNvPr id="4" name="Рисунок 3"/>
          <p:cNvPicPr>
            <a:picLocks noChangeAspect="1"/>
          </p:cNvPicPr>
          <p:nvPr/>
        </p:nvPicPr>
        <p:blipFill>
          <a:blip r:embed="rId2"/>
          <a:stretch>
            <a:fillRect/>
          </a:stretch>
        </p:blipFill>
        <p:spPr>
          <a:xfrm>
            <a:off x="6175962" y="476673"/>
            <a:ext cx="2693698" cy="3672408"/>
          </a:xfrm>
          <a:prstGeom prst="rect">
            <a:avLst/>
          </a:prstGeom>
        </p:spPr>
      </p:pic>
      <p:pic>
        <p:nvPicPr>
          <p:cNvPr id="5" name="Рисунок 4"/>
          <p:cNvPicPr>
            <a:picLocks noChangeAspect="1"/>
          </p:cNvPicPr>
          <p:nvPr/>
        </p:nvPicPr>
        <p:blipFill>
          <a:blip r:embed="rId3"/>
          <a:stretch>
            <a:fillRect/>
          </a:stretch>
        </p:blipFill>
        <p:spPr>
          <a:xfrm>
            <a:off x="273312" y="4437112"/>
            <a:ext cx="5521312" cy="2208525"/>
          </a:xfrm>
          <a:prstGeom prst="rect">
            <a:avLst/>
          </a:prstGeom>
        </p:spPr>
      </p:pic>
      <p:sp>
        <p:nvSpPr>
          <p:cNvPr id="6" name="TextBox 5"/>
          <p:cNvSpPr txBox="1"/>
          <p:nvPr/>
        </p:nvSpPr>
        <p:spPr>
          <a:xfrm>
            <a:off x="6355474" y="470744"/>
            <a:ext cx="2788526" cy="369332"/>
          </a:xfrm>
          <a:prstGeom prst="rect">
            <a:avLst/>
          </a:prstGeom>
          <a:noFill/>
        </p:spPr>
        <p:txBody>
          <a:bodyPr wrap="square" rtlCol="0">
            <a:spAutoFit/>
          </a:bodyPr>
          <a:lstStyle/>
          <a:p>
            <a:r>
              <a:rPr lang="en-US" b="1" dirty="0">
                <a:solidFill>
                  <a:schemeClr val="bg2"/>
                </a:solidFill>
              </a:rPr>
              <a:t>HMS Victory</a:t>
            </a:r>
            <a:endParaRPr lang="ru-RU" b="1" dirty="0">
              <a:solidFill>
                <a:schemeClr val="bg2"/>
              </a:solidFill>
            </a:endParaRPr>
          </a:p>
        </p:txBody>
      </p:sp>
      <p:sp>
        <p:nvSpPr>
          <p:cNvPr id="7" name="TextBox 6"/>
          <p:cNvSpPr txBox="1"/>
          <p:nvPr/>
        </p:nvSpPr>
        <p:spPr>
          <a:xfrm>
            <a:off x="283904" y="4424394"/>
            <a:ext cx="2376264" cy="369332"/>
          </a:xfrm>
          <a:prstGeom prst="rect">
            <a:avLst/>
          </a:prstGeom>
          <a:noFill/>
        </p:spPr>
        <p:txBody>
          <a:bodyPr wrap="square" rtlCol="0">
            <a:spAutoFit/>
          </a:bodyPr>
          <a:lstStyle/>
          <a:p>
            <a:r>
              <a:rPr lang="en-US" b="1" dirty="0" err="1"/>
              <a:t>Cliveden</a:t>
            </a:r>
            <a:endParaRPr lang="ru-RU" b="1" dirty="0"/>
          </a:p>
        </p:txBody>
      </p:sp>
      <p:sp>
        <p:nvSpPr>
          <p:cNvPr id="8" name="TextBox 7"/>
          <p:cNvSpPr txBox="1"/>
          <p:nvPr/>
        </p:nvSpPr>
        <p:spPr>
          <a:xfrm>
            <a:off x="6148230" y="3701119"/>
            <a:ext cx="2841644" cy="1815882"/>
          </a:xfrm>
          <a:prstGeom prst="rect">
            <a:avLst/>
          </a:prstGeom>
          <a:noFill/>
        </p:spPr>
        <p:txBody>
          <a:bodyPr wrap="square" rtlCol="0">
            <a:spAutoFit/>
          </a:bodyPr>
          <a:lstStyle/>
          <a:p>
            <a:pPr algn="r"/>
            <a:r>
              <a:rPr lang="en-US" sz="1600" dirty="0"/>
              <a:t>HMS Victory is a 104-gun first-rate ship of the line of the Royal Navy, laid down in 1759 and launched in 1765. She is most famous as Lord Nelson's flagship at the Battle of Trafalgar in 1805.</a:t>
            </a:r>
            <a:endParaRPr lang="ru-RU" sz="1600" dirty="0"/>
          </a:p>
        </p:txBody>
      </p:sp>
      <p:sp>
        <p:nvSpPr>
          <p:cNvPr id="9" name="TextBox 8"/>
          <p:cNvSpPr txBox="1"/>
          <p:nvPr/>
        </p:nvSpPr>
        <p:spPr>
          <a:xfrm>
            <a:off x="3435690" y="5827358"/>
            <a:ext cx="5581916" cy="830997"/>
          </a:xfrm>
          <a:prstGeom prst="rect">
            <a:avLst/>
          </a:prstGeom>
          <a:noFill/>
        </p:spPr>
        <p:txBody>
          <a:bodyPr wrap="square" rtlCol="0">
            <a:spAutoFit/>
          </a:bodyPr>
          <a:lstStyle/>
          <a:p>
            <a:r>
              <a:rPr lang="en-US" sz="1600" dirty="0" err="1"/>
              <a:t>Cliveden</a:t>
            </a:r>
            <a:r>
              <a:rPr lang="en-US" sz="1600" dirty="0"/>
              <a:t> is an Italianate mansion and estate at </a:t>
            </a:r>
            <a:r>
              <a:rPr lang="en-US" sz="1600" dirty="0" err="1"/>
              <a:t>Taplow</a:t>
            </a:r>
            <a:r>
              <a:rPr lang="en-US" sz="1600" dirty="0"/>
              <a:t>, Buckinghamshire, England. Set on banks 40 </a:t>
            </a:r>
            <a:r>
              <a:rPr lang="en-US" sz="1600" dirty="0" err="1"/>
              <a:t>metres</a:t>
            </a:r>
            <a:r>
              <a:rPr lang="en-US" sz="1600" dirty="0"/>
              <a:t> (130 </a:t>
            </a:r>
            <a:r>
              <a:rPr lang="en-US" sz="1600" dirty="0" err="1"/>
              <a:t>ft</a:t>
            </a:r>
            <a:r>
              <a:rPr lang="en-US" sz="1600" dirty="0"/>
              <a:t>) above the River Thames, its grounds slope down to the river.</a:t>
            </a:r>
            <a:endParaRPr lang="ru-RU" sz="1600" dirty="0"/>
          </a:p>
        </p:txBody>
      </p:sp>
    </p:spTree>
    <p:extLst>
      <p:ext uri="{BB962C8B-B14F-4D97-AF65-F5344CB8AC3E}">
        <p14:creationId xmlns:p14="http://schemas.microsoft.com/office/powerpoint/2010/main" val="421393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67544" y="548680"/>
            <a:ext cx="8321129" cy="1872208"/>
          </a:xfrm>
          <a:prstGeom prst="rect">
            <a:avLst/>
          </a:prstGeom>
        </p:spPr>
      </p:pic>
      <p:sp>
        <p:nvSpPr>
          <p:cNvPr id="3" name="TextBox 2"/>
          <p:cNvSpPr txBox="1"/>
          <p:nvPr/>
        </p:nvSpPr>
        <p:spPr>
          <a:xfrm>
            <a:off x="395536" y="2420887"/>
            <a:ext cx="5256584" cy="369332"/>
          </a:xfrm>
          <a:prstGeom prst="rect">
            <a:avLst/>
          </a:prstGeom>
          <a:noFill/>
        </p:spPr>
        <p:txBody>
          <a:bodyPr wrap="square" rtlCol="0">
            <a:spAutoFit/>
          </a:bodyPr>
          <a:lstStyle/>
          <a:p>
            <a:r>
              <a:rPr lang="en-US" dirty="0"/>
              <a:t>The Royal Horticultural Society's garden at </a:t>
            </a:r>
            <a:r>
              <a:rPr lang="en-US" dirty="0" err="1"/>
              <a:t>Wisley</a:t>
            </a:r>
            <a:endParaRPr lang="ru-RU" dirty="0"/>
          </a:p>
        </p:txBody>
      </p:sp>
      <p:sp>
        <p:nvSpPr>
          <p:cNvPr id="4" name="TextBox 3"/>
          <p:cNvSpPr txBox="1"/>
          <p:nvPr/>
        </p:nvSpPr>
        <p:spPr>
          <a:xfrm>
            <a:off x="971600" y="2097720"/>
            <a:ext cx="3312368" cy="646331"/>
          </a:xfrm>
          <a:prstGeom prst="rect">
            <a:avLst/>
          </a:prstGeom>
          <a:noFill/>
        </p:spPr>
        <p:txBody>
          <a:bodyPr wrap="square" rtlCol="0">
            <a:spAutoFit/>
          </a:bodyPr>
          <a:lstStyle/>
          <a:p>
            <a:r>
              <a:rPr lang="en-US" b="1" dirty="0"/>
              <a:t>RHS Garden, </a:t>
            </a:r>
            <a:r>
              <a:rPr lang="en-US" b="1" dirty="0" err="1"/>
              <a:t>Wisley</a:t>
            </a:r>
            <a:endParaRPr lang="en-US" b="1" dirty="0"/>
          </a:p>
          <a:p>
            <a:endParaRPr lang="ru-RU" dirty="0"/>
          </a:p>
        </p:txBody>
      </p:sp>
      <p:pic>
        <p:nvPicPr>
          <p:cNvPr id="6" name="Рисунок 5"/>
          <p:cNvPicPr>
            <a:picLocks noChangeAspect="1"/>
          </p:cNvPicPr>
          <p:nvPr/>
        </p:nvPicPr>
        <p:blipFill>
          <a:blip r:embed="rId3"/>
          <a:stretch>
            <a:fillRect/>
          </a:stretch>
        </p:blipFill>
        <p:spPr>
          <a:xfrm>
            <a:off x="395536" y="2924944"/>
            <a:ext cx="5376428" cy="3612288"/>
          </a:xfrm>
          <a:prstGeom prst="rect">
            <a:avLst/>
          </a:prstGeom>
        </p:spPr>
      </p:pic>
      <p:sp>
        <p:nvSpPr>
          <p:cNvPr id="5" name="TextBox 4"/>
          <p:cNvSpPr txBox="1"/>
          <p:nvPr/>
        </p:nvSpPr>
        <p:spPr>
          <a:xfrm>
            <a:off x="5868144" y="5059904"/>
            <a:ext cx="2448272" cy="1477328"/>
          </a:xfrm>
          <a:prstGeom prst="rect">
            <a:avLst/>
          </a:prstGeom>
          <a:noFill/>
        </p:spPr>
        <p:txBody>
          <a:bodyPr wrap="square" rtlCol="0">
            <a:spAutoFit/>
          </a:bodyPr>
          <a:lstStyle/>
          <a:p>
            <a:r>
              <a:rPr lang="en-US" dirty="0"/>
              <a:t>Thorpe Park Resort is a theme park in between the towns of Chertsey and </a:t>
            </a:r>
            <a:r>
              <a:rPr lang="en-US" dirty="0" err="1"/>
              <a:t>Staines</a:t>
            </a:r>
            <a:r>
              <a:rPr lang="en-US" dirty="0"/>
              <a:t>, Surrey, </a:t>
            </a:r>
            <a:r>
              <a:rPr lang="en-US" dirty="0" smtClean="0"/>
              <a:t>England.</a:t>
            </a:r>
            <a:endParaRPr lang="ru-RU" dirty="0"/>
          </a:p>
        </p:txBody>
      </p:sp>
      <p:sp>
        <p:nvSpPr>
          <p:cNvPr id="7" name="TextBox 6"/>
          <p:cNvSpPr txBox="1"/>
          <p:nvPr/>
        </p:nvSpPr>
        <p:spPr>
          <a:xfrm>
            <a:off x="4283968" y="2924944"/>
            <a:ext cx="1872208" cy="369332"/>
          </a:xfrm>
          <a:prstGeom prst="rect">
            <a:avLst/>
          </a:prstGeom>
          <a:noFill/>
        </p:spPr>
        <p:txBody>
          <a:bodyPr wrap="square" rtlCol="0">
            <a:spAutoFit/>
          </a:bodyPr>
          <a:lstStyle/>
          <a:p>
            <a:r>
              <a:rPr lang="en-US" b="1" dirty="0">
                <a:solidFill>
                  <a:schemeClr val="bg2"/>
                </a:solidFill>
              </a:rPr>
              <a:t>Thorpe Park</a:t>
            </a:r>
            <a:endParaRPr lang="ru-RU" b="1" dirty="0">
              <a:solidFill>
                <a:schemeClr val="bg2"/>
              </a:solidFill>
            </a:endParaRPr>
          </a:p>
        </p:txBody>
      </p:sp>
    </p:spTree>
    <p:extLst>
      <p:ext uri="{BB962C8B-B14F-4D97-AF65-F5344CB8AC3E}">
        <p14:creationId xmlns:p14="http://schemas.microsoft.com/office/powerpoint/2010/main" val="21196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5536" y="404664"/>
            <a:ext cx="6238821" cy="2794992"/>
          </a:xfrm>
          <a:prstGeom prst="rect">
            <a:avLst/>
          </a:prstGeom>
        </p:spPr>
      </p:pic>
      <p:sp>
        <p:nvSpPr>
          <p:cNvPr id="3" name="TextBox 2"/>
          <p:cNvSpPr txBox="1"/>
          <p:nvPr/>
        </p:nvSpPr>
        <p:spPr>
          <a:xfrm>
            <a:off x="4788024" y="422052"/>
            <a:ext cx="2736304" cy="369332"/>
          </a:xfrm>
          <a:prstGeom prst="rect">
            <a:avLst/>
          </a:prstGeom>
          <a:noFill/>
        </p:spPr>
        <p:txBody>
          <a:bodyPr wrap="square" rtlCol="0">
            <a:spAutoFit/>
          </a:bodyPr>
          <a:lstStyle/>
          <a:p>
            <a:r>
              <a:rPr lang="en-US" b="1" dirty="0">
                <a:solidFill>
                  <a:schemeClr val="bg2"/>
                </a:solidFill>
              </a:rPr>
              <a:t>Blenheim </a:t>
            </a:r>
            <a:r>
              <a:rPr lang="en-US" b="1" dirty="0" smtClean="0">
                <a:solidFill>
                  <a:schemeClr val="bg2"/>
                </a:solidFill>
              </a:rPr>
              <a:t>Palace</a:t>
            </a:r>
            <a:endParaRPr lang="en-US" b="1" dirty="0">
              <a:solidFill>
                <a:schemeClr val="bg2"/>
              </a:solidFill>
            </a:endParaRPr>
          </a:p>
        </p:txBody>
      </p:sp>
      <p:sp>
        <p:nvSpPr>
          <p:cNvPr id="4" name="TextBox 3"/>
          <p:cNvSpPr txBox="1"/>
          <p:nvPr/>
        </p:nvSpPr>
        <p:spPr>
          <a:xfrm>
            <a:off x="6648668" y="402928"/>
            <a:ext cx="2387827" cy="2800767"/>
          </a:xfrm>
          <a:prstGeom prst="rect">
            <a:avLst/>
          </a:prstGeom>
          <a:noFill/>
        </p:spPr>
        <p:txBody>
          <a:bodyPr wrap="square" rtlCol="0">
            <a:spAutoFit/>
          </a:bodyPr>
          <a:lstStyle/>
          <a:p>
            <a:r>
              <a:rPr lang="en-US" sz="1600" dirty="0"/>
              <a:t>Blenheim Palace is a monumental country house situated in Woodstock, </a:t>
            </a:r>
            <a:r>
              <a:rPr lang="en-US" sz="1600" dirty="0" err="1"/>
              <a:t>Oxfordshire</a:t>
            </a:r>
            <a:r>
              <a:rPr lang="en-US" sz="1600" dirty="0"/>
              <a:t>, England. It is the principal residence of the dukes of Marlborough, and the only non-royal non-episcopal country house in England to hold the title of palace.</a:t>
            </a:r>
            <a:endParaRPr lang="ru-RU" sz="1600" dirty="0"/>
          </a:p>
        </p:txBody>
      </p:sp>
      <p:pic>
        <p:nvPicPr>
          <p:cNvPr id="5" name="Рисунок 4"/>
          <p:cNvPicPr>
            <a:picLocks noChangeAspect="1"/>
          </p:cNvPicPr>
          <p:nvPr/>
        </p:nvPicPr>
        <p:blipFill>
          <a:blip r:embed="rId3"/>
          <a:stretch>
            <a:fillRect/>
          </a:stretch>
        </p:blipFill>
        <p:spPr>
          <a:xfrm>
            <a:off x="4067944" y="3429000"/>
            <a:ext cx="4732784" cy="3152108"/>
          </a:xfrm>
          <a:prstGeom prst="rect">
            <a:avLst/>
          </a:prstGeom>
        </p:spPr>
      </p:pic>
      <p:sp>
        <p:nvSpPr>
          <p:cNvPr id="6" name="TextBox 5"/>
          <p:cNvSpPr txBox="1"/>
          <p:nvPr/>
        </p:nvSpPr>
        <p:spPr>
          <a:xfrm>
            <a:off x="4108873" y="6211669"/>
            <a:ext cx="2436708" cy="646331"/>
          </a:xfrm>
          <a:prstGeom prst="rect">
            <a:avLst/>
          </a:prstGeom>
          <a:noFill/>
        </p:spPr>
        <p:txBody>
          <a:bodyPr wrap="square" rtlCol="0">
            <a:spAutoFit/>
          </a:bodyPr>
          <a:lstStyle/>
          <a:p>
            <a:r>
              <a:rPr lang="en-US" b="1" dirty="0"/>
              <a:t>Windsor Castle</a:t>
            </a:r>
          </a:p>
          <a:p>
            <a:endParaRPr lang="ru-RU" dirty="0"/>
          </a:p>
        </p:txBody>
      </p:sp>
      <p:sp>
        <p:nvSpPr>
          <p:cNvPr id="7" name="TextBox 6"/>
          <p:cNvSpPr txBox="1"/>
          <p:nvPr/>
        </p:nvSpPr>
        <p:spPr>
          <a:xfrm>
            <a:off x="899592" y="3712392"/>
            <a:ext cx="2952328" cy="2831544"/>
          </a:xfrm>
          <a:prstGeom prst="rect">
            <a:avLst/>
          </a:prstGeom>
          <a:noFill/>
        </p:spPr>
        <p:txBody>
          <a:bodyPr wrap="square" rtlCol="0">
            <a:spAutoFit/>
          </a:bodyPr>
          <a:lstStyle/>
          <a:p>
            <a:pPr algn="r"/>
            <a:r>
              <a:rPr lang="en-US" sz="1600" dirty="0"/>
              <a:t>Windsor Castle is a royal residence at Windsor in the English county of Berkshire. The castle is notable for its long association with the English and later British royal family and also for its architecture. The original castle was built in the 11th century after the Norman invasion by William the Conqueror</a:t>
            </a:r>
            <a:r>
              <a:rPr lang="en-US" dirty="0"/>
              <a:t>.</a:t>
            </a:r>
            <a:endParaRPr lang="ru-RU" dirty="0"/>
          </a:p>
        </p:txBody>
      </p:sp>
    </p:spTree>
    <p:extLst>
      <p:ext uri="{BB962C8B-B14F-4D97-AF65-F5344CB8AC3E}">
        <p14:creationId xmlns:p14="http://schemas.microsoft.com/office/powerpoint/2010/main" val="20120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79912" y="332656"/>
            <a:ext cx="4968552" cy="3237229"/>
          </a:xfrm>
          <a:prstGeom prst="rect">
            <a:avLst/>
          </a:prstGeom>
        </p:spPr>
      </p:pic>
      <p:sp>
        <p:nvSpPr>
          <p:cNvPr id="3" name="TextBox 2"/>
          <p:cNvSpPr txBox="1"/>
          <p:nvPr/>
        </p:nvSpPr>
        <p:spPr>
          <a:xfrm>
            <a:off x="3779912" y="351245"/>
            <a:ext cx="2088232" cy="646331"/>
          </a:xfrm>
          <a:prstGeom prst="rect">
            <a:avLst/>
          </a:prstGeom>
          <a:noFill/>
        </p:spPr>
        <p:txBody>
          <a:bodyPr wrap="square" rtlCol="0">
            <a:spAutoFit/>
          </a:bodyPr>
          <a:lstStyle/>
          <a:p>
            <a:r>
              <a:rPr lang="en-US" b="1" dirty="0">
                <a:solidFill>
                  <a:schemeClr val="bg2"/>
                </a:solidFill>
              </a:rPr>
              <a:t>Leeds Castle</a:t>
            </a:r>
          </a:p>
          <a:p>
            <a:endParaRPr lang="ru-RU" dirty="0"/>
          </a:p>
        </p:txBody>
      </p:sp>
      <p:sp>
        <p:nvSpPr>
          <p:cNvPr id="4" name="TextBox 3"/>
          <p:cNvSpPr txBox="1"/>
          <p:nvPr/>
        </p:nvSpPr>
        <p:spPr>
          <a:xfrm>
            <a:off x="611560" y="332656"/>
            <a:ext cx="3096344" cy="1477328"/>
          </a:xfrm>
          <a:prstGeom prst="rect">
            <a:avLst/>
          </a:prstGeom>
          <a:noFill/>
        </p:spPr>
        <p:txBody>
          <a:bodyPr wrap="square" rtlCol="0">
            <a:spAutoFit/>
          </a:bodyPr>
          <a:lstStyle/>
          <a:p>
            <a:pPr algn="r"/>
            <a:r>
              <a:rPr lang="en-US" dirty="0"/>
              <a:t>Leeds Castle is in Kent, England, 5 miles (8 km) southeast of </a:t>
            </a:r>
            <a:r>
              <a:rPr lang="en-US" dirty="0" err="1"/>
              <a:t>Maidstone</a:t>
            </a:r>
            <a:r>
              <a:rPr lang="en-US" dirty="0"/>
              <a:t>. A castle has been on the site since 1119.</a:t>
            </a:r>
            <a:endParaRPr lang="ru-RU" dirty="0"/>
          </a:p>
        </p:txBody>
      </p:sp>
      <p:pic>
        <p:nvPicPr>
          <p:cNvPr id="5" name="Рисунок 4"/>
          <p:cNvPicPr>
            <a:picLocks noChangeAspect="1"/>
          </p:cNvPicPr>
          <p:nvPr/>
        </p:nvPicPr>
        <p:blipFill>
          <a:blip r:embed="rId3"/>
          <a:stretch>
            <a:fillRect/>
          </a:stretch>
        </p:blipFill>
        <p:spPr>
          <a:xfrm>
            <a:off x="251520" y="3861048"/>
            <a:ext cx="6286500" cy="2702049"/>
          </a:xfrm>
          <a:prstGeom prst="rect">
            <a:avLst/>
          </a:prstGeom>
        </p:spPr>
      </p:pic>
      <p:sp>
        <p:nvSpPr>
          <p:cNvPr id="6" name="TextBox 5"/>
          <p:cNvSpPr txBox="1"/>
          <p:nvPr/>
        </p:nvSpPr>
        <p:spPr>
          <a:xfrm>
            <a:off x="6538020" y="3861048"/>
            <a:ext cx="2354460" cy="2585323"/>
          </a:xfrm>
          <a:prstGeom prst="rect">
            <a:avLst/>
          </a:prstGeom>
          <a:noFill/>
        </p:spPr>
        <p:txBody>
          <a:bodyPr wrap="square" rtlCol="0">
            <a:spAutoFit/>
          </a:bodyPr>
          <a:lstStyle/>
          <a:p>
            <a:r>
              <a:rPr lang="en-US" dirty="0"/>
              <a:t>The White Cliffs of Dover are cliffs which form part of the English coastline facing the Strait of Dover and France. The cliffs are part of the North Downs formation.</a:t>
            </a:r>
            <a:endParaRPr lang="ru-RU" dirty="0"/>
          </a:p>
        </p:txBody>
      </p:sp>
      <p:sp>
        <p:nvSpPr>
          <p:cNvPr id="7" name="TextBox 6"/>
          <p:cNvSpPr txBox="1"/>
          <p:nvPr/>
        </p:nvSpPr>
        <p:spPr>
          <a:xfrm>
            <a:off x="3779912" y="3861048"/>
            <a:ext cx="3766220" cy="369332"/>
          </a:xfrm>
          <a:prstGeom prst="rect">
            <a:avLst/>
          </a:prstGeom>
          <a:noFill/>
        </p:spPr>
        <p:txBody>
          <a:bodyPr wrap="square" rtlCol="0">
            <a:spAutoFit/>
          </a:bodyPr>
          <a:lstStyle/>
          <a:p>
            <a:r>
              <a:rPr lang="en-US" b="1" dirty="0"/>
              <a:t>The White Cliffs of Dover</a:t>
            </a:r>
            <a:endParaRPr lang="ru-RU" b="1" dirty="0"/>
          </a:p>
        </p:txBody>
      </p:sp>
    </p:spTree>
    <p:extLst>
      <p:ext uri="{BB962C8B-B14F-4D97-AF65-F5344CB8AC3E}">
        <p14:creationId xmlns:p14="http://schemas.microsoft.com/office/powerpoint/2010/main" val="27362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2500"/>
                            </p:stCondLst>
                            <p:childTnLst>
                              <p:par>
                                <p:cTn id="28" presetID="6"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07904" y="3072706"/>
            <a:ext cx="4990699" cy="332973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068960"/>
            <a:ext cx="2887263" cy="3613590"/>
          </a:xfrm>
          <a:prstGeom prst="rect">
            <a:avLst/>
          </a:prstGeom>
        </p:spPr>
      </p:pic>
      <p:sp>
        <p:nvSpPr>
          <p:cNvPr id="5" name="TextBox 4"/>
          <p:cNvSpPr txBox="1"/>
          <p:nvPr/>
        </p:nvSpPr>
        <p:spPr>
          <a:xfrm>
            <a:off x="467544" y="980728"/>
            <a:ext cx="7056784" cy="1477328"/>
          </a:xfrm>
          <a:prstGeom prst="rect">
            <a:avLst/>
          </a:prstGeom>
          <a:noFill/>
        </p:spPr>
        <p:txBody>
          <a:bodyPr wrap="square" rtlCol="0">
            <a:spAutoFit/>
          </a:bodyPr>
          <a:lstStyle/>
          <a:p>
            <a:r>
              <a:rPr lang="en-US" b="1" dirty="0"/>
              <a:t>The University of Oxford </a:t>
            </a:r>
            <a:r>
              <a:rPr lang="en-US" dirty="0"/>
              <a:t>(informally Oxford University or simply Oxford) is a collegiate research university located in Oxford, England. While having no known date of foundation, there is evidence of teaching as far back as 1096, making it the oldest university in the English-speaking world, and the world's second-oldest surviving university.</a:t>
            </a:r>
            <a:endParaRPr lang="ru-RU" dirty="0"/>
          </a:p>
        </p:txBody>
      </p:sp>
    </p:spTree>
    <p:extLst>
      <p:ext uri="{BB962C8B-B14F-4D97-AF65-F5344CB8AC3E}">
        <p14:creationId xmlns:p14="http://schemas.microsoft.com/office/powerpoint/2010/main" val="15768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332656"/>
            <a:ext cx="7772400" cy="4206875"/>
          </a:xfrm>
        </p:spPr>
        <p:txBody>
          <a:bodyPr/>
          <a:lstStyle/>
          <a:p>
            <a:r>
              <a:rPr lang="en-US" dirty="0"/>
              <a:t>South East England is host to various sporting events, including the annual Henley Royal Regatta, Royal Ascot and the Epsom Derby, and sporting venues include Wentworth Golf Club and Brands Hatch. Some of the events of the 2012 Summer Olympics were held in the South East, including the rowing at Eton </a:t>
            </a:r>
            <a:r>
              <a:rPr lang="en-US" dirty="0" err="1"/>
              <a:t>Dorney</a:t>
            </a:r>
            <a:r>
              <a:rPr lang="en-US" dirty="0"/>
              <a:t> and part of the cycling road race in the Surrey Hills.</a:t>
            </a:r>
          </a:p>
          <a:p>
            <a:endParaRPr lang="ru-RU" dirty="0"/>
          </a:p>
        </p:txBody>
      </p:sp>
      <p:pic>
        <p:nvPicPr>
          <p:cNvPr id="4" name="Рисунок 3"/>
          <p:cNvPicPr>
            <a:picLocks noChangeAspect="1"/>
          </p:cNvPicPr>
          <p:nvPr/>
        </p:nvPicPr>
        <p:blipFill>
          <a:blip r:embed="rId2"/>
          <a:stretch>
            <a:fillRect/>
          </a:stretch>
        </p:blipFill>
        <p:spPr>
          <a:xfrm>
            <a:off x="432272" y="2636912"/>
            <a:ext cx="3069002" cy="3179486"/>
          </a:xfrm>
          <a:prstGeom prst="rect">
            <a:avLst/>
          </a:prstGeom>
        </p:spPr>
      </p:pic>
      <p:pic>
        <p:nvPicPr>
          <p:cNvPr id="5" name="Рисунок 4"/>
          <p:cNvPicPr>
            <a:picLocks noChangeAspect="1"/>
          </p:cNvPicPr>
          <p:nvPr/>
        </p:nvPicPr>
        <p:blipFill>
          <a:blip r:embed="rId3"/>
          <a:stretch>
            <a:fillRect/>
          </a:stretch>
        </p:blipFill>
        <p:spPr>
          <a:xfrm>
            <a:off x="3995936" y="2797729"/>
            <a:ext cx="4788024" cy="2857852"/>
          </a:xfrm>
          <a:prstGeom prst="rect">
            <a:avLst/>
          </a:prstGeom>
        </p:spPr>
      </p:pic>
    </p:spTree>
    <p:extLst>
      <p:ext uri="{BB962C8B-B14F-4D97-AF65-F5344CB8AC3E}">
        <p14:creationId xmlns:p14="http://schemas.microsoft.com/office/powerpoint/2010/main" val="315443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лосы">
  <a:themeElements>
    <a:clrScheme name="Полосы">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Полосы">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Полосы">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Объединенный</Template>
  <TotalTime>199</TotalTime>
  <Words>648</Words>
  <Application>Microsoft Office PowerPoint</Application>
  <PresentationFormat>Экран (4:3)</PresentationFormat>
  <Paragraphs>25</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Corbel</vt:lpstr>
      <vt:lpstr>Wingdings</vt:lpstr>
      <vt:lpstr>Полосы</vt:lpstr>
      <vt:lpstr>South East England</vt:lpstr>
      <vt:lpstr>South East England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Diana</dc:creator>
  <cp:lastModifiedBy>Anna</cp:lastModifiedBy>
  <cp:revision>19</cp:revision>
  <dcterms:created xsi:type="dcterms:W3CDTF">2014-09-21T18:33:46Z</dcterms:created>
  <dcterms:modified xsi:type="dcterms:W3CDTF">2014-09-21T23:56:36Z</dcterms:modified>
</cp:coreProperties>
</file>