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1" r:id="rId4"/>
    <p:sldId id="288" r:id="rId5"/>
    <p:sldId id="281" r:id="rId6"/>
    <p:sldId id="282" r:id="rId7"/>
    <p:sldId id="291" r:id="rId8"/>
    <p:sldId id="283" r:id="rId9"/>
    <p:sldId id="289" r:id="rId10"/>
    <p:sldId id="292" r:id="rId11"/>
    <p:sldId id="290" r:id="rId12"/>
    <p:sldId id="262" r:id="rId13"/>
    <p:sldId id="293" r:id="rId14"/>
    <p:sldId id="294" r:id="rId15"/>
    <p:sldId id="300" r:id="rId16"/>
    <p:sldId id="301" r:id="rId17"/>
    <p:sldId id="295" r:id="rId18"/>
    <p:sldId id="296" r:id="rId19"/>
    <p:sldId id="303" r:id="rId20"/>
    <p:sldId id="29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гляд і мета" id="{ABA716BF-3A5C-4ADB-94C9-CFEF84EBA240}">
          <p14:sldIdLst>
            <p14:sldId id="259"/>
            <p14:sldId id="261"/>
            <p14:sldId id="288"/>
            <p14:sldId id="281"/>
            <p14:sldId id="282"/>
            <p14:sldId id="291"/>
            <p14:sldId id="283"/>
            <p14:sldId id="289"/>
            <p14:sldId id="292"/>
            <p14:sldId id="290"/>
            <p14:sldId id="262"/>
            <p14:sldId id="293"/>
            <p14:sldId id="294"/>
            <p14:sldId id="300"/>
            <p14:sldId id="301"/>
            <p14:sldId id="295"/>
            <p14:sldId id="296"/>
            <p14:sldId id="303"/>
            <p14:sldId id="297"/>
          </p14:sldIdLst>
        </p14:section>
        <p14:section name="Розділ 1" id="{6D9936A3-3945-4757-BC8B-B5C252D8E036}">
          <p14:sldIdLst/>
        </p14:section>
        <p14:section name="Зразки слайдів для візуального оформлення" id="{BAB3A466-96C9-4230-9978-795378D7569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6" d="100"/>
          <a:sy n="66" d="100"/>
        </p:scale>
        <p:origin x="-233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uk-UA" sz="3200" b="1" dirty="0" smtClean="0"/>
            <a:t>Генератори ідей</a:t>
          </a:r>
          <a:endParaRPr lang="uk-UA" sz="3200" b="1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uk-UA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uk-UA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uk-UA" sz="3200" b="1" dirty="0" smtClean="0"/>
            <a:t>Критики-аналітики</a:t>
          </a:r>
          <a:endParaRPr lang="uk-UA" sz="3200" b="1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uk-UA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uk-UA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Члени комісії, які обробляють запропоновані варіанти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uk-UA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uk-UA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Учасники, які пропонують нові варіанти вирішення завдання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uk-UA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uk-UA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uk-UA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207276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uk-UA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uk-UA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20727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</dgm:ptLst>
  <dgm:cxnLst>
    <dgm:cxn modelId="{CDA4010E-FA04-47D6-963B-FA187BE870FB}" type="presOf" srcId="{74EE5CD8-078F-4590-BF9C-A341A294A016}" destId="{7E429971-BC57-430F-BB25-C0574E5E39E3}" srcOrd="0" destOrd="0" presId="urn:microsoft.com/office/officeart/2005/8/layout/vList5"/>
    <dgm:cxn modelId="{3966F819-B6AE-4F4D-B731-F8FAFE7ECCC0}" type="presOf" srcId="{AA046201-5C4D-445E-BF0B-5C6D2B0A1945}" destId="{C04276DC-EE64-470A-B8BC-09067B8045FA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C7CB8EA7-2017-4762-8A09-9782D3D51A6F}" type="presOf" srcId="{F6FEADD9-F67D-41F5-BA4C-3C84956E7F46}" destId="{AAE7A1E6-6847-453D-B55B-8A82BF138C1D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49D3D93C-05BB-46EC-8F8A-48BDC1190907}" type="presOf" srcId="{C59269D0-92A5-481C-BA64-727AFB0DD545}" destId="{B37A5355-225B-4C6F-AED7-6C620F99EECC}" srcOrd="0" destOrd="0" presId="urn:microsoft.com/office/officeart/2005/8/layout/vList5"/>
    <dgm:cxn modelId="{F21B70CC-42EF-4AEB-BDE2-9CB7B13054FA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5C7073C-C24F-40A1-BD7D-29433D6CC136}" type="presParOf" srcId="{AAE7A1E6-6847-453D-B55B-8A82BF138C1D}" destId="{C4407577-18A2-46E0-8805-2838042EB67A}" srcOrd="0" destOrd="0" presId="urn:microsoft.com/office/officeart/2005/8/layout/vList5"/>
    <dgm:cxn modelId="{F96C2B1A-724E-406A-996C-D9DD25490A39}" type="presParOf" srcId="{C4407577-18A2-46E0-8805-2838042EB67A}" destId="{7E429971-BC57-430F-BB25-C0574E5E39E3}" srcOrd="0" destOrd="0" presId="urn:microsoft.com/office/officeart/2005/8/layout/vList5"/>
    <dgm:cxn modelId="{C630C7C9-DB8C-4D95-8EB2-53B46B77C81F}" type="presParOf" srcId="{C4407577-18A2-46E0-8805-2838042EB67A}" destId="{D54B1729-BC98-42C1-9C6C-D65DCBA4358F}" srcOrd="1" destOrd="0" presId="urn:microsoft.com/office/officeart/2005/8/layout/vList5"/>
    <dgm:cxn modelId="{5EE7D3EE-472E-454F-BC71-55FE5ED159DF}" type="presParOf" srcId="{AAE7A1E6-6847-453D-B55B-8A82BF138C1D}" destId="{AB8574CC-D4F2-4555-AEE3-F4EE58B11D03}" srcOrd="1" destOrd="0" presId="urn:microsoft.com/office/officeart/2005/8/layout/vList5"/>
    <dgm:cxn modelId="{18EDA911-706C-4BED-9AA7-B32721EAE1CC}" type="presParOf" srcId="{AAE7A1E6-6847-453D-B55B-8A82BF138C1D}" destId="{85B8F607-FDD8-476A-ADBE-E1250824F294}" srcOrd="2" destOrd="0" presId="urn:microsoft.com/office/officeart/2005/8/layout/vList5"/>
    <dgm:cxn modelId="{0589FF2E-8390-4E0B-92C3-32ADED7A7572}" type="presParOf" srcId="{85B8F607-FDD8-476A-ADBE-E1250824F294}" destId="{C04276DC-EE64-470A-B8BC-09067B8045FA}" srcOrd="0" destOrd="0" presId="urn:microsoft.com/office/officeart/2005/8/layout/vList5"/>
    <dgm:cxn modelId="{803BEAF1-DB20-4280-8082-B12FA9696170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uk-UA" sz="2800" b="1" dirty="0" smtClean="0">
              <a:latin typeface="Cambria" pitchFamily="18" charset="0"/>
            </a:rPr>
            <a:t>Попередній етап</a:t>
          </a:r>
          <a:endParaRPr lang="uk-UA" sz="2800" b="1" dirty="0">
            <a:latin typeface="Cambria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uk-UA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uk-UA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uk-UA" sz="2800" b="1" dirty="0" smtClean="0">
              <a:latin typeface="Cambria" pitchFamily="18" charset="0"/>
            </a:rPr>
            <a:t>Основний етап</a:t>
          </a:r>
          <a:endParaRPr lang="uk-UA" sz="2800" b="1" dirty="0">
            <a:latin typeface="Cambria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uk-UA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uk-UA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Генерація ідей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uk-UA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uk-UA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uk-UA" sz="2800" b="1" dirty="0" smtClean="0">
              <a:latin typeface="Cambria" pitchFamily="18" charset="0"/>
            </a:rPr>
            <a:t>Заключний етап</a:t>
          </a:r>
          <a:endParaRPr lang="uk-UA" sz="2800" b="1" dirty="0">
            <a:latin typeface="Cambria" pitchFamily="18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uk-UA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uk-UA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Групування, відбір і оцінювання ідей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uk-UA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uk-UA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Постановка проблеми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uk-UA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uk-UA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uk-UA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207276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uk-UA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uk-UA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20727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uk-UA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uk-UA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20727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uk-UA" sz="3200" b="1" dirty="0" smtClean="0"/>
            <a:t>Генератори ідей</a:t>
          </a:r>
          <a:endParaRPr lang="uk-UA" sz="3200" b="1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uk-UA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uk-UA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uk-UA" sz="3200" b="1" dirty="0" smtClean="0"/>
            <a:t>Критики-аналітики</a:t>
          </a:r>
          <a:endParaRPr lang="uk-UA" sz="3200" b="1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uk-UA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uk-UA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Члени комісії, які обробляють запропоновані варіанти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uk-UA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uk-UA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Учасники, які пропонують нові варіанти вирішення завдання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uk-UA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uk-UA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uk-UA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207276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uk-UA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uk-UA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20727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</dgm:ptLst>
  <dgm:cxnLst>
    <dgm:cxn modelId="{C7DB1B69-55C5-499B-9F87-B99D351E57E3}" type="presOf" srcId="{74EE5CD8-078F-4590-BF9C-A341A294A016}" destId="{7E429971-BC57-430F-BB25-C0574E5E39E3}" srcOrd="0" destOrd="0" presId="urn:microsoft.com/office/officeart/2005/8/layout/vList5"/>
    <dgm:cxn modelId="{B1D1DE23-178B-4637-BCB9-35A612E1FB8D}" type="presOf" srcId="{1E4D3931-0DBD-4211-A24A-6AF364284B1E}" destId="{D54B1729-BC98-42C1-9C6C-D65DCBA4358F}" srcOrd="0" destOrd="0" presId="urn:microsoft.com/office/officeart/2005/8/layout/vList5"/>
    <dgm:cxn modelId="{D1F1F347-FE4A-4C7C-86E1-7A19A5D49950}" type="presOf" srcId="{AA046201-5C4D-445E-BF0B-5C6D2B0A1945}" destId="{C04276DC-EE64-470A-B8BC-09067B8045FA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EC628FD-5CC2-4DFF-9A0A-079E6AF98711}" type="presOf" srcId="{C59269D0-92A5-481C-BA64-727AFB0DD545}" destId="{B37A5355-225B-4C6F-AED7-6C620F99EECC}" srcOrd="0" destOrd="0" presId="urn:microsoft.com/office/officeart/2005/8/layout/vList5"/>
    <dgm:cxn modelId="{2592CC86-C9ED-46DB-B8FC-01111D7DA483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072D71A-968A-463B-A94A-349C47291F93}" type="presParOf" srcId="{AAE7A1E6-6847-453D-B55B-8A82BF138C1D}" destId="{C4407577-18A2-46E0-8805-2838042EB67A}" srcOrd="0" destOrd="0" presId="urn:microsoft.com/office/officeart/2005/8/layout/vList5"/>
    <dgm:cxn modelId="{3940C9F4-2332-432D-A57C-CBA290BA1D9B}" type="presParOf" srcId="{C4407577-18A2-46E0-8805-2838042EB67A}" destId="{7E429971-BC57-430F-BB25-C0574E5E39E3}" srcOrd="0" destOrd="0" presId="urn:microsoft.com/office/officeart/2005/8/layout/vList5"/>
    <dgm:cxn modelId="{79874C60-F827-43C9-A105-129DF89466B9}" type="presParOf" srcId="{C4407577-18A2-46E0-8805-2838042EB67A}" destId="{D54B1729-BC98-42C1-9C6C-D65DCBA4358F}" srcOrd="1" destOrd="0" presId="urn:microsoft.com/office/officeart/2005/8/layout/vList5"/>
    <dgm:cxn modelId="{B49D384E-2EE8-4A4F-8801-C945CD62974C}" type="presParOf" srcId="{AAE7A1E6-6847-453D-B55B-8A82BF138C1D}" destId="{AB8574CC-D4F2-4555-AEE3-F4EE58B11D03}" srcOrd="1" destOrd="0" presId="urn:microsoft.com/office/officeart/2005/8/layout/vList5"/>
    <dgm:cxn modelId="{2E23A737-1F9E-445C-BC2B-A1AD51B81A72}" type="presParOf" srcId="{AAE7A1E6-6847-453D-B55B-8A82BF138C1D}" destId="{85B8F607-FDD8-476A-ADBE-E1250824F294}" srcOrd="2" destOrd="0" presId="urn:microsoft.com/office/officeart/2005/8/layout/vList5"/>
    <dgm:cxn modelId="{51CA88BE-4030-4889-BBD4-7F93E11B3FCD}" type="presParOf" srcId="{85B8F607-FDD8-476A-ADBE-E1250824F294}" destId="{C04276DC-EE64-470A-B8BC-09067B8045FA}" srcOrd="0" destOrd="0" presId="urn:microsoft.com/office/officeart/2005/8/layout/vList5"/>
    <dgm:cxn modelId="{1F602BE0-60CA-47FF-998F-2B4767F44263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750187" y="-2082934"/>
          <a:ext cx="1156523" cy="5611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Учасники, які пропонують нові варіанти вирішення завдання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1" y="144602"/>
        <a:ext cx="5611595" cy="1156523"/>
      </dsp:txXfrm>
    </dsp:sp>
    <dsp:sp modelId="{7E429971-BC57-430F-BB25-C0574E5E39E3}">
      <dsp:nvSpPr>
        <dsp:cNvPr id="0" name=""/>
        <dsp:cNvSpPr/>
      </dsp:nvSpPr>
      <dsp:spPr>
        <a:xfrm>
          <a:off x="2656" y="0"/>
          <a:ext cx="2519995" cy="14456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Генератори ідей</a:t>
          </a:r>
          <a:endParaRPr lang="uk-UA" sz="3200" b="1" kern="1200" dirty="0"/>
        </a:p>
      </dsp:txBody>
      <dsp:txXfrm>
        <a:off x="73227" y="70571"/>
        <a:ext cx="2378853" cy="1304512"/>
      </dsp:txXfrm>
    </dsp:sp>
    <dsp:sp modelId="{B37A5355-225B-4C6F-AED7-6C620F99EECC}">
      <dsp:nvSpPr>
        <dsp:cNvPr id="0" name=""/>
        <dsp:cNvSpPr/>
      </dsp:nvSpPr>
      <dsp:spPr>
        <a:xfrm rot="5400000">
          <a:off x="4750187" y="-564997"/>
          <a:ext cx="1156523" cy="5611595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Члени комісії, які обробляють запропоновані варіанти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1" y="1662539"/>
        <a:ext cx="5611595" cy="1156523"/>
      </dsp:txXfrm>
    </dsp:sp>
    <dsp:sp modelId="{C04276DC-EE64-470A-B8BC-09067B8045FA}">
      <dsp:nvSpPr>
        <dsp:cNvPr id="0" name=""/>
        <dsp:cNvSpPr/>
      </dsp:nvSpPr>
      <dsp:spPr>
        <a:xfrm>
          <a:off x="2656" y="1517973"/>
          <a:ext cx="2519995" cy="144565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Критики-аналітики</a:t>
          </a:r>
          <a:endParaRPr lang="uk-UA" sz="3200" b="1" kern="1200" dirty="0"/>
        </a:p>
      </dsp:txBody>
      <dsp:txXfrm>
        <a:off x="73227" y="1588544"/>
        <a:ext cx="2378853" cy="130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804574" y="-2148969"/>
          <a:ext cx="1047750" cy="5611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Постановка проблеми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2" y="132953"/>
        <a:ext cx="5611595" cy="1047750"/>
      </dsp:txXfrm>
    </dsp:sp>
    <dsp:sp modelId="{7E429971-BC57-430F-BB25-C0574E5E39E3}">
      <dsp:nvSpPr>
        <dsp:cNvPr id="0" name=""/>
        <dsp:cNvSpPr/>
      </dsp:nvSpPr>
      <dsp:spPr>
        <a:xfrm>
          <a:off x="2656" y="0"/>
          <a:ext cx="2519995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Cambria" pitchFamily="18" charset="0"/>
            </a:rPr>
            <a:t>Попередній етап</a:t>
          </a:r>
          <a:endParaRPr lang="uk-UA" sz="2800" b="1" kern="1200" dirty="0">
            <a:latin typeface="Cambria" pitchFamily="18" charset="0"/>
          </a:endParaRPr>
        </a:p>
      </dsp:txBody>
      <dsp:txXfrm>
        <a:off x="66590" y="63934"/>
        <a:ext cx="2392127" cy="1181819"/>
      </dsp:txXfrm>
    </dsp:sp>
    <dsp:sp modelId="{B37A5355-225B-4C6F-AED7-6C620F99EECC}">
      <dsp:nvSpPr>
        <dsp:cNvPr id="0" name=""/>
        <dsp:cNvSpPr/>
      </dsp:nvSpPr>
      <dsp:spPr>
        <a:xfrm rot="5400000">
          <a:off x="4804574" y="-773797"/>
          <a:ext cx="1047750" cy="5611595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Генерація ідей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2" y="1508125"/>
        <a:ext cx="5611595" cy="1047750"/>
      </dsp:txXfrm>
    </dsp:sp>
    <dsp:sp modelId="{C04276DC-EE64-470A-B8BC-09067B8045FA}">
      <dsp:nvSpPr>
        <dsp:cNvPr id="0" name=""/>
        <dsp:cNvSpPr/>
      </dsp:nvSpPr>
      <dsp:spPr>
        <a:xfrm>
          <a:off x="2656" y="1377156"/>
          <a:ext cx="2519995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Cambria" pitchFamily="18" charset="0"/>
            </a:rPr>
            <a:t>Основний етап</a:t>
          </a:r>
          <a:endParaRPr lang="uk-UA" sz="2800" b="1" kern="1200" dirty="0">
            <a:latin typeface="Cambria" pitchFamily="18" charset="0"/>
          </a:endParaRPr>
        </a:p>
      </dsp:txBody>
      <dsp:txXfrm>
        <a:off x="66590" y="1441090"/>
        <a:ext cx="2392127" cy="1181819"/>
      </dsp:txXfrm>
    </dsp:sp>
    <dsp:sp modelId="{C7C3E6FD-D83F-4BDA-907E-B5EE041DA931}">
      <dsp:nvSpPr>
        <dsp:cNvPr id="0" name=""/>
        <dsp:cNvSpPr/>
      </dsp:nvSpPr>
      <dsp:spPr>
        <a:xfrm rot="5400000">
          <a:off x="4804574" y="601374"/>
          <a:ext cx="1047750" cy="5611595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Групування, відбір і оцінювання ідей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2" y="2883296"/>
        <a:ext cx="5611595" cy="1047750"/>
      </dsp:txXfrm>
    </dsp:sp>
    <dsp:sp modelId="{F5034101-5B7D-4FE7-B47A-5A48CF39606B}">
      <dsp:nvSpPr>
        <dsp:cNvPr id="0" name=""/>
        <dsp:cNvSpPr/>
      </dsp:nvSpPr>
      <dsp:spPr>
        <a:xfrm>
          <a:off x="2656" y="2752328"/>
          <a:ext cx="2519995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Cambria" pitchFamily="18" charset="0"/>
            </a:rPr>
            <a:t>Заключний етап</a:t>
          </a:r>
          <a:endParaRPr lang="uk-UA" sz="2800" b="1" kern="1200" dirty="0">
            <a:latin typeface="Cambria" pitchFamily="18" charset="0"/>
          </a:endParaRPr>
        </a:p>
      </dsp:txBody>
      <dsp:txXfrm>
        <a:off x="66590" y="2816262"/>
        <a:ext cx="2392127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750187" y="-2082934"/>
          <a:ext cx="1156523" cy="5611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Учасники, які пропонують нові варіанти вирішення завдання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1" y="144602"/>
        <a:ext cx="5611595" cy="1156523"/>
      </dsp:txXfrm>
    </dsp:sp>
    <dsp:sp modelId="{7E429971-BC57-430F-BB25-C0574E5E39E3}">
      <dsp:nvSpPr>
        <dsp:cNvPr id="0" name=""/>
        <dsp:cNvSpPr/>
      </dsp:nvSpPr>
      <dsp:spPr>
        <a:xfrm>
          <a:off x="2656" y="0"/>
          <a:ext cx="2519995" cy="14456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Генератори ідей</a:t>
          </a:r>
          <a:endParaRPr lang="uk-UA" sz="3200" b="1" kern="1200" dirty="0"/>
        </a:p>
      </dsp:txBody>
      <dsp:txXfrm>
        <a:off x="73227" y="70571"/>
        <a:ext cx="2378853" cy="1304512"/>
      </dsp:txXfrm>
    </dsp:sp>
    <dsp:sp modelId="{B37A5355-225B-4C6F-AED7-6C620F99EECC}">
      <dsp:nvSpPr>
        <dsp:cNvPr id="0" name=""/>
        <dsp:cNvSpPr/>
      </dsp:nvSpPr>
      <dsp:spPr>
        <a:xfrm rot="5400000">
          <a:off x="4750187" y="-564997"/>
          <a:ext cx="1156523" cy="5611595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Члени комісії, які обробляють запропоновані варіанти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651" y="1662539"/>
        <a:ext cx="5611595" cy="1156523"/>
      </dsp:txXfrm>
    </dsp:sp>
    <dsp:sp modelId="{C04276DC-EE64-470A-B8BC-09067B8045FA}">
      <dsp:nvSpPr>
        <dsp:cNvPr id="0" name=""/>
        <dsp:cNvSpPr/>
      </dsp:nvSpPr>
      <dsp:spPr>
        <a:xfrm>
          <a:off x="2656" y="1517973"/>
          <a:ext cx="2519995" cy="144565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Критики-аналітики</a:t>
          </a:r>
          <a:endParaRPr lang="uk-UA" sz="3200" b="1" kern="1200" dirty="0"/>
        </a:p>
      </dsp:txBody>
      <dsp:txXfrm>
        <a:off x="73227" y="1588544"/>
        <a:ext cx="2378853" cy="130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D83FDC75-7F73-4A4A-A77C-09AADF00E0EA}" type="datetimeFigureOut">
              <a:rPr lang="uk-UA" smtClean="0"/>
              <a:pPr/>
              <a:t>11.09.2011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459226BF-1F13-42D3-80DC-373E7ADD1EB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978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змінити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75693FD4-8F83-4EF7-AC3F-0DC0388986B0}" type="slidenum"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5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dirty="0" smtClean="0"/>
              <a:t>Цей шаблон можна використовувати як початковий файл для презентації учбових матеріалів у настройці групування.</a:t>
            </a:r>
          </a:p>
          <a:p>
            <a:endParaRPr lang="uk-UA" dirty="0" smtClean="0"/>
          </a:p>
          <a:p>
            <a:pPr lvl="0"/>
            <a:r>
              <a:rPr lang="uk-UA" sz="1200" b="1" dirty="0" smtClean="0"/>
              <a:t>Розділи</a:t>
            </a:r>
            <a:endParaRPr lang="uk-UA" sz="1200" b="0" dirty="0" smtClean="0"/>
          </a:p>
          <a:p>
            <a:pPr lvl="0"/>
            <a:r>
              <a:rPr lang="uk-UA" sz="1200" b="0" dirty="0" smtClean="0"/>
              <a:t>Клацніть слайд правою кнопкою миші, щоб додати розділи.</a:t>
            </a:r>
            <a:r>
              <a:rPr lang="uk-UA" sz="1200" b="0" baseline="0" dirty="0" smtClean="0"/>
              <a:t> Розділи дозволяють упорядкувати слайди та організувати співпрацю між кількома авторами.</a:t>
            </a:r>
            <a:endParaRPr lang="uk-UA" sz="1200" b="0" dirty="0" smtClean="0"/>
          </a:p>
          <a:p>
            <a:pPr lvl="0"/>
            <a:endParaRPr lang="uk-UA" sz="1200" b="1" dirty="0" smtClean="0"/>
          </a:p>
          <a:p>
            <a:pPr lvl="0"/>
            <a:r>
              <a:rPr lang="uk-UA" sz="1200" b="1" dirty="0" smtClean="0"/>
              <a:t>Нотатки</a:t>
            </a:r>
          </a:p>
          <a:p>
            <a:pPr lvl="0"/>
            <a:r>
              <a:rPr lang="uk-UA" sz="1200" dirty="0" smtClean="0"/>
              <a:t>Використовуйте розділ нотаток для нотаток доповідача або додаткових відомостей для аудиторії.</a:t>
            </a:r>
            <a:r>
              <a:rPr lang="uk-UA" sz="1200" baseline="0" dirty="0" smtClean="0"/>
              <a:t> Під час відтворення презентації ці нотатки відображаються в поданні презентації. </a:t>
            </a:r>
          </a:p>
          <a:p>
            <a:pPr lvl="0">
              <a:buFontTx/>
              <a:buNone/>
            </a:pPr>
            <a:r>
              <a:rPr lang="uk-UA" sz="1200" dirty="0" smtClean="0"/>
              <a:t>Пам'ятайте про розмір шрифту (це має значення для спеціальних можливостей, відображення, відеозапису та створення в інтерактивному режимі)</a:t>
            </a:r>
          </a:p>
          <a:p>
            <a:pPr lvl="0"/>
            <a:endParaRPr lang="uk-UA" sz="1200" dirty="0" smtClean="0"/>
          </a:p>
          <a:p>
            <a:pPr lvl="0">
              <a:buFontTx/>
              <a:buNone/>
            </a:pPr>
            <a:r>
              <a:rPr lang="uk-UA" sz="1200" b="1" dirty="0" smtClean="0"/>
              <a:t>Узгоджені кольори </a:t>
            </a:r>
          </a:p>
          <a:p>
            <a:pPr lvl="0">
              <a:buFontTx/>
              <a:buNone/>
            </a:pPr>
            <a:r>
              <a:rPr lang="uk-UA" sz="1200" dirty="0" smtClean="0"/>
              <a:t>Зверніть особливу увагу на графіки, діаграми та текстові поля.</a:t>
            </a:r>
            <a:r>
              <a:rPr lang="uk-UA" sz="1200" baseline="0" dirty="0" smtClean="0"/>
              <a:t> </a:t>
            </a:r>
            <a:endParaRPr lang="uk-UA" sz="1200" dirty="0" smtClean="0"/>
          </a:p>
          <a:p>
            <a:pPr lvl="0"/>
            <a:r>
              <a:rPr lang="uk-UA" sz="1200" dirty="0" smtClean="0"/>
              <a:t>Розгляньте можливість чорно-білого друку для учасників або </a:t>
            </a:r>
            <a:r>
              <a:rPr lang="uk-UA" sz="1200" dirty="0" err="1" smtClean="0"/>
              <a:t>відтінки сірого</a:t>
            </a:r>
            <a:r>
              <a:rPr lang="uk-UA" sz="1200" dirty="0" smtClean="0"/>
              <a:t>. Виконайте пробний друк, щоб перевірити, чи правильно відображаються кольори під час чорно-білого друку, і </a:t>
            </a:r>
            <a:r>
              <a:rPr lang="uk-UA" sz="1200" dirty="0" err="1" smtClean="0"/>
              <a:t>відтінки сірого</a:t>
            </a:r>
            <a:r>
              <a:rPr lang="uk-UA" sz="1200" dirty="0" smtClean="0"/>
              <a:t>.</a:t>
            </a:r>
          </a:p>
          <a:p>
            <a:pPr lvl="0">
              <a:buFontTx/>
              <a:buNone/>
            </a:pPr>
            <a:endParaRPr lang="uk-UA" sz="1200" dirty="0" smtClean="0"/>
          </a:p>
          <a:p>
            <a:pPr lvl="0">
              <a:buFontTx/>
              <a:buNone/>
            </a:pPr>
            <a:r>
              <a:rPr lang="uk-UA" sz="1200" b="1" dirty="0" smtClean="0"/>
              <a:t>Графічні об'єкти, таблиці та графіки</a:t>
            </a:r>
          </a:p>
          <a:p>
            <a:pPr lvl="0"/>
            <a:r>
              <a:rPr lang="uk-UA" sz="1200" dirty="0" smtClean="0"/>
              <a:t>Дотримуйтесь закону простоти: за можливості використовуйте узгоджені стилі та кольори, які не відволікають увагу.</a:t>
            </a:r>
          </a:p>
          <a:p>
            <a:pPr lvl="0"/>
            <a:r>
              <a:rPr lang="uk-UA" sz="1200" dirty="0" smtClean="0"/>
              <a:t>Підписи для всіх графіків і таблиць.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оглядових слайдів із використанням переходів.</a:t>
            </a:r>
            <a:endParaRPr lang="uk-UA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uk-UA" b="1" cap="small" baseline="0">
                <a:solidFill>
                  <a:srgbClr val="003300"/>
                </a:solidFill>
              </a:defRPr>
            </a:lvl1pPr>
          </a:lstStyle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uk-UA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uk-UA" sz="2000" baseline="0"/>
            </a:lvl1pPr>
          </a:lstStyle>
          <a:p>
            <a:r>
              <a:rPr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т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uk-UA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uk-UA" sz="1800"/>
            </a:lvl1pPr>
          </a:lstStyle>
          <a:p>
            <a:r>
              <a:rPr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uk-UA"/>
            </a:lvl1pPr>
          </a:lstStyle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uk-UA" sz="3200">
                <a:latin typeface="+mn-lt"/>
              </a:defRPr>
            </a:lvl1pPr>
            <a:lvl2pPr latinLnBrk="0">
              <a:defRPr lang="uk-UA" sz="2800">
                <a:latin typeface="+mn-lt"/>
              </a:defRPr>
            </a:lvl2pPr>
            <a:lvl3pPr latinLnBrk="0">
              <a:defRPr lang="uk-UA" sz="2400">
                <a:latin typeface="+mn-lt"/>
              </a:defRPr>
            </a:lvl3pPr>
            <a:lvl4pPr latinLnBrk="0">
              <a:defRPr lang="uk-UA" sz="2400">
                <a:latin typeface="+mn-lt"/>
              </a:defRPr>
            </a:lvl4pPr>
            <a:lvl5pPr latinLnBrk="0">
              <a:defRPr lang="uk-UA" sz="2400">
                <a:latin typeface="+mn-lt"/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uk-UA" sz="2800"/>
            </a:lvl1pPr>
            <a:lvl2pPr latinLnBrk="0">
              <a:defRPr lang="uk-UA" sz="2400"/>
            </a:lvl2pPr>
            <a:lvl3pPr latinLnBrk="0">
              <a:defRPr lang="uk-UA" sz="2000"/>
            </a:lvl3pPr>
            <a:lvl4pPr latinLnBrk="0">
              <a:defRPr lang="uk-UA" sz="1800"/>
            </a:lvl4pPr>
            <a:lvl5pPr latinLnBrk="0">
              <a:defRPr lang="uk-UA" sz="1800"/>
            </a:lvl5pPr>
            <a:lvl6pPr latinLnBrk="0">
              <a:defRPr lang="uk-UA" sz="1800"/>
            </a:lvl6pPr>
            <a:lvl7pPr latinLnBrk="0">
              <a:defRPr lang="uk-UA" sz="1800"/>
            </a:lvl7pPr>
            <a:lvl8pPr latinLnBrk="0">
              <a:defRPr lang="uk-UA" sz="1800"/>
            </a:lvl8pPr>
            <a:lvl9pPr latinLnBrk="0">
              <a:defRPr lang="uk-UA"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uk-UA" sz="2800"/>
            </a:lvl1pPr>
            <a:lvl2pPr latinLnBrk="0">
              <a:defRPr lang="uk-UA" sz="2400"/>
            </a:lvl2pPr>
            <a:lvl3pPr latinLnBrk="0">
              <a:defRPr lang="uk-UA" sz="2000"/>
            </a:lvl3pPr>
            <a:lvl4pPr latinLnBrk="0">
              <a:defRPr lang="uk-UA" sz="1800"/>
            </a:lvl4pPr>
            <a:lvl5pPr latinLnBrk="0">
              <a:defRPr lang="uk-UA" sz="1800"/>
            </a:lvl5pPr>
            <a:lvl6pPr latinLnBrk="0">
              <a:defRPr lang="uk-UA" sz="1800"/>
            </a:lvl6pPr>
            <a:lvl7pPr latinLnBrk="0">
              <a:defRPr lang="uk-UA" sz="1800"/>
            </a:lvl7pPr>
            <a:lvl8pPr latinLnBrk="0">
              <a:defRPr lang="uk-UA" sz="1800"/>
            </a:lvl8pPr>
            <a:lvl9pPr latinLnBrk="0">
              <a:defRPr lang="uk-UA"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uk-UA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uk-UA" sz="2400" b="1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uk-UA" sz="2400" b="1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uk-UA"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uk-UA" sz="3200"/>
            </a:lvl1pPr>
            <a:lvl2pPr latinLnBrk="0">
              <a:defRPr lang="uk-UA" sz="2800"/>
            </a:lvl2pPr>
            <a:lvl3pPr latinLnBrk="0">
              <a:defRPr lang="uk-UA" sz="2400"/>
            </a:lvl3pPr>
            <a:lvl4pPr latinLnBrk="0">
              <a:defRPr lang="uk-UA" sz="2000"/>
            </a:lvl4pPr>
            <a:lvl5pPr latinLnBrk="0">
              <a:defRPr lang="uk-UA" sz="2000"/>
            </a:lvl5pPr>
            <a:lvl6pPr latinLnBrk="0">
              <a:defRPr lang="uk-UA" sz="2000"/>
            </a:lvl6pPr>
            <a:lvl7pPr latinLnBrk="0">
              <a:defRPr lang="uk-UA" sz="2000"/>
            </a:lvl7pPr>
            <a:lvl8pPr latinLnBrk="0">
              <a:defRPr lang="uk-UA" sz="2000"/>
            </a:lvl8pPr>
            <a:lvl9pPr latinLnBrk="0">
              <a:defRPr lang="uk-UA"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uk-UA"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uk-UA" sz="32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змінити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‹№›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uk-U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uk-UA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484784"/>
            <a:ext cx="6180224" cy="2271241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Cambria" pitchFamily="18" charset="0"/>
              </a:rPr>
              <a:t>Методи творчого й критичного мислення в проектній технології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51920" y="4038600"/>
            <a:ext cx="4883008" cy="1910680"/>
          </a:xfrm>
        </p:spPr>
        <p:txBody>
          <a:bodyPr>
            <a:normAutofit fontScale="85000" lnSpcReduction="20000"/>
          </a:bodyPr>
          <a:lstStyle/>
          <a:p>
            <a:r>
              <a:rPr lang="uk-UA" sz="2400" dirty="0" smtClean="0">
                <a:latin typeface="+mn-lt"/>
              </a:rPr>
              <a:t>11 клас</a:t>
            </a:r>
          </a:p>
          <a:p>
            <a:r>
              <a:rPr lang="uk-UA" sz="2400" dirty="0" smtClean="0">
                <a:latin typeface="+mn-lt"/>
              </a:rPr>
              <a:t>Інваріантна </a:t>
            </a:r>
            <a:r>
              <a:rPr lang="uk-UA" sz="2400" dirty="0" smtClean="0">
                <a:latin typeface="+mn-lt"/>
              </a:rPr>
              <a:t>частина</a:t>
            </a:r>
          </a:p>
          <a:p>
            <a:endParaRPr lang="uk-UA" sz="2400" dirty="0" smtClean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Учитель інформатики </a:t>
            </a:r>
          </a:p>
          <a:p>
            <a:r>
              <a:rPr lang="uk-UA" sz="2400" dirty="0" smtClean="0">
                <a:latin typeface="+mn-lt"/>
              </a:rPr>
              <a:t>Конотопської гімназії </a:t>
            </a:r>
          </a:p>
          <a:p>
            <a:r>
              <a:rPr lang="uk-UA" sz="2400" dirty="0" err="1" smtClean="0">
                <a:latin typeface="+mn-lt"/>
              </a:rPr>
              <a:t>Мещишена</a:t>
            </a:r>
            <a:r>
              <a:rPr lang="uk-UA" sz="2400" dirty="0" smtClean="0">
                <a:latin typeface="+mn-lt"/>
              </a:rPr>
              <a:t> </a:t>
            </a:r>
            <a:r>
              <a:rPr lang="uk-UA" sz="2400" dirty="0">
                <a:latin typeface="+mn-lt"/>
              </a:rPr>
              <a:t>А</a:t>
            </a:r>
            <a:r>
              <a:rPr lang="uk-UA" sz="2400" dirty="0" smtClean="0">
                <a:latin typeface="+mn-lt"/>
              </a:rPr>
              <a:t>нна</a:t>
            </a:r>
            <a:endParaRPr lang="uk-UA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/>
          <a:lstStyle/>
          <a:p>
            <a:pPr algn="ctr"/>
            <a:r>
              <a:rPr lang="uk-UA" b="1" dirty="0" smtClean="0">
                <a:latin typeface="Cambria" pitchFamily="18" charset="0"/>
              </a:rPr>
              <a:t>Аналітик</a:t>
            </a:r>
            <a:endParaRPr lang="uk-UA" b="1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12167"/>
            <a:ext cx="8274496" cy="522920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400" b="1" dirty="0" smtClean="0"/>
              <a:t>Завдання критика-аналітика: </a:t>
            </a:r>
            <a:r>
              <a:rPr lang="uk-UA" sz="3400" dirty="0" smtClean="0"/>
              <a:t>виявлення раціонального зерна в кожній запропонованій до аналізу ідеї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400" b="1" dirty="0" smtClean="0"/>
              <a:t>Вимоги до аналітика: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Розуміння специфіки проблеми (завдання)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Здатність до узагальнення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Йому мають бути притаманні оптимізм і віра в те, що краща ідея – це та, котра аналізується саме зараз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Гарні аналітики можуть виявити нові принципи розв'язання завдання після класифікації принципів, висунутих генераторами. Дуже часто найцінніше в мозковому штурмі – новий напрямок пошуку, а не конкретне рішення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730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2343436"/>
              </p:ext>
            </p:extLst>
          </p:nvPr>
        </p:nvGraphicFramePr>
        <p:xfrm>
          <a:off x="683568" y="175260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Cambria" pitchFamily="18" charset="0"/>
              </a:rPr>
              <a:t>Етапи й правила мозкового штурму</a:t>
            </a:r>
            <a:endParaRPr lang="uk-UA" sz="36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4392196"/>
            <a:ext cx="7200800" cy="206114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uk-UA" sz="2800" b="1" dirty="0" err="1" smtClean="0">
                <a:latin typeface="Cambria" pitchFamily="18" charset="0"/>
              </a:rPr>
              <a:t>Синектика</a:t>
            </a:r>
            <a:r>
              <a:rPr lang="uk-UA" sz="2800" b="1" dirty="0" smtClean="0">
                <a:latin typeface="Cambria" pitchFamily="18" charset="0"/>
              </a:rPr>
              <a:t> </a:t>
            </a:r>
            <a:r>
              <a:rPr lang="uk-UA" sz="2800" dirty="0" smtClean="0">
                <a:latin typeface="Cambria" pitchFamily="18" charset="0"/>
              </a:rPr>
              <a:t>(із гр. – «сполучення різнорідних елементів») -  це вид мозкового штурму при допущенні обговорення й відсіювання ідей на стадії їх висування й визначення прийомів генерування ідей.</a:t>
            </a:r>
            <a:endParaRPr lang="uk-UA" sz="2800" dirty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62" y="548680"/>
            <a:ext cx="553021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96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3362961"/>
              </p:ext>
            </p:extLst>
          </p:nvPr>
        </p:nvGraphicFramePr>
        <p:xfrm>
          <a:off x="827584" y="2852936"/>
          <a:ext cx="8136904" cy="296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077200" cy="1656184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latin typeface="Cambria" pitchFamily="18" charset="0"/>
              </a:rPr>
              <a:t>      Для проведення мозкової атаки обирається ведучий мозкового штурму й створюються дві групи:</a:t>
            </a:r>
            <a:endParaRPr lang="uk-UA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0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4392196"/>
            <a:ext cx="7200800" cy="20611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2800" b="1" dirty="0" smtClean="0">
                <a:latin typeface="Cambria" pitchFamily="18" charset="0"/>
              </a:rPr>
              <a:t>Метод контрольних питань.</a:t>
            </a:r>
          </a:p>
          <a:p>
            <a:r>
              <a:rPr lang="uk-UA" sz="2800" dirty="0" smtClean="0">
                <a:latin typeface="Cambria" pitchFamily="18" charset="0"/>
              </a:rPr>
              <a:t>Використання при пошуку розв'язань творчих завдань списку спеціально підготовлених запитань </a:t>
            </a:r>
            <a:endParaRPr lang="uk-UA" sz="2800" dirty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4538"/>
          <a:stretch/>
        </p:blipFill>
        <p:spPr bwMode="auto">
          <a:xfrm>
            <a:off x="2820979" y="404664"/>
            <a:ext cx="5409000" cy="379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064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4392196"/>
            <a:ext cx="7200800" cy="20611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2800" b="1" dirty="0" smtClean="0">
                <a:latin typeface="Cambria" pitchFamily="18" charset="0"/>
              </a:rPr>
              <a:t>Метод фокальних об'єктів (МФО) </a:t>
            </a:r>
            <a:r>
              <a:rPr lang="uk-UA" sz="2800" dirty="0" smtClean="0">
                <a:latin typeface="Cambria" pitchFamily="18" charset="0"/>
              </a:rPr>
              <a:t>– метод пошуку нових ідей шляхом приєднання до вихідного об'єкта властивостей або ознак випадкових об'єктів</a:t>
            </a:r>
            <a:endParaRPr lang="uk-UA" sz="2800" b="1" dirty="0" smtClean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70" y="260648"/>
            <a:ext cx="5359738" cy="40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84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484784"/>
            <a:ext cx="6912768" cy="33843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6575" algn="just"/>
            <a:r>
              <a:rPr lang="uk-UA" sz="2400" b="1" dirty="0" smtClean="0">
                <a:latin typeface="Cambria" pitchFamily="18" charset="0"/>
              </a:rPr>
              <a:t>Метою методу </a:t>
            </a:r>
            <a:r>
              <a:rPr lang="uk-UA" sz="2400" dirty="0" smtClean="0">
                <a:latin typeface="Cambria" pitchFamily="18" charset="0"/>
              </a:rPr>
              <a:t>є вдосконалювання об'єкта за рахунок одержання великої кількості оригінальних модифікацій об'єкта з несподіваними властивостями.</a:t>
            </a:r>
          </a:p>
          <a:p>
            <a:pPr indent="536575" algn="just"/>
            <a:endParaRPr lang="uk-UA" sz="2400" b="1" dirty="0" smtClean="0">
              <a:latin typeface="Cambria" pitchFamily="18" charset="0"/>
            </a:endParaRPr>
          </a:p>
          <a:p>
            <a:pPr indent="536575" algn="just"/>
            <a:r>
              <a:rPr lang="uk-UA" sz="2400" b="1" dirty="0" smtClean="0">
                <a:latin typeface="Cambria" pitchFamily="18" charset="0"/>
              </a:rPr>
              <a:t>Суть метода </a:t>
            </a:r>
            <a:r>
              <a:rPr lang="uk-UA" sz="2400" dirty="0" smtClean="0">
                <a:latin typeface="Cambria" pitchFamily="18" charset="0"/>
              </a:rPr>
              <a:t>полягає в перенесенні ознак випадково обраних об'єктів на об'єкт, що вдосконалюється, який лежить ніби у фокусі перенесення й тому називається фокальним. </a:t>
            </a:r>
          </a:p>
          <a:p>
            <a:pPr indent="536575" algn="just"/>
            <a:endParaRPr lang="uk-UA" sz="2400" dirty="0" smtClean="0">
              <a:latin typeface="Cambria" pitchFamily="18" charset="0"/>
            </a:endParaRPr>
          </a:p>
          <a:p>
            <a:pPr algn="ctr"/>
            <a:endParaRPr lang="uk-UA" sz="2400" b="1" dirty="0">
              <a:latin typeface="Cambria" pitchFamily="18" charset="0"/>
            </a:endParaRPr>
          </a:p>
          <a:p>
            <a:pPr algn="ctr"/>
            <a:endParaRPr lang="uk-UA" sz="2400" b="1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14" t="41624" b="16752"/>
          <a:stretch/>
        </p:blipFill>
        <p:spPr>
          <a:xfrm>
            <a:off x="-396552" y="1"/>
            <a:ext cx="280233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9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Cambria" pitchFamily="18" charset="0"/>
              </a:rPr>
              <a:t>Алгоритм дій при використанні МФО</a:t>
            </a:r>
            <a:endParaRPr lang="uk-UA" sz="3200" b="1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24744"/>
            <a:ext cx="8274496" cy="5733257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Виділити об'єкт, що підлягає вдосконаленню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Вибрати три-чотири об'єкти (відкривши будь-яку книгу, газету й т. ін.)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Виписати для кожного з них кілька характеристик ознак (властивостей)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Отримані ознаки перенести на ФО й одержати нові сполучення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Зафіксувати всі цікаві ідеї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Оцінити нові ідеї й відібрати найбільш </a:t>
            </a:r>
            <a:r>
              <a:rPr lang="uk-UA" sz="3400" dirty="0" err="1" smtClean="0"/>
              <a:t>ефектині</a:t>
            </a:r>
            <a:r>
              <a:rPr lang="uk-UA" sz="3400" dirty="0" smtClean="0"/>
              <a:t> з погляду реалізації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842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4797152"/>
            <a:ext cx="7200800" cy="16561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uk-UA" sz="2800" b="1" dirty="0" smtClean="0">
                <a:latin typeface="Cambria" pitchFamily="18" charset="0"/>
              </a:rPr>
              <a:t>Метод гірлянд випадковостей </a:t>
            </a:r>
          </a:p>
          <a:p>
            <a:pPr algn="ctr"/>
            <a:r>
              <a:rPr lang="uk-UA" sz="2800" b="1" dirty="0" smtClean="0">
                <a:latin typeface="Cambria" pitchFamily="18" charset="0"/>
              </a:rPr>
              <a:t>й асоціацій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2662" y="462440"/>
            <a:ext cx="6007810" cy="359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037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/>
          <a:lstStyle/>
          <a:p>
            <a:pPr algn="ctr"/>
            <a:r>
              <a:rPr lang="uk-UA" b="1" dirty="0" smtClean="0">
                <a:latin typeface="Cambria" pitchFamily="18" charset="0"/>
              </a:rPr>
              <a:t>Алгоритм методу</a:t>
            </a:r>
            <a:endParaRPr lang="uk-UA" b="1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12167"/>
            <a:ext cx="8274496" cy="5229201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Визначення синонімів об'єкта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Довільний вибір випадкових об'єктів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Утворення комбінацій з елементів гірлянд синонімів і випадкових об'єктів (кожний синонім поєднують із кожним випадковим об'єктом)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Складання переліку ознак випадкових об'єктів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Генерування ідей шляхом почергового приєднання до технічного об'єкта і його синонімів ознак випадково обраних об'єктів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518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/>
          <a:lstStyle/>
          <a:p>
            <a:r>
              <a:rPr lang="uk-UA" dirty="0" smtClean="0"/>
              <a:t>Завдання курсу</a:t>
            </a:r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68761"/>
            <a:ext cx="8274496" cy="5589240"/>
          </a:xfrm>
        </p:spPr>
        <p:txBody>
          <a:bodyPr>
            <a:normAutofit fontScale="70000" lnSpcReduction="20000"/>
          </a:bodyPr>
          <a:lstStyle/>
          <a:p>
            <a:r>
              <a:rPr lang="uk-UA" sz="3400" dirty="0" smtClean="0"/>
              <a:t>Ознайомитися з методами творчого й критичного мислення, навчитися використовувати метод </a:t>
            </a:r>
            <a:r>
              <a:rPr lang="uk-UA" sz="3400" dirty="0" err="1" smtClean="0"/>
              <a:t>синектики</a:t>
            </a:r>
            <a:r>
              <a:rPr lang="uk-UA" sz="3400" dirty="0" smtClean="0"/>
              <a:t>, метод морфологічного аналіз для вирішення завдань проекту</a:t>
            </a:r>
          </a:p>
          <a:p>
            <a:r>
              <a:rPr lang="uk-UA" sz="3400" dirty="0" smtClean="0"/>
              <a:t>Використовувати в проектній діяльності інформаційно-комунікаційні технології для презентації теми або проблеми проекту</a:t>
            </a:r>
          </a:p>
          <a:p>
            <a:r>
              <a:rPr lang="uk-UA" sz="3400" dirty="0" smtClean="0"/>
              <a:t>Ознайомитися з історією становлення ергономічної науки, методами </a:t>
            </a:r>
            <a:r>
              <a:rPr lang="uk-UA" sz="3400" dirty="0" err="1" smtClean="0"/>
              <a:t>аргономічних</a:t>
            </a:r>
            <a:r>
              <a:rPr lang="uk-UA" sz="3400" dirty="0" smtClean="0"/>
              <a:t> досліджень</a:t>
            </a:r>
          </a:p>
          <a:p>
            <a:r>
              <a:rPr lang="uk-UA" sz="3400" dirty="0" smtClean="0"/>
              <a:t>Навчитися проводити ергономічний аналіз виробів, розробляти проект нескладного інструмента</a:t>
            </a:r>
          </a:p>
          <a:p>
            <a:r>
              <a:rPr lang="uk-UA" sz="3400" dirty="0" smtClean="0"/>
              <a:t>Систематизувати знання про глобальні проблеми людства</a:t>
            </a:r>
          </a:p>
          <a:p>
            <a:r>
              <a:rPr lang="uk-UA" sz="3400" dirty="0" smtClean="0"/>
              <a:t>Ознайомитися з поняттям екологічного моніторингу для визначення стану навколишнього середовища, методами </a:t>
            </a:r>
            <a:r>
              <a:rPr lang="uk-UA" sz="3400" dirty="0" err="1" smtClean="0"/>
              <a:t>екомоніторингу</a:t>
            </a:r>
            <a:r>
              <a:rPr lang="uk-UA" sz="3400" dirty="0" smtClean="0"/>
              <a:t>, сучасними технологіями переробки побутових відходів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/>
          <a:lstStyle/>
          <a:p>
            <a:r>
              <a:rPr lang="uk-UA" dirty="0" smtClean="0"/>
              <a:t>Завдання курсу</a:t>
            </a:r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68761"/>
            <a:ext cx="8274496" cy="5589240"/>
          </a:xfrm>
        </p:spPr>
        <p:txBody>
          <a:bodyPr>
            <a:normAutofit fontScale="77500" lnSpcReduction="20000"/>
          </a:bodyPr>
          <a:lstStyle/>
          <a:p>
            <a:r>
              <a:rPr lang="uk-UA" sz="3400" dirty="0" smtClean="0"/>
              <a:t>Реалізувати отримані знання  на практиці під час розробки власного проекту створення екологічно стійкої системи</a:t>
            </a:r>
          </a:p>
          <a:p>
            <a:r>
              <a:rPr lang="uk-UA" sz="3400" dirty="0" smtClean="0"/>
              <a:t>Ознайомитися з основними функціями професійної діяльності людини, сутністю процесу професійного самовизначення й становлення</a:t>
            </a:r>
          </a:p>
          <a:p>
            <a:r>
              <a:rPr lang="uk-UA" sz="3400" dirty="0" smtClean="0"/>
              <a:t>Ознайомитися з призначенням, завданнями й складовими частинами портфоліо</a:t>
            </a:r>
          </a:p>
          <a:p>
            <a:r>
              <a:rPr lang="uk-UA" sz="3400" dirty="0" smtClean="0"/>
              <a:t>Навчитися компонувати портфоліо з урахуванням особистих досягнень і життєвих планів</a:t>
            </a:r>
          </a:p>
          <a:p>
            <a:r>
              <a:rPr lang="uk-UA" sz="3400" dirty="0" smtClean="0"/>
              <a:t>Ознайомитися з поняттям професійної кар'єри, факторами, що впливають на професійну кар'єру</a:t>
            </a:r>
          </a:p>
          <a:p>
            <a:r>
              <a:rPr lang="uk-UA" sz="3400" dirty="0" smtClean="0"/>
              <a:t>Навчитися складати план дій щодо особистої кар'єри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880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492896"/>
            <a:ext cx="6781800" cy="3088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uk-UA" sz="4400" dirty="0" smtClean="0">
                <a:latin typeface="Cambria" pitchFamily="18" charset="0"/>
              </a:rPr>
              <a:t>Яка з названих проблем є для вас найцікавішою (актуальною)?</a:t>
            </a:r>
            <a:endParaRPr lang="uk-UA" sz="4400" dirty="0">
              <a:latin typeface="Cambr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58376"/>
          <a:stretch/>
        </p:blipFill>
        <p:spPr>
          <a:xfrm>
            <a:off x="4191000" y="1"/>
            <a:ext cx="4953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3728" y="4392196"/>
            <a:ext cx="6984776" cy="20611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2800" b="1" dirty="0" smtClean="0">
                <a:latin typeface="Cambria" pitchFamily="18" charset="0"/>
              </a:rPr>
              <a:t>Мозковий штурм </a:t>
            </a:r>
            <a:r>
              <a:rPr lang="uk-UA" sz="2800" dirty="0" smtClean="0">
                <a:latin typeface="Cambria" pitchFamily="18" charset="0"/>
              </a:rPr>
              <a:t>– груповий метод творчої діяльності за відсутності будь-яких критеріїв оцінювання й напрямків пошуку ідей</a:t>
            </a:r>
            <a:endParaRPr lang="uk-UA" sz="2800" dirty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3789729" cy="38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2804636"/>
              </p:ext>
            </p:extLst>
          </p:nvPr>
        </p:nvGraphicFramePr>
        <p:xfrm>
          <a:off x="827584" y="2852936"/>
          <a:ext cx="8136904" cy="296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077200" cy="1656184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latin typeface="Cambria" pitchFamily="18" charset="0"/>
              </a:rPr>
              <a:t>      Для проведення мозкової атаки обирається ведучий мозкового штурму й створюються дві групи:</a:t>
            </a:r>
            <a:endParaRPr lang="uk-UA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36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5106" y="2218411"/>
            <a:ext cx="7058744" cy="2421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uk-UA" sz="4400" b="1" dirty="0" smtClean="0">
                <a:latin typeface="Cambria" pitchFamily="18" charset="0"/>
              </a:rPr>
              <a:t>Вимоги до особистостей учасників мозкового штурму</a:t>
            </a:r>
            <a:endParaRPr lang="uk-UA" sz="4400" b="1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14" t="41624" b="16752"/>
          <a:stretch/>
        </p:blipFill>
        <p:spPr>
          <a:xfrm>
            <a:off x="0" y="1"/>
            <a:ext cx="280233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/>
          <a:lstStyle/>
          <a:p>
            <a:pPr algn="ctr"/>
            <a:r>
              <a:rPr lang="uk-UA" b="1" dirty="0" smtClean="0">
                <a:latin typeface="Cambria" pitchFamily="18" charset="0"/>
              </a:rPr>
              <a:t>Ведучий</a:t>
            </a:r>
            <a:endParaRPr lang="uk-UA" b="1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24744"/>
            <a:ext cx="8274496" cy="573325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400" b="1" dirty="0" smtClean="0"/>
              <a:t>Завдання ведучого:</a:t>
            </a:r>
            <a:r>
              <a:rPr lang="uk-UA" sz="3400" b="1" dirty="0"/>
              <a:t> </a:t>
            </a:r>
            <a:r>
              <a:rPr lang="uk-UA" sz="3400" dirty="0" smtClean="0"/>
              <a:t>забезпечувати якість мозкового штурму, регулюючи його хід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400" b="1" dirty="0" smtClean="0"/>
              <a:t>Повноваження ведучого: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Відповідати за процедуру й регламент роботи (дотримання правил)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Припиняти неконструктивне поводження учасників – «перетягання канату», «павиний хвіст» та ін.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Забезпечувати психологічну підтримку учасників, атмосферу активності й доброзичливості (повинен уміти миттєво позитивно оцінити будь-яку ідею)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Керувати процесом пошуку ідей (необхідно постійно уточнювати формулювання завдання, розширювати поле пошуку, виділяти нові напрямки й аспекти розв'язань, задавати нові напрямки пошуку рішень для учасників)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001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6632"/>
            <a:ext cx="8077200" cy="882352"/>
          </a:xfrm>
        </p:spPr>
        <p:txBody>
          <a:bodyPr/>
          <a:lstStyle/>
          <a:p>
            <a:pPr algn="ctr"/>
            <a:r>
              <a:rPr lang="uk-UA" b="1" dirty="0" smtClean="0">
                <a:latin typeface="Cambria" pitchFamily="18" charset="0"/>
              </a:rPr>
              <a:t>Генератор ідей</a:t>
            </a:r>
            <a:endParaRPr lang="uk-UA" b="1" dirty="0"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12167"/>
            <a:ext cx="8274496" cy="522920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400" b="1" dirty="0" smtClean="0"/>
              <a:t>Завдання генератора ідей: </a:t>
            </a:r>
            <a:r>
              <a:rPr lang="uk-UA" sz="3400" dirty="0" smtClean="0"/>
              <a:t>безупинно висувати ідеї щодо поставленої проблеми або завдання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400" b="1" dirty="0" smtClean="0"/>
              <a:t>Вимоги до генераторів: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Висування великої кількості ідей за широким спектром тем, заснованих на нових принципах, перенесення ідей із різних галузей, використання яскравих несподіваних аналогій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Використання ідей, висунутих раніше іншим генератором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Генераторові ідей має бути притаманна віра в те, що кращі ідеї ще попереду, а також оптимізм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Неприпустимо включати в групу генераторів природжених скептиків і критиканів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3400" dirty="0" smtClean="0"/>
              <a:t>Генератори ідей повинні мати широкий кругозір, а також здатність відходити від нав'язливих ідей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0966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B493A0-B12A-435B-8B1D-120743E6C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1243</Words>
  <Application>Microsoft Office PowerPoint</Application>
  <PresentationFormat>Екран (4:3)</PresentationFormat>
  <Paragraphs>144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Training</vt:lpstr>
      <vt:lpstr>Методи творчого й критичного мислення в проектній технології</vt:lpstr>
      <vt:lpstr>Завдання курсу</vt:lpstr>
      <vt:lpstr>Завдання курсу</vt:lpstr>
      <vt:lpstr>Презентація PowerPoint</vt:lpstr>
      <vt:lpstr>Презентація PowerPoint</vt:lpstr>
      <vt:lpstr>      Для проведення мозкової атаки обирається ведучий мозкового штурму й створюються дві групи:</vt:lpstr>
      <vt:lpstr>Презентація PowerPoint</vt:lpstr>
      <vt:lpstr>Ведучий</vt:lpstr>
      <vt:lpstr>Генератор ідей</vt:lpstr>
      <vt:lpstr>Аналітик</vt:lpstr>
      <vt:lpstr>Етапи й правила мозкового штурму</vt:lpstr>
      <vt:lpstr>Презентація PowerPoint</vt:lpstr>
      <vt:lpstr>      Для проведення мозкової атаки обирається ведучий мозкового штурму й створюються дві групи:</vt:lpstr>
      <vt:lpstr>Презентація PowerPoint</vt:lpstr>
      <vt:lpstr>Презентація PowerPoint</vt:lpstr>
      <vt:lpstr>Презентація PowerPoint</vt:lpstr>
      <vt:lpstr>Алгоритм дій при використанні МФО</vt:lpstr>
      <vt:lpstr>Презентація PowerPoint</vt:lpstr>
      <vt:lpstr>Алгоритм методу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2011-09-06T12:54:42Z</dcterms:created>
  <dcterms:modified xsi:type="dcterms:W3CDTF">2011-09-11T13:49:19Z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