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0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182" autoAdjust="0"/>
  </p:normalViewPr>
  <p:slideViewPr>
    <p:cSldViewPr showGuides="1">
      <p:cViewPr varScale="1">
        <p:scale>
          <a:sx n="71" d="100"/>
          <a:sy n="71" d="100"/>
        </p:scale>
        <p:origin x="-498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4/13/2014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4/13/2014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4/13/2014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4/13/2014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4/13/2014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4/13/2014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4/13/2014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Бережна Тамара</a:t>
            </a:r>
          </a:p>
          <a:p>
            <a:r>
              <a:rPr lang="uk-UA" dirty="0" smtClean="0"/>
              <a:t>11 м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Філософія екзистенціалізму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7" y="0"/>
            <a:ext cx="7390558" cy="215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0"/>
            <a:ext cx="5904656" cy="3168352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Розрізняють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/>
              <a:t>релігійний</a:t>
            </a:r>
            <a:r>
              <a:rPr lang="ru-RU" sz="2400" dirty="0"/>
              <a:t> </a:t>
            </a:r>
            <a:r>
              <a:rPr lang="ru-RU" sz="2400" dirty="0" err="1"/>
              <a:t>екзистенціалізм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(Марсель, Ясперс, Бердяев) та </a:t>
            </a:r>
            <a:r>
              <a:rPr lang="ru-RU" sz="2400" dirty="0" err="1"/>
              <a:t>атеїстичний</a:t>
            </a:r>
            <a:r>
              <a:rPr lang="ru-RU" sz="2400" dirty="0">
                <a:solidFill>
                  <a:schemeClr val="tx1"/>
                </a:solidFill>
              </a:rPr>
              <a:t> (Сартр, Хайдеггер, Камю). </a:t>
            </a:r>
            <a:r>
              <a:rPr lang="ru-RU" sz="2400" dirty="0" err="1">
                <a:solidFill>
                  <a:schemeClr val="tx1"/>
                </a:solidFill>
              </a:rPr>
              <a:t>Однак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поділ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між</a:t>
            </a:r>
            <a:r>
              <a:rPr lang="ru-RU" sz="2400" dirty="0">
                <a:solidFill>
                  <a:schemeClr val="tx1"/>
                </a:solidFill>
              </a:rPr>
              <a:t> ними </a:t>
            </a:r>
            <a:r>
              <a:rPr lang="ru-RU" sz="2400" dirty="0" err="1">
                <a:solidFill>
                  <a:schemeClr val="tx1"/>
                </a:solidFill>
              </a:rPr>
              <a:t>умовний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Релігійний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ґрунтується</a:t>
            </a:r>
            <a:r>
              <a:rPr lang="ru-RU" sz="2400" dirty="0">
                <a:solidFill>
                  <a:schemeClr val="tx1"/>
                </a:solidFill>
              </a:rPr>
              <a:t> на тому,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все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бога. </a:t>
            </a:r>
            <a:r>
              <a:rPr lang="ru-RU" sz="2400" dirty="0" err="1">
                <a:solidFill>
                  <a:schemeClr val="tx1"/>
                </a:solidFill>
              </a:rPr>
              <a:t>Атеїстичний</a:t>
            </a:r>
            <a:r>
              <a:rPr lang="ru-RU" sz="2400" dirty="0">
                <a:solidFill>
                  <a:schemeClr val="tx1"/>
                </a:solidFill>
              </a:rPr>
              <a:t> – на тому,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бога </a:t>
            </a:r>
            <a:r>
              <a:rPr lang="ru-RU" sz="2400" dirty="0" err="1">
                <a:solidFill>
                  <a:schemeClr val="tx1"/>
                </a:solidFill>
              </a:rPr>
              <a:t>немає</a:t>
            </a:r>
            <a:r>
              <a:rPr lang="ru-RU" sz="2400" dirty="0">
                <a:solidFill>
                  <a:schemeClr val="tx1"/>
                </a:solidFill>
              </a:rPr>
              <a:t>, але </a:t>
            </a:r>
            <a:r>
              <a:rPr lang="ru-RU" sz="2400" dirty="0" err="1">
                <a:solidFill>
                  <a:schemeClr val="tx1"/>
                </a:solidFill>
              </a:rPr>
              <a:t>життя</a:t>
            </a:r>
            <a:r>
              <a:rPr lang="ru-RU" sz="2400" dirty="0">
                <a:solidFill>
                  <a:schemeClr val="tx1"/>
                </a:solidFill>
              </a:rPr>
              <a:t> без </a:t>
            </a:r>
            <a:r>
              <a:rPr lang="ru-RU" sz="2400" dirty="0" err="1">
                <a:solidFill>
                  <a:schemeClr val="tx1"/>
                </a:solidFill>
              </a:rPr>
              <a:t>нього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неможливе</a:t>
            </a:r>
            <a:r>
              <a:rPr lang="ru-RU" sz="2400" dirty="0">
                <a:solidFill>
                  <a:schemeClr val="tx1"/>
                </a:solidFill>
              </a:rPr>
              <a:t> й </a:t>
            </a:r>
            <a:r>
              <a:rPr lang="ru-RU" sz="2400" dirty="0" err="1">
                <a:solidFill>
                  <a:schemeClr val="tx1"/>
                </a:solidFill>
              </a:rPr>
              <a:t>абсурдне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0"/>
            <a:ext cx="5251250" cy="680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1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5780" y="0"/>
            <a:ext cx="11449272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/>
                </a:solidFill>
              </a:rPr>
              <a:t>Предметом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екзистенціалізму</a:t>
            </a:r>
            <a:r>
              <a:rPr lang="ru-RU" dirty="0"/>
              <a:t> є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суб'єктивність</a:t>
            </a:r>
            <a:r>
              <a:rPr lang="ru-RU" dirty="0"/>
              <a:t>, </a:t>
            </a:r>
            <a:r>
              <a:rPr lang="ru-RU" dirty="0" err="1"/>
              <a:t>усвідомлення</a:t>
            </a:r>
            <a:r>
              <a:rPr lang="ru-RU" dirty="0"/>
              <a:t> нею </a:t>
            </a:r>
            <a:r>
              <a:rPr lang="ru-RU" dirty="0" err="1"/>
              <a:t>дійсності</a:t>
            </a:r>
            <a:r>
              <a:rPr lang="ru-RU" dirty="0"/>
              <a:t>, </a:t>
            </a:r>
            <a:r>
              <a:rPr lang="ru-RU" dirty="0" err="1"/>
              <a:t>переповненої</a:t>
            </a:r>
            <a:r>
              <a:rPr lang="ru-RU" dirty="0"/>
              <a:t> </a:t>
            </a:r>
            <a:r>
              <a:rPr lang="ru-RU" dirty="0" err="1"/>
              <a:t>суперечностями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>
                <a:solidFill>
                  <a:schemeClr val="accent2"/>
                </a:solidFill>
              </a:rPr>
              <a:t>Основними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поняттями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є: "</a:t>
            </a:r>
            <a:r>
              <a:rPr lang="ru-RU" dirty="0" err="1"/>
              <a:t>існування</a:t>
            </a:r>
            <a:r>
              <a:rPr lang="ru-RU" dirty="0"/>
              <a:t>", "</a:t>
            </a:r>
            <a:r>
              <a:rPr lang="ru-RU" dirty="0" err="1"/>
              <a:t>тривога</a:t>
            </a:r>
            <a:r>
              <a:rPr lang="ru-RU" dirty="0"/>
              <a:t>", "</a:t>
            </a:r>
            <a:r>
              <a:rPr lang="ru-RU" dirty="0" err="1"/>
              <a:t>розпач</a:t>
            </a:r>
            <a:r>
              <a:rPr lang="ru-RU" dirty="0"/>
              <a:t>", "</a:t>
            </a:r>
            <a:r>
              <a:rPr lang="ru-RU" dirty="0" err="1"/>
              <a:t>закинутість</a:t>
            </a:r>
            <a:r>
              <a:rPr lang="ru-RU" dirty="0"/>
              <a:t>", "абсурд", "</a:t>
            </a:r>
            <a:r>
              <a:rPr lang="ru-RU" dirty="0" err="1"/>
              <a:t>приреченість</a:t>
            </a:r>
            <a:r>
              <a:rPr lang="ru-RU" dirty="0"/>
              <a:t>", "заколот", "</a:t>
            </a:r>
            <a:r>
              <a:rPr lang="ru-RU" dirty="0" err="1"/>
              <a:t>провина</a:t>
            </a:r>
            <a:r>
              <a:rPr lang="ru-RU" dirty="0"/>
              <a:t>", "</a:t>
            </a:r>
            <a:r>
              <a:rPr lang="ru-RU" dirty="0" err="1"/>
              <a:t>сумнів</a:t>
            </a:r>
            <a:r>
              <a:rPr lang="ru-RU" dirty="0"/>
              <a:t>", "</a:t>
            </a:r>
            <a:r>
              <a:rPr lang="ru-RU" dirty="0" err="1"/>
              <a:t>відчай</a:t>
            </a:r>
            <a:r>
              <a:rPr lang="ru-RU" dirty="0"/>
              <a:t>", "</a:t>
            </a:r>
            <a:r>
              <a:rPr lang="ru-RU" dirty="0" err="1"/>
              <a:t>пристрасть</a:t>
            </a:r>
            <a:r>
              <a:rPr lang="ru-RU" dirty="0"/>
              <a:t>", "свобода", "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"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- </a:t>
            </a:r>
            <a:r>
              <a:rPr lang="ru-RU" dirty="0" err="1"/>
              <a:t>всього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і є предметом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екзистенціалізму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>
                <a:solidFill>
                  <a:schemeClr val="accent2"/>
                </a:solidFill>
              </a:rPr>
              <a:t>Фундаментальним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визначальним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поняттям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екзистенціальної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філософії</a:t>
            </a:r>
            <a:r>
              <a:rPr lang="ru-RU" dirty="0">
                <a:solidFill>
                  <a:schemeClr val="accent2"/>
                </a:solidFill>
              </a:rPr>
              <a:t> є </a:t>
            </a:r>
            <a:r>
              <a:rPr lang="ru-RU" dirty="0" err="1">
                <a:solidFill>
                  <a:schemeClr val="accent2"/>
                </a:solidFill>
              </a:rPr>
              <a:t>поняття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існування</a:t>
            </a:r>
            <a:r>
              <a:rPr lang="ru-RU" dirty="0">
                <a:solidFill>
                  <a:schemeClr val="accent2"/>
                </a:solidFill>
              </a:rPr>
              <a:t>. </a:t>
            </a:r>
            <a:r>
              <a:rPr lang="ru-RU" dirty="0" err="1"/>
              <a:t>Існування</a:t>
            </a:r>
            <a:r>
              <a:rPr lang="ru-RU" dirty="0"/>
              <a:t>, на думку Сартра,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, як </a:t>
            </a:r>
            <a:r>
              <a:rPr lang="ru-RU" dirty="0" err="1"/>
              <a:t>переживання</a:t>
            </a:r>
            <a:r>
              <a:rPr lang="ru-RU" dirty="0"/>
              <a:t> </a:t>
            </a:r>
            <a:r>
              <a:rPr lang="ru-RU" dirty="0" err="1"/>
              <a:t>суб'єктом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. </a:t>
            </a:r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існування</a:t>
            </a:r>
            <a:r>
              <a:rPr lang="ru-RU" dirty="0"/>
              <a:t>" не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пізнанню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науковими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методами. Сартр: "</a:t>
            </a:r>
            <a:r>
              <a:rPr lang="ru-RU" dirty="0" err="1"/>
              <a:t>існування</a:t>
            </a:r>
            <a:r>
              <a:rPr lang="ru-RU" dirty="0"/>
              <a:t>" </a:t>
            </a:r>
            <a:r>
              <a:rPr lang="ru-RU" dirty="0" err="1"/>
              <a:t>означає</a:t>
            </a:r>
            <a:r>
              <a:rPr lang="ru-RU" dirty="0"/>
              <a:t>: </a:t>
            </a:r>
            <a:r>
              <a:rPr lang="ru-RU" dirty="0" err="1"/>
              <a:t>випробовувати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, </a:t>
            </a:r>
            <a:r>
              <a:rPr lang="ru-RU" dirty="0" err="1"/>
              <a:t>ставати</a:t>
            </a:r>
            <a:r>
              <a:rPr lang="ru-RU" dirty="0"/>
              <a:t>, бути </a:t>
            </a:r>
            <a:r>
              <a:rPr lang="ru-RU" dirty="0" err="1"/>
              <a:t>ізольованим</a:t>
            </a:r>
            <a:r>
              <a:rPr lang="ru-RU" dirty="0"/>
              <a:t>, бути </a:t>
            </a:r>
            <a:r>
              <a:rPr lang="ru-RU" dirty="0" err="1"/>
              <a:t>суб'єктивним</a:t>
            </a:r>
            <a:r>
              <a:rPr lang="ru-RU" dirty="0"/>
              <a:t>, бути </a:t>
            </a:r>
            <a:r>
              <a:rPr lang="ru-RU" dirty="0" err="1"/>
              <a:t>вічно</a:t>
            </a:r>
            <a:r>
              <a:rPr lang="ru-RU" dirty="0"/>
              <a:t> </a:t>
            </a:r>
            <a:r>
              <a:rPr lang="ru-RU" dirty="0" err="1"/>
              <a:t>стурбованим</a:t>
            </a:r>
            <a:r>
              <a:rPr lang="ru-RU" dirty="0"/>
              <a:t> самим собою... "</a:t>
            </a:r>
            <a:r>
              <a:rPr lang="ru-RU" dirty="0" err="1"/>
              <a:t>Тривога</a:t>
            </a:r>
            <a:r>
              <a:rPr lang="ru-RU" dirty="0"/>
              <a:t>"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"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". "</a:t>
            </a:r>
            <a:r>
              <a:rPr lang="ru-RU" dirty="0" err="1"/>
              <a:t>Розпач</a:t>
            </a:r>
            <a:r>
              <a:rPr lang="ru-RU" dirty="0"/>
              <a:t>"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даремні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, </a:t>
            </a:r>
            <a:r>
              <a:rPr lang="ru-RU" dirty="0" err="1"/>
              <a:t>нездійсненні</a:t>
            </a:r>
            <a:r>
              <a:rPr lang="ru-RU" dirty="0"/>
              <a:t> </a:t>
            </a:r>
            <a:r>
              <a:rPr lang="ru-RU" dirty="0" err="1"/>
              <a:t>мрії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розпачу</a:t>
            </a:r>
            <a:r>
              <a:rPr lang="ru-RU" dirty="0"/>
              <a:t>. "</a:t>
            </a:r>
            <a:r>
              <a:rPr lang="ru-RU" dirty="0" err="1"/>
              <a:t>Закинутість</a:t>
            </a:r>
            <a:r>
              <a:rPr lang="ru-RU" dirty="0"/>
              <a:t>"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– закинута, </a:t>
            </a:r>
            <a:r>
              <a:rPr lang="ru-RU" dirty="0" err="1"/>
              <a:t>що</a:t>
            </a:r>
            <a:r>
              <a:rPr lang="ru-RU" dirty="0"/>
              <a:t> бога </a:t>
            </a:r>
            <a:r>
              <a:rPr lang="ru-RU" dirty="0" err="1"/>
              <a:t>немає</a:t>
            </a:r>
            <a:r>
              <a:rPr lang="ru-RU" dirty="0"/>
              <a:t>, </a:t>
            </a:r>
            <a:r>
              <a:rPr lang="ru-RU" dirty="0" err="1"/>
              <a:t>якби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бог, тому 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була</a:t>
            </a:r>
            <a:r>
              <a:rPr lang="ru-RU" dirty="0"/>
              <a:t> б такою </a:t>
            </a:r>
            <a:r>
              <a:rPr lang="ru-RU" dirty="0" err="1"/>
              <a:t>жалюгідною</a:t>
            </a:r>
            <a:r>
              <a:rPr lang="ru-RU" dirty="0"/>
              <a:t> і "закинутою".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на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спертися</a:t>
            </a:r>
            <a:r>
              <a:rPr lang="ru-RU" dirty="0"/>
              <a:t> а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, а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ззовні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ж бога </a:t>
            </a:r>
            <a:r>
              <a:rPr lang="ru-RU" dirty="0" err="1"/>
              <a:t>немає</a:t>
            </a:r>
            <a:r>
              <a:rPr lang="ru-RU" dirty="0"/>
              <a:t>, то все дозволено. Людина є </a:t>
            </a:r>
            <a:r>
              <a:rPr lang="ru-RU" dirty="0" err="1"/>
              <a:t>вільною</a:t>
            </a:r>
            <a:r>
              <a:rPr lang="ru-RU" dirty="0"/>
              <a:t>. Людина - </a:t>
            </a:r>
            <a:r>
              <a:rPr lang="ru-RU" dirty="0" err="1"/>
              <a:t>це</a:t>
            </a:r>
            <a:r>
              <a:rPr lang="ru-RU" dirty="0"/>
              <a:t> свобода.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колись закинута у </a:t>
            </a:r>
            <a:r>
              <a:rPr lang="ru-RU" dirty="0" err="1"/>
              <a:t>світ</a:t>
            </a:r>
            <a:r>
              <a:rPr lang="ru-RU" dirty="0"/>
              <a:t>, "</a:t>
            </a:r>
            <a:r>
              <a:rPr lang="ru-RU" dirty="0" err="1"/>
              <a:t>відповідає</a:t>
            </a:r>
            <a:r>
              <a:rPr lang="ru-RU" dirty="0"/>
              <a:t> за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"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8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0"/>
            <a:ext cx="11665296" cy="708496"/>
          </a:xfrm>
        </p:spPr>
        <p:txBody>
          <a:bodyPr>
            <a:normAutofit/>
          </a:bodyPr>
          <a:lstStyle/>
          <a:p>
            <a:r>
              <a:rPr lang="ru-RU" sz="2000" dirty="0"/>
              <a:t>Ж.П. Сартр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err="1">
                <a:solidFill>
                  <a:schemeClr val="tx1"/>
                </a:solidFill>
              </a:rPr>
              <a:t>роботі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"</a:t>
            </a:r>
            <a:r>
              <a:rPr lang="ru-RU" sz="2000" dirty="0" err="1">
                <a:solidFill>
                  <a:srgbClr val="FFC000"/>
                </a:solidFill>
              </a:rPr>
              <a:t>Екзистенціалізм</a:t>
            </a:r>
            <a:r>
              <a:rPr lang="ru-RU" sz="2000" dirty="0">
                <a:solidFill>
                  <a:srgbClr val="FFC000"/>
                </a:solidFill>
              </a:rPr>
              <a:t> – </a:t>
            </a:r>
            <a:r>
              <a:rPr lang="ru-RU" sz="2000" dirty="0" err="1">
                <a:solidFill>
                  <a:srgbClr val="FFC000"/>
                </a:solidFill>
              </a:rPr>
              <a:t>це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гуманізм</a:t>
            </a:r>
            <a:r>
              <a:rPr lang="ru-RU" sz="2000" dirty="0">
                <a:solidFill>
                  <a:srgbClr val="FFC000"/>
                </a:solidFill>
              </a:rPr>
              <a:t>"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пояснює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специфіку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існування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людини</a:t>
            </a:r>
            <a:r>
              <a:rPr lang="ru-RU" sz="2000" dirty="0">
                <a:solidFill>
                  <a:schemeClr val="tx1"/>
                </a:solidFill>
              </a:rPr>
              <a:t> таким чином. При </a:t>
            </a:r>
            <a:r>
              <a:rPr lang="ru-RU" sz="2000" dirty="0" err="1">
                <a:solidFill>
                  <a:schemeClr val="tx1"/>
                </a:solidFill>
              </a:rPr>
              <a:t>виготовленні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речі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людина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спочатку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формує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ідею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764704"/>
            <a:ext cx="46085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786824"/>
            <a:ext cx="3528392" cy="580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9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3772" y="0"/>
            <a:ext cx="11449272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Ремісник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бажає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, </a:t>
            </a:r>
            <a:r>
              <a:rPr lang="ru-RU" dirty="0" err="1"/>
              <a:t>уявляє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і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повинен </a:t>
            </a:r>
            <a:r>
              <a:rPr lang="ru-RU" dirty="0" err="1"/>
              <a:t>зробити</a:t>
            </a:r>
            <a:r>
              <a:rPr lang="ru-RU" dirty="0"/>
              <a:t> зараз;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передуває</a:t>
            </a:r>
            <a:r>
              <a:rPr lang="ru-RU" dirty="0"/>
              <a:t> </a:t>
            </a:r>
            <a:r>
              <a:rPr lang="ru-RU" dirty="0" err="1"/>
              <a:t>існуванню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.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 -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Людське</a:t>
            </a:r>
            <a:r>
              <a:rPr lang="ru-RU" dirty="0"/>
              <a:t> дитя </a:t>
            </a:r>
            <a:r>
              <a:rPr lang="ru-RU" dirty="0" err="1"/>
              <a:t>народжується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, але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набути </a:t>
            </a:r>
            <a:r>
              <a:rPr lang="ru-RU" dirty="0" err="1"/>
              <a:t>людську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, стати </a:t>
            </a:r>
            <a:r>
              <a:rPr lang="ru-RU" dirty="0" err="1"/>
              <a:t>людиною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Людина </a:t>
            </a:r>
            <a:r>
              <a:rPr lang="ru-RU" dirty="0" err="1"/>
              <a:t>робить</a:t>
            </a:r>
            <a:r>
              <a:rPr lang="ru-RU" dirty="0"/>
              <a:t> самого себе, </a:t>
            </a:r>
            <a:r>
              <a:rPr lang="ru-RU" dirty="0" err="1"/>
              <a:t>набуває</a:t>
            </a:r>
            <a:r>
              <a:rPr lang="ru-RU" dirty="0"/>
              <a:t> свою </a:t>
            </a:r>
            <a:r>
              <a:rPr lang="ru-RU" dirty="0" err="1"/>
              <a:t>сутність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існуючи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перший принцип </a:t>
            </a:r>
            <a:r>
              <a:rPr lang="ru-RU" dirty="0" err="1"/>
              <a:t>екзистенціалізму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принципово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: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яку задано; </a:t>
            </a:r>
            <a:r>
              <a:rPr lang="ru-RU" dirty="0" err="1"/>
              <a:t>ніяка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сила не </a:t>
            </a:r>
            <a:r>
              <a:rPr lang="ru-RU" dirty="0" err="1"/>
              <a:t>може</a:t>
            </a:r>
            <a:r>
              <a:rPr lang="ru-RU" dirty="0"/>
              <a:t> за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в </a:t>
            </a:r>
            <a:r>
              <a:rPr lang="ru-RU" dirty="0" err="1"/>
              <a:t>людину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>
                <a:solidFill>
                  <a:schemeClr val="accent2"/>
                </a:solidFill>
              </a:rPr>
              <a:t>Отже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/>
              <a:t>на думку Сартра,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свою </a:t>
            </a:r>
            <a:r>
              <a:rPr lang="ru-RU" dirty="0" err="1"/>
              <a:t>сутність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. Лише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і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. "Людина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і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вона </a:t>
            </a:r>
            <a:r>
              <a:rPr lang="ru-RU" dirty="0" err="1"/>
              <a:t>визначається</a:t>
            </a:r>
            <a:r>
              <a:rPr lang="ru-RU" dirty="0"/>
              <a:t>". </a:t>
            </a:r>
            <a:r>
              <a:rPr lang="ru-RU" dirty="0" err="1"/>
              <a:t>Це</a:t>
            </a:r>
            <a:r>
              <a:rPr lang="ru-RU" dirty="0"/>
              <a:t> – перший принцип </a:t>
            </a:r>
            <a:r>
              <a:rPr lang="ru-RU" dirty="0" err="1"/>
              <a:t>екзистенціальної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9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5780" y="260648"/>
            <a:ext cx="11377264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Другий</a:t>
            </a:r>
            <a:r>
              <a:rPr lang="ru-RU" dirty="0"/>
              <a:t> принцип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– </a:t>
            </a:r>
            <a:r>
              <a:rPr lang="ru-RU" dirty="0" err="1">
                <a:solidFill>
                  <a:schemeClr val="accent2"/>
                </a:solidFill>
              </a:rPr>
              <a:t>суб’єктивність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людини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 err="1"/>
              <a:t>суб’єкт</a:t>
            </a:r>
            <a:r>
              <a:rPr lang="ru-RU" dirty="0"/>
              <a:t> сам себе </a:t>
            </a:r>
            <a:r>
              <a:rPr lang="ru-RU" dirty="0" err="1"/>
              <a:t>обирає</a:t>
            </a:r>
            <a:r>
              <a:rPr lang="ru-RU" dirty="0"/>
              <a:t>, сам </a:t>
            </a:r>
            <a:r>
              <a:rPr lang="ru-RU" dirty="0" err="1"/>
              <a:t>робить</a:t>
            </a:r>
            <a:r>
              <a:rPr lang="ru-RU" dirty="0"/>
              <a:t> себе </a:t>
            </a:r>
            <a:r>
              <a:rPr lang="ru-RU" dirty="0" err="1"/>
              <a:t>людиною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суб’єктивності</a:t>
            </a:r>
            <a:r>
              <a:rPr lang="ru-RU" dirty="0"/>
              <a:t>. “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…і є </a:t>
            </a:r>
            <a:r>
              <a:rPr lang="ru-RU" dirty="0" err="1"/>
              <a:t>глибоким</a:t>
            </a:r>
            <a:r>
              <a:rPr lang="ru-RU" dirty="0"/>
              <a:t> </a:t>
            </a:r>
            <a:r>
              <a:rPr lang="ru-RU" dirty="0" err="1"/>
              <a:t>сенсом</a:t>
            </a:r>
            <a:r>
              <a:rPr lang="ru-RU" dirty="0"/>
              <a:t> </a:t>
            </a:r>
            <a:r>
              <a:rPr lang="ru-RU" dirty="0" err="1"/>
              <a:t>екзистенціалізму</a:t>
            </a:r>
            <a:r>
              <a:rPr lang="ru-RU" dirty="0"/>
              <a:t>”, </a:t>
            </a:r>
            <a:r>
              <a:rPr lang="ru-RU" dirty="0" err="1"/>
              <a:t>бо</a:t>
            </a:r>
            <a:r>
              <a:rPr lang="ru-RU" dirty="0"/>
              <a:t> “…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ніякого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суб’єктивності</a:t>
            </a:r>
            <a:r>
              <a:rPr lang="ru-RU" dirty="0"/>
              <a:t>”. </a:t>
            </a:r>
            <a:r>
              <a:rPr lang="ru-RU" dirty="0" err="1"/>
              <a:t>Тобто</a:t>
            </a:r>
            <a:r>
              <a:rPr lang="ru-RU" dirty="0"/>
              <a:t> все </a:t>
            </a:r>
            <a:r>
              <a:rPr lang="ru-RU" dirty="0" err="1"/>
              <a:t>існуюче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сприймається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, </a:t>
            </a:r>
            <a:r>
              <a:rPr lang="ru-RU" dirty="0" err="1"/>
              <a:t>відображається</a:t>
            </a:r>
            <a:r>
              <a:rPr lang="ru-RU" dirty="0"/>
              <a:t> нею, </a:t>
            </a:r>
            <a:r>
              <a:rPr lang="ru-RU" dirty="0" err="1"/>
              <a:t>зв’язане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переживаннями</a:t>
            </a:r>
            <a:r>
              <a:rPr lang="ru-RU" dirty="0"/>
              <a:t>, </a:t>
            </a:r>
            <a:r>
              <a:rPr lang="ru-RU" dirty="0" err="1"/>
              <a:t>можливостями</a:t>
            </a:r>
            <a:r>
              <a:rPr lang="ru-RU" dirty="0"/>
              <a:t>, </a:t>
            </a:r>
            <a:r>
              <a:rPr lang="ru-RU" dirty="0" err="1"/>
              <a:t>вибором</a:t>
            </a:r>
            <a:r>
              <a:rPr lang="ru-RU" dirty="0"/>
              <a:t>, </a:t>
            </a:r>
            <a:r>
              <a:rPr lang="ru-RU" dirty="0" err="1"/>
              <a:t>тривогою</a:t>
            </a:r>
            <a:r>
              <a:rPr lang="ru-RU" dirty="0"/>
              <a:t>, </a:t>
            </a:r>
            <a:r>
              <a:rPr lang="ru-RU" dirty="0" err="1"/>
              <a:t>відповідальністю</a:t>
            </a:r>
            <a:r>
              <a:rPr lang="ru-RU" dirty="0"/>
              <a:t>, свободою, </a:t>
            </a:r>
            <a:r>
              <a:rPr lang="ru-RU" dirty="0" err="1"/>
              <a:t>пограничними</a:t>
            </a:r>
            <a:r>
              <a:rPr lang="ru-RU" dirty="0"/>
              <a:t> </a:t>
            </a:r>
            <a:r>
              <a:rPr lang="ru-RU" dirty="0" err="1"/>
              <a:t>ситуаціями</a:t>
            </a:r>
            <a:r>
              <a:rPr lang="ru-RU" dirty="0"/>
              <a:t> і т.д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ru-RU" dirty="0" err="1"/>
              <a:t>Суб’єктивність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безумовно</a:t>
            </a:r>
            <a:r>
              <a:rPr lang="ru-RU" dirty="0"/>
              <a:t>, </a:t>
            </a:r>
            <a:r>
              <a:rPr lang="ru-RU" dirty="0" err="1"/>
              <a:t>важливий</a:t>
            </a:r>
            <a:r>
              <a:rPr lang="ru-RU" dirty="0"/>
              <a:t> момент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існуванні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у Сартра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гротескного характеру, </a:t>
            </a:r>
            <a:r>
              <a:rPr lang="ru-RU" dirty="0" err="1"/>
              <a:t>перебільшується</a:t>
            </a:r>
            <a:r>
              <a:rPr lang="ru-RU" dirty="0"/>
              <a:t>, </a:t>
            </a:r>
            <a:r>
              <a:rPr lang="ru-RU" dirty="0" err="1"/>
              <a:t>абсолютизується</a:t>
            </a:r>
            <a:r>
              <a:rPr lang="ru-RU" dirty="0"/>
              <a:t>, </a:t>
            </a:r>
            <a:r>
              <a:rPr lang="ru-RU" dirty="0" err="1"/>
              <a:t>видається</a:t>
            </a:r>
            <a:r>
              <a:rPr lang="ru-RU" dirty="0"/>
              <a:t> за </a:t>
            </a:r>
            <a:r>
              <a:rPr lang="ru-RU" dirty="0" err="1"/>
              <a:t>первісну</a:t>
            </a:r>
            <a:r>
              <a:rPr lang="ru-RU" dirty="0"/>
              <a:t> основу,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безпідставним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центральних</a:t>
            </a:r>
            <a:r>
              <a:rPr lang="ru-RU" dirty="0"/>
              <a:t> проблем, на яку </a:t>
            </a:r>
            <a:r>
              <a:rPr lang="ru-RU" dirty="0" err="1"/>
              <a:t>звертають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видатні</a:t>
            </a:r>
            <a:r>
              <a:rPr lang="ru-RU" dirty="0"/>
              <a:t> </a:t>
            </a:r>
            <a:r>
              <a:rPr lang="ru-RU" dirty="0" err="1"/>
              <a:t>філософи</a:t>
            </a:r>
            <a:r>
              <a:rPr lang="ru-RU" dirty="0"/>
              <a:t> </a:t>
            </a:r>
            <a:r>
              <a:rPr lang="ru-RU" dirty="0" err="1"/>
              <a:t>екзистенціоналісти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проблема </a:t>
            </a:r>
            <a:r>
              <a:rPr lang="ru-RU" dirty="0" err="1"/>
              <a:t>відчуження</a:t>
            </a:r>
            <a:r>
              <a:rPr lang="ru-RU" dirty="0"/>
              <a:t> </a:t>
            </a:r>
            <a:r>
              <a:rPr lang="ru-RU" dirty="0" err="1"/>
              <a:t>індивіда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0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34372" y="-6968"/>
            <a:ext cx="6264696" cy="68649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Стан </a:t>
            </a:r>
            <a:r>
              <a:rPr lang="ru-RU" dirty="0" err="1"/>
              <a:t>відчуження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досліджував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К. Маркс. Але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Маркса,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вивчав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відчуження</a:t>
            </a:r>
            <a:r>
              <a:rPr lang="ru-RU" dirty="0"/>
              <a:t> в </a:t>
            </a:r>
            <a:r>
              <a:rPr lang="ru-RU" dirty="0" err="1"/>
              <a:t>капіталістичному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ст., вони </a:t>
            </a:r>
            <a:r>
              <a:rPr lang="ru-RU" dirty="0" err="1"/>
              <a:t>вважали</a:t>
            </a:r>
            <a:r>
              <a:rPr lang="ru-RU" dirty="0"/>
              <a:t> за </a:t>
            </a:r>
            <a:r>
              <a:rPr lang="ru-RU" dirty="0" err="1"/>
              <a:t>необхідне</a:t>
            </a:r>
            <a:r>
              <a:rPr lang="ru-RU" dirty="0"/>
              <a:t> </a:t>
            </a:r>
            <a:r>
              <a:rPr lang="ru-RU" dirty="0" err="1"/>
              <a:t>вказати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відчуження</a:t>
            </a:r>
            <a:r>
              <a:rPr lang="ru-RU" dirty="0"/>
              <a:t> </a:t>
            </a:r>
            <a:r>
              <a:rPr lang="ru-RU" dirty="0" err="1"/>
              <a:t>існувало</a:t>
            </a:r>
            <a:r>
              <a:rPr lang="ru-RU" dirty="0"/>
              <a:t> і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епох</a:t>
            </a:r>
            <a:r>
              <a:rPr lang="ru-RU" dirty="0"/>
              <a:t>.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відчуження</a:t>
            </a:r>
            <a:r>
              <a:rPr lang="ru-RU" dirty="0"/>
              <a:t> є </a:t>
            </a:r>
            <a:r>
              <a:rPr lang="ru-RU" dirty="0" err="1"/>
              <a:t>загальною</a:t>
            </a:r>
            <a:r>
              <a:rPr lang="ru-RU" dirty="0"/>
              <a:t> характеристикою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, особливо на </a:t>
            </a:r>
            <a:r>
              <a:rPr lang="ru-RU" dirty="0" err="1"/>
              <a:t>теперішньому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коли </a:t>
            </a:r>
            <a:r>
              <a:rPr lang="ru-RU" dirty="0" err="1"/>
              <a:t>почуття</a:t>
            </a:r>
            <a:r>
              <a:rPr lang="ru-RU" dirty="0"/>
              <a:t> страху </a:t>
            </a:r>
            <a:r>
              <a:rPr lang="ru-RU" dirty="0" err="1"/>
              <a:t>народжується</a:t>
            </a:r>
            <a:r>
              <a:rPr lang="ru-RU" dirty="0"/>
              <a:t> </a:t>
            </a:r>
            <a:r>
              <a:rPr lang="ru-RU" dirty="0" err="1"/>
              <a:t>побоюванням</a:t>
            </a:r>
            <a:r>
              <a:rPr lang="ru-RU" dirty="0"/>
              <a:t> </a:t>
            </a:r>
            <a:r>
              <a:rPr lang="ru-RU" dirty="0" err="1"/>
              <a:t>винищення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Тому вони </a:t>
            </a:r>
            <a:r>
              <a:rPr lang="ru-RU" dirty="0" err="1"/>
              <a:t>вважали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філософія</a:t>
            </a:r>
            <a:r>
              <a:rPr lang="ru-RU" dirty="0"/>
              <a:t> повинна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, яку </a:t>
            </a:r>
            <a:r>
              <a:rPr lang="ru-RU" dirty="0" err="1"/>
              <a:t>охопили</a:t>
            </a:r>
            <a:r>
              <a:rPr lang="ru-RU" dirty="0"/>
              <a:t> </a:t>
            </a:r>
            <a:r>
              <a:rPr lang="ru-RU" dirty="0" err="1"/>
              <a:t>трагічні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і не </a:t>
            </a:r>
            <a:r>
              <a:rPr lang="ru-RU" dirty="0" err="1"/>
              <a:t>подолати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то </a:t>
            </a:r>
            <a:r>
              <a:rPr lang="ru-RU" dirty="0" err="1"/>
              <a:t>шукати</a:t>
            </a:r>
            <a:r>
              <a:rPr lang="ru-RU" dirty="0"/>
              <a:t> і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"Я",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самих </a:t>
            </a:r>
            <a:r>
              <a:rPr lang="ru-RU" dirty="0" err="1"/>
              <a:t>трагічних</a:t>
            </a:r>
            <a:r>
              <a:rPr lang="ru-RU" dirty="0"/>
              <a:t> та "</a:t>
            </a:r>
            <a:r>
              <a:rPr lang="ru-RU" dirty="0" err="1"/>
              <a:t>абсурдних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".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-1"/>
            <a:ext cx="5328592" cy="669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9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9796" y="116632"/>
            <a:ext cx="5337143" cy="6597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Екзистенціальна</a:t>
            </a:r>
            <a:r>
              <a:rPr lang="ru-RU" dirty="0"/>
              <a:t> </a:t>
            </a:r>
            <a:r>
              <a:rPr lang="ru-RU" dirty="0" err="1"/>
              <a:t>філософія</a:t>
            </a:r>
            <a:r>
              <a:rPr lang="ru-RU" dirty="0"/>
              <a:t> </a:t>
            </a:r>
            <a:r>
              <a:rPr lang="ru-RU" dirty="0" err="1"/>
              <a:t>протиставляє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як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вороже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руйнує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свободу, </a:t>
            </a:r>
            <a:r>
              <a:rPr lang="ru-RU" dirty="0" err="1"/>
              <a:t>індивідуальність</a:t>
            </a:r>
            <a:r>
              <a:rPr lang="ru-RU" dirty="0"/>
              <a:t>.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вимога</a:t>
            </a:r>
            <a:r>
              <a:rPr lang="ru-RU" dirty="0"/>
              <a:t> бунту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dirty="0" err="1"/>
              <a:t>Бунтувати</a:t>
            </a:r>
            <a:r>
              <a:rPr lang="ru-RU" dirty="0"/>
              <a:t> -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. Кредо </a:t>
            </a:r>
            <a:r>
              <a:rPr lang="ru-RU" dirty="0">
                <a:solidFill>
                  <a:schemeClr val="accent2"/>
                </a:solidFill>
              </a:rPr>
              <a:t>Камю</a:t>
            </a:r>
            <a:r>
              <a:rPr lang="ru-RU" dirty="0"/>
              <a:t>: "Я бунтую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я </a:t>
            </a:r>
            <a:r>
              <a:rPr lang="ru-RU" dirty="0" err="1"/>
              <a:t>існую</a:t>
            </a:r>
            <a:r>
              <a:rPr lang="ru-RU" dirty="0"/>
              <a:t>". </a:t>
            </a:r>
            <a:r>
              <a:rPr lang="ru-RU" dirty="0" err="1"/>
              <a:t>Бунтівна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особистість</a:t>
            </a:r>
            <a:r>
              <a:rPr lang="ru-RU" dirty="0"/>
              <a:t>, яка говорить "</a:t>
            </a:r>
            <a:r>
              <a:rPr lang="ru-RU" dirty="0" err="1"/>
              <a:t>ні</a:t>
            </a:r>
            <a:r>
              <a:rPr lang="ru-RU" dirty="0"/>
              <a:t>", яка все </a:t>
            </a:r>
            <a:r>
              <a:rPr lang="ru-RU" dirty="0" err="1"/>
              <a:t>заперечує</a:t>
            </a:r>
            <a:r>
              <a:rPr lang="ru-RU" dirty="0"/>
              <a:t>. Камю </a:t>
            </a:r>
            <a:r>
              <a:rPr lang="ru-RU" dirty="0" err="1"/>
              <a:t>протиставляє</a:t>
            </a:r>
            <a:r>
              <a:rPr lang="ru-RU" dirty="0"/>
              <a:t> бунт,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розуміє</a:t>
            </a:r>
            <a:r>
              <a:rPr lang="ru-RU" dirty="0"/>
              <a:t>, </a:t>
            </a:r>
            <a:r>
              <a:rPr lang="ru-RU" dirty="0" err="1"/>
              <a:t>боротьбі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за </a:t>
            </a:r>
            <a:r>
              <a:rPr lang="ru-RU" dirty="0" err="1"/>
              <a:t>свої</a:t>
            </a:r>
            <a:r>
              <a:rPr lang="ru-RU" dirty="0"/>
              <a:t> права,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абсурдного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  <a:r>
              <a:rPr lang="ru-RU" dirty="0" err="1"/>
              <a:t>Філософ</a:t>
            </a:r>
            <a:r>
              <a:rPr lang="ru-RU" dirty="0"/>
              <a:t> </a:t>
            </a:r>
            <a:r>
              <a:rPr lang="ru-RU" dirty="0" err="1"/>
              <a:t>протиставляв</a:t>
            </a:r>
            <a:r>
              <a:rPr lang="ru-RU" dirty="0"/>
              <a:t> бунт </a:t>
            </a:r>
            <a:r>
              <a:rPr lang="ru-RU" dirty="0" err="1"/>
              <a:t>революції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остання</a:t>
            </a:r>
            <a:r>
              <a:rPr lang="ru-RU" dirty="0"/>
              <a:t> </a:t>
            </a:r>
            <a:r>
              <a:rPr lang="ru-RU" dirty="0" err="1"/>
              <a:t>примушує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те, </a:t>
            </a:r>
            <a:r>
              <a:rPr lang="ru-RU" dirty="0" err="1"/>
              <a:t>чого</a:t>
            </a:r>
            <a:r>
              <a:rPr lang="ru-RU" dirty="0"/>
              <a:t> вона часто-густо не </a:t>
            </a:r>
            <a:r>
              <a:rPr lang="ru-RU" dirty="0" err="1"/>
              <a:t>хоче</a:t>
            </a:r>
            <a:r>
              <a:rPr lang="ru-RU" dirty="0"/>
              <a:t>, </a:t>
            </a:r>
            <a:r>
              <a:rPr lang="ru-RU" dirty="0" err="1"/>
              <a:t>нав'язуючи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чужі</a:t>
            </a:r>
            <a:r>
              <a:rPr lang="ru-RU" dirty="0"/>
              <a:t> погляди, </a:t>
            </a:r>
            <a:r>
              <a:rPr lang="ru-RU" dirty="0" err="1"/>
              <a:t>чужу</a:t>
            </a:r>
            <a:r>
              <a:rPr lang="ru-RU" dirty="0"/>
              <a:t> мету, </a:t>
            </a:r>
            <a:r>
              <a:rPr lang="ru-RU" dirty="0" err="1"/>
              <a:t>обмежуючи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свободу.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116632"/>
            <a:ext cx="5089177" cy="662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25860" y="980728"/>
            <a:ext cx="10157354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індивіда</a:t>
            </a:r>
            <a:r>
              <a:rPr lang="ru-RU" dirty="0"/>
              <a:t>, за </a:t>
            </a:r>
            <a:r>
              <a:rPr lang="ru-RU" dirty="0" err="1"/>
              <a:t>екзистенціалістами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свобода, на яку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 smtClean="0"/>
              <a:t>приречена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Людина </a:t>
            </a:r>
            <a:r>
              <a:rPr lang="ru-RU" dirty="0" err="1"/>
              <a:t>вільна</a:t>
            </a:r>
            <a:r>
              <a:rPr lang="ru-RU" dirty="0"/>
              <a:t>, вона і є воля, </a:t>
            </a:r>
            <a:r>
              <a:rPr lang="ru-RU" dirty="0" err="1"/>
              <a:t>пише</a:t>
            </a:r>
            <a:r>
              <a:rPr lang="ru-RU" dirty="0"/>
              <a:t> Сартр.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індивіда</a:t>
            </a:r>
            <a:r>
              <a:rPr lang="ru-RU" dirty="0"/>
              <a:t> - </a:t>
            </a:r>
            <a:r>
              <a:rPr lang="ru-RU" dirty="0" err="1"/>
              <a:t>його</a:t>
            </a:r>
            <a:r>
              <a:rPr lang="ru-RU" dirty="0"/>
              <a:t> доля, </a:t>
            </a:r>
            <a:r>
              <a:rPr lang="ru-RU" dirty="0" err="1"/>
              <a:t>відповідальність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трагедія</a:t>
            </a:r>
            <a:r>
              <a:rPr lang="ru-RU" dirty="0"/>
              <a:t>. В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та </a:t>
            </a:r>
            <a:r>
              <a:rPr lang="ru-RU" dirty="0" err="1"/>
              <a:t>години</a:t>
            </a:r>
            <a:r>
              <a:rPr lang="ru-RU" dirty="0"/>
              <a:t>, коли </a:t>
            </a:r>
            <a:r>
              <a:rPr lang="ru-RU" dirty="0" err="1"/>
              <a:t>людина</a:t>
            </a:r>
            <a:r>
              <a:rPr lang="ru-RU" dirty="0"/>
              <a:t> дивиться в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, </a:t>
            </a:r>
            <a:r>
              <a:rPr lang="ru-RU" dirty="0" err="1"/>
              <a:t>головну</a:t>
            </a:r>
            <a:r>
              <a:rPr lang="ru-RU" dirty="0"/>
              <a:t> опору, </a:t>
            </a:r>
            <a:r>
              <a:rPr lang="ru-RU" dirty="0" err="1"/>
              <a:t>підкреслювали</a:t>
            </a:r>
            <a:r>
              <a:rPr lang="ru-RU" dirty="0"/>
              <a:t> </a:t>
            </a:r>
            <a:r>
              <a:rPr lang="ru-RU" dirty="0" err="1"/>
              <a:t>екзистенціалісти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повинен </a:t>
            </a:r>
            <a:r>
              <a:rPr lang="ru-RU" dirty="0" err="1"/>
              <a:t>знайти</a:t>
            </a:r>
            <a:r>
              <a:rPr lang="ru-RU" dirty="0"/>
              <a:t>,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екзистенції</a:t>
            </a:r>
            <a:r>
              <a:rPr lang="ru-RU" dirty="0"/>
              <a:t>. І так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, коли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бореться</a:t>
            </a:r>
            <a:r>
              <a:rPr lang="ru-RU" dirty="0"/>
              <a:t> за свободу, </a:t>
            </a:r>
            <a:r>
              <a:rPr lang="ru-RU" dirty="0" err="1"/>
              <a:t>своє</a:t>
            </a:r>
            <a:r>
              <a:rPr lang="ru-RU" dirty="0"/>
              <a:t> "Я", коли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всупереч</a:t>
            </a:r>
            <a:r>
              <a:rPr lang="ru-RU" dirty="0"/>
              <a:t> самим </a:t>
            </a:r>
            <a:r>
              <a:rPr lang="ru-RU" dirty="0" err="1"/>
              <a:t>несприятливим</a:t>
            </a:r>
            <a:r>
              <a:rPr lang="ru-RU" dirty="0"/>
              <a:t> </a:t>
            </a:r>
            <a:r>
              <a:rPr lang="ru-RU" dirty="0" err="1"/>
              <a:t>обставинам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66"/>
                </a:solidFill>
              </a:rPr>
              <a:t>"</a:t>
            </a:r>
            <a:r>
              <a:rPr lang="ru-RU" dirty="0">
                <a:solidFill>
                  <a:srgbClr val="FF0066"/>
                </a:solidFill>
              </a:rPr>
              <a:t>Людина не </a:t>
            </a:r>
            <a:r>
              <a:rPr lang="ru-RU" dirty="0" err="1">
                <a:solidFill>
                  <a:srgbClr val="FF0066"/>
                </a:solidFill>
              </a:rPr>
              <a:t>може</a:t>
            </a:r>
            <a:r>
              <a:rPr lang="ru-RU" dirty="0">
                <a:solidFill>
                  <a:srgbClr val="FF0066"/>
                </a:solidFill>
              </a:rPr>
              <a:t> бути то рабом, а то </a:t>
            </a:r>
            <a:r>
              <a:rPr lang="ru-RU" dirty="0" err="1">
                <a:solidFill>
                  <a:srgbClr val="FF0066"/>
                </a:solidFill>
              </a:rPr>
              <a:t>вільною</a:t>
            </a:r>
            <a:r>
              <a:rPr lang="ru-RU" dirty="0">
                <a:solidFill>
                  <a:srgbClr val="FF0066"/>
                </a:solidFill>
              </a:rPr>
              <a:t>. Вона </a:t>
            </a:r>
            <a:r>
              <a:rPr lang="ru-RU" dirty="0" err="1">
                <a:solidFill>
                  <a:srgbClr val="FF0066"/>
                </a:solidFill>
              </a:rPr>
              <a:t>повністю</a:t>
            </a:r>
            <a:r>
              <a:rPr lang="ru-RU" dirty="0">
                <a:solidFill>
                  <a:srgbClr val="FF0066"/>
                </a:solidFill>
              </a:rPr>
              <a:t> і </a:t>
            </a:r>
            <a:r>
              <a:rPr lang="ru-RU" dirty="0" err="1">
                <a:solidFill>
                  <a:srgbClr val="FF0066"/>
                </a:solidFill>
              </a:rPr>
              <a:t>завжди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вільна</a:t>
            </a:r>
            <a:r>
              <a:rPr lang="ru-RU" dirty="0">
                <a:solidFill>
                  <a:srgbClr val="FF0066"/>
                </a:solidFill>
              </a:rPr>
              <a:t>, </a:t>
            </a:r>
            <a:r>
              <a:rPr lang="ru-RU" dirty="0" err="1">
                <a:solidFill>
                  <a:srgbClr val="FF0066"/>
                </a:solidFill>
              </a:rPr>
              <a:t>або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її</a:t>
            </a:r>
            <a:r>
              <a:rPr lang="ru-RU" dirty="0">
                <a:solidFill>
                  <a:srgbClr val="FF0066"/>
                </a:solidFill>
              </a:rPr>
              <a:t> (</a:t>
            </a:r>
            <a:r>
              <a:rPr lang="ru-RU" dirty="0" err="1">
                <a:solidFill>
                  <a:srgbClr val="FF0066"/>
                </a:solidFill>
              </a:rPr>
              <a:t>людини</a:t>
            </a:r>
            <a:r>
              <a:rPr lang="ru-RU" dirty="0">
                <a:solidFill>
                  <a:srgbClr val="FF0066"/>
                </a:solidFill>
              </a:rPr>
              <a:t>) </a:t>
            </a:r>
            <a:r>
              <a:rPr lang="ru-RU" dirty="0" err="1">
                <a:solidFill>
                  <a:srgbClr val="FF0066"/>
                </a:solidFill>
              </a:rPr>
              <a:t>немає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взагалі</a:t>
            </a:r>
            <a:r>
              <a:rPr lang="ru-RU" dirty="0">
                <a:solidFill>
                  <a:srgbClr val="FF0066"/>
                </a:solidFill>
              </a:rPr>
              <a:t>" (Ж.-П. Сартр).</a:t>
            </a:r>
          </a:p>
        </p:txBody>
      </p:sp>
    </p:spTree>
    <p:extLst>
      <p:ext uri="{BB962C8B-B14F-4D97-AF65-F5344CB8AC3E}">
        <p14:creationId xmlns:p14="http://schemas.microsoft.com/office/powerpoint/2010/main" val="341338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7788" y="188640"/>
            <a:ext cx="5760640" cy="65527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поняттям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є "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", той </a:t>
            </a:r>
            <a:r>
              <a:rPr lang="ru-RU" dirty="0" err="1"/>
              <a:t>зміст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філософи</a:t>
            </a:r>
            <a:r>
              <a:rPr lang="ru-RU" dirty="0"/>
              <a:t> </a:t>
            </a:r>
            <a:r>
              <a:rPr lang="ru-RU" dirty="0" err="1"/>
              <a:t>вкладають</a:t>
            </a:r>
            <a:r>
              <a:rPr lang="ru-RU" dirty="0"/>
              <a:t> 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. В </a:t>
            </a:r>
            <a:r>
              <a:rPr lang="ru-RU" dirty="0" err="1"/>
              <a:t>чому</a:t>
            </a:r>
            <a:r>
              <a:rPr lang="ru-RU" dirty="0"/>
              <a:t> ж 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? </a:t>
            </a:r>
            <a:r>
              <a:rPr lang="ru-RU" dirty="0" err="1"/>
              <a:t>Навіщо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? Для </a:t>
            </a:r>
            <a:r>
              <a:rPr lang="ru-RU" dirty="0" err="1"/>
              <a:t>чого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 err="1" smtClean="0"/>
              <a:t>Безумовно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непрості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. </a:t>
            </a:r>
            <a:r>
              <a:rPr lang="ru-RU" dirty="0" err="1"/>
              <a:t>Однозначної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них </a:t>
            </a:r>
            <a:r>
              <a:rPr lang="ru-RU" dirty="0" err="1"/>
              <a:t>немає</a:t>
            </a:r>
            <a:r>
              <a:rPr lang="ru-RU" dirty="0"/>
              <a:t>. Є </a:t>
            </a:r>
            <a:r>
              <a:rPr lang="ru-RU" dirty="0" err="1"/>
              <a:t>різне</a:t>
            </a:r>
            <a:r>
              <a:rPr lang="ru-RU" dirty="0"/>
              <a:t>, </a:t>
            </a:r>
            <a:r>
              <a:rPr lang="ru-RU" dirty="0" err="1"/>
              <a:t>неоднозначне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сенсу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Є,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альтруїстичні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: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щасливими</a:t>
            </a:r>
            <a:r>
              <a:rPr lang="ru-RU" dirty="0"/>
              <a:t>; 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людям добро; 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у </a:t>
            </a:r>
            <a:r>
              <a:rPr lang="ru-RU" dirty="0" err="1"/>
              <a:t>продовженні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роду; у </a:t>
            </a:r>
            <a:r>
              <a:rPr lang="ru-RU" dirty="0" err="1"/>
              <a:t>примноженні</a:t>
            </a:r>
            <a:r>
              <a:rPr lang="ru-RU" dirty="0"/>
              <a:t> добра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екзистенціалізму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вирішується</a:t>
            </a:r>
            <a:r>
              <a:rPr lang="ru-RU" dirty="0"/>
              <a:t> однозначно: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"</a:t>
            </a:r>
            <a:r>
              <a:rPr lang="ru-RU" dirty="0" err="1"/>
              <a:t>буття</a:t>
            </a:r>
            <a:r>
              <a:rPr lang="ru-RU" dirty="0"/>
              <a:t> для </a:t>
            </a:r>
            <a:r>
              <a:rPr lang="ru-RU" dirty="0" err="1"/>
              <a:t>смерті</a:t>
            </a:r>
            <a:r>
              <a:rPr lang="ru-RU" dirty="0"/>
              <a:t>" (Сартр), тому і </a:t>
            </a:r>
            <a:r>
              <a:rPr lang="ru-RU" dirty="0" err="1"/>
              <a:t>життя</a:t>
            </a:r>
            <a:r>
              <a:rPr lang="ru-RU" dirty="0"/>
              <a:t>, і смерть - </a:t>
            </a:r>
            <a:r>
              <a:rPr lang="ru-RU" dirty="0" err="1"/>
              <a:t>абсурдні</a:t>
            </a:r>
            <a:r>
              <a:rPr lang="ru-RU" dirty="0"/>
              <a:t>. "Абсурдно те, </a:t>
            </a:r>
            <a:r>
              <a:rPr lang="ru-RU" dirty="0" err="1"/>
              <a:t>що</a:t>
            </a:r>
            <a:r>
              <a:rPr lang="ru-RU" dirty="0"/>
              <a:t> ми </a:t>
            </a:r>
            <a:r>
              <a:rPr lang="ru-RU" dirty="0" err="1"/>
              <a:t>народилися</a:t>
            </a:r>
            <a:r>
              <a:rPr lang="ru-RU" dirty="0"/>
              <a:t>, абсурдно і те, </a:t>
            </a:r>
            <a:r>
              <a:rPr lang="ru-RU" dirty="0" err="1"/>
              <a:t>що</a:t>
            </a:r>
            <a:r>
              <a:rPr lang="ru-RU" dirty="0"/>
              <a:t> ми </a:t>
            </a:r>
            <a:r>
              <a:rPr lang="ru-RU" dirty="0" err="1"/>
              <a:t>живемо</a:t>
            </a:r>
            <a:r>
              <a:rPr lang="ru-RU" dirty="0"/>
              <a:t>". "Рух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-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" (М. Хайдеггер).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188639"/>
            <a:ext cx="5222329" cy="600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6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5780" y="0"/>
            <a:ext cx="11305256" cy="6741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Буття</a:t>
            </a:r>
            <a:r>
              <a:rPr lang="ru-RU" dirty="0"/>
              <a:t>, на думку Сартра, "не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приводу, </a:t>
            </a:r>
            <a:r>
              <a:rPr lang="ru-RU" dirty="0" err="1"/>
              <a:t>ні</a:t>
            </a:r>
            <a:r>
              <a:rPr lang="ru-RU" dirty="0"/>
              <a:t> причини,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". Розум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ключем</a:t>
            </a:r>
            <a:r>
              <a:rPr lang="ru-RU" dirty="0"/>
              <a:t> до </a:t>
            </a:r>
            <a:r>
              <a:rPr lang="ru-RU" dirty="0" err="1"/>
              <a:t>пізнання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не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розібратися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правильно, а </a:t>
            </a:r>
            <a:r>
              <a:rPr lang="ru-RU" dirty="0" err="1"/>
              <a:t>що</a:t>
            </a:r>
            <a:r>
              <a:rPr lang="ru-RU" dirty="0"/>
              <a:t> - </a:t>
            </a:r>
            <a:r>
              <a:rPr lang="ru-RU" dirty="0" err="1"/>
              <a:t>ні</a:t>
            </a:r>
            <a:r>
              <a:rPr lang="ru-RU" dirty="0"/>
              <a:t>. "</a:t>
            </a:r>
            <a:r>
              <a:rPr lang="ru-RU" dirty="0" err="1"/>
              <a:t>Істини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нас </a:t>
            </a:r>
            <a:r>
              <a:rPr lang="ru-RU" dirty="0" err="1"/>
              <a:t>немає</a:t>
            </a:r>
            <a:r>
              <a:rPr lang="ru-RU" dirty="0"/>
              <a:t>. </a:t>
            </a:r>
            <a:r>
              <a:rPr lang="ru-RU" dirty="0" err="1"/>
              <a:t>Двоїстість</a:t>
            </a:r>
            <a:r>
              <a:rPr lang="ru-RU" dirty="0"/>
              <a:t> і </a:t>
            </a:r>
            <a:r>
              <a:rPr lang="ru-RU" dirty="0" err="1"/>
              <a:t>суперечність</a:t>
            </a:r>
            <a:r>
              <a:rPr lang="ru-RU" dirty="0"/>
              <a:t> </a:t>
            </a:r>
            <a:r>
              <a:rPr lang="ru-RU" dirty="0" err="1"/>
              <a:t>оточують</a:t>
            </a:r>
            <a:r>
              <a:rPr lang="ru-RU" dirty="0"/>
              <a:t> нас, і ми </a:t>
            </a:r>
            <a:r>
              <a:rPr lang="ru-RU" dirty="0" err="1"/>
              <a:t>ховаємося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самих себе". </a:t>
            </a:r>
            <a:r>
              <a:rPr lang="ru-RU" dirty="0" err="1"/>
              <a:t>Світ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шифрограма</a:t>
            </a:r>
            <a:r>
              <a:rPr lang="ru-RU" dirty="0"/>
              <a:t>, яку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розшифрувати</a:t>
            </a:r>
            <a:r>
              <a:rPr lang="ru-RU" dirty="0"/>
              <a:t>, </a:t>
            </a:r>
            <a:r>
              <a:rPr lang="ru-RU" dirty="0" err="1"/>
              <a:t>стверджує</a:t>
            </a:r>
            <a:r>
              <a:rPr lang="ru-RU" dirty="0"/>
              <a:t> Ясперс. </a:t>
            </a:r>
            <a:r>
              <a:rPr lang="ru-RU" dirty="0" err="1"/>
              <a:t>Безнадійні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віра</a:t>
            </a:r>
            <a:r>
              <a:rPr lang="ru-RU" dirty="0"/>
              <a:t> -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релігійна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філософська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Так, А. Камю в "</a:t>
            </a:r>
            <a:r>
              <a:rPr lang="ru-RU" dirty="0" err="1"/>
              <a:t>Міфі</a:t>
            </a:r>
            <a:r>
              <a:rPr lang="ru-RU" dirty="0"/>
              <a:t> про </a:t>
            </a:r>
            <a:r>
              <a:rPr lang="ru-RU" dirty="0" err="1"/>
              <a:t>Сізіфа</a:t>
            </a:r>
            <a:r>
              <a:rPr lang="ru-RU" dirty="0"/>
              <a:t>" заявив,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абсурд, так як </a:t>
            </a:r>
            <a:r>
              <a:rPr lang="ru-RU" dirty="0" err="1"/>
              <a:t>безглузді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Сізіфа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піднімає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</a:t>
            </a:r>
            <a:r>
              <a:rPr lang="ru-RU" dirty="0" err="1"/>
              <a:t>угору</a:t>
            </a:r>
            <a:r>
              <a:rPr lang="ru-RU" dirty="0"/>
              <a:t>, за </a:t>
            </a:r>
            <a:r>
              <a:rPr lang="ru-RU" dirty="0" err="1"/>
              <a:t>покаранням</a:t>
            </a:r>
            <a:r>
              <a:rPr lang="ru-RU" dirty="0"/>
              <a:t> </a:t>
            </a:r>
            <a:r>
              <a:rPr lang="ru-RU" dirty="0" err="1"/>
              <a:t>богів</a:t>
            </a:r>
            <a:r>
              <a:rPr lang="ru-RU" dirty="0"/>
              <a:t>. Але </a:t>
            </a:r>
            <a:r>
              <a:rPr lang="ru-RU" dirty="0" err="1"/>
              <a:t>знов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</a:t>
            </a:r>
            <a:r>
              <a:rPr lang="ru-RU" dirty="0" err="1"/>
              <a:t>покотиться</a:t>
            </a:r>
            <a:r>
              <a:rPr lang="ru-RU" dirty="0"/>
              <a:t> </a:t>
            </a:r>
            <a:r>
              <a:rPr lang="ru-RU" dirty="0" err="1"/>
              <a:t>униз</a:t>
            </a:r>
            <a:r>
              <a:rPr lang="ru-RU" dirty="0"/>
              <a:t>... Камю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абсурдним</a:t>
            </a:r>
            <a:r>
              <a:rPr lang="ru-RU" dirty="0"/>
              <a:t> весь </a:t>
            </a:r>
            <a:r>
              <a:rPr lang="ru-RU" dirty="0" err="1"/>
              <a:t>світ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приречена</a:t>
            </a:r>
            <a:r>
              <a:rPr lang="ru-RU" dirty="0"/>
              <a:t> на </a:t>
            </a:r>
            <a:r>
              <a:rPr lang="ru-RU" dirty="0" err="1"/>
              <a:t>абсурдне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  <a:r>
              <a:rPr lang="ru-RU" dirty="0" err="1"/>
              <a:t>Який</a:t>
            </a:r>
            <a:r>
              <a:rPr lang="ru-RU" dirty="0"/>
              <a:t> же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? </a:t>
            </a:r>
            <a:r>
              <a:rPr lang="ru-RU" dirty="0" err="1"/>
              <a:t>Виходу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суїцид</a:t>
            </a:r>
            <a:r>
              <a:rPr lang="ru-RU" dirty="0"/>
              <a:t>, </a:t>
            </a:r>
            <a:r>
              <a:rPr lang="ru-RU" dirty="0" err="1"/>
              <a:t>самогубство</a:t>
            </a:r>
            <a:r>
              <a:rPr lang="ru-RU" dirty="0"/>
              <a:t>. "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одна </a:t>
            </a:r>
            <a:r>
              <a:rPr lang="ru-RU" dirty="0" err="1"/>
              <a:t>по-справжньому</a:t>
            </a:r>
            <a:r>
              <a:rPr lang="ru-RU" dirty="0"/>
              <a:t> </a:t>
            </a:r>
            <a:r>
              <a:rPr lang="ru-RU" dirty="0" err="1"/>
              <a:t>серйозна</a:t>
            </a:r>
            <a:r>
              <a:rPr lang="ru-RU" dirty="0"/>
              <a:t> </a:t>
            </a:r>
            <a:r>
              <a:rPr lang="ru-RU" dirty="0" err="1"/>
              <a:t>філософська</a:t>
            </a:r>
            <a:r>
              <a:rPr lang="ru-RU" dirty="0"/>
              <a:t> проблема - проблема </a:t>
            </a:r>
            <a:r>
              <a:rPr lang="ru-RU" dirty="0" err="1"/>
              <a:t>само­губства</a:t>
            </a:r>
            <a:r>
              <a:rPr lang="ru-RU" dirty="0"/>
              <a:t>," - писав А. Камю. </a:t>
            </a:r>
            <a:r>
              <a:rPr lang="ru-RU" dirty="0" err="1"/>
              <a:t>Місце</a:t>
            </a:r>
            <a:r>
              <a:rPr lang="ru-RU" dirty="0"/>
              <a:t> центрального </a:t>
            </a:r>
            <a:r>
              <a:rPr lang="ru-RU" dirty="0" err="1"/>
              <a:t>філософського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на </a:t>
            </a:r>
            <a:r>
              <a:rPr lang="ru-RU" dirty="0" err="1"/>
              <a:t>його</a:t>
            </a:r>
            <a:r>
              <a:rPr lang="ru-RU" dirty="0"/>
              <a:t> думку, повинна </a:t>
            </a:r>
            <a:r>
              <a:rPr lang="ru-RU" dirty="0" err="1"/>
              <a:t>зайняти</a:t>
            </a:r>
            <a:r>
              <a:rPr lang="ru-RU" dirty="0"/>
              <a:t> проблема </a:t>
            </a:r>
            <a:r>
              <a:rPr lang="ru-RU" dirty="0" err="1"/>
              <a:t>самогубства</a:t>
            </a:r>
            <a:r>
              <a:rPr lang="ru-RU" dirty="0"/>
              <a:t>.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бачив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гуманістичне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в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у </a:t>
            </a:r>
            <a:r>
              <a:rPr lang="ru-RU" dirty="0" err="1"/>
              <a:t>відчаї</a:t>
            </a:r>
            <a:r>
              <a:rPr lang="ru-RU" dirty="0"/>
              <a:t>, 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, </a:t>
            </a:r>
            <a:r>
              <a:rPr lang="ru-RU" dirty="0" err="1"/>
              <a:t>зберегти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06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76200"/>
            <a:ext cx="11377264" cy="1397000"/>
          </a:xfrm>
        </p:spPr>
        <p:txBody>
          <a:bodyPr>
            <a:noAutofit/>
          </a:bodyPr>
          <a:lstStyle/>
          <a:p>
            <a:r>
              <a:rPr lang="ru-RU" sz="2000" b="1" dirty="0" err="1"/>
              <a:t>Екзистенціальна</a:t>
            </a:r>
            <a:r>
              <a:rPr lang="ru-RU" sz="2000" b="1" dirty="0"/>
              <a:t> </a:t>
            </a:r>
            <a:r>
              <a:rPr lang="ru-RU" sz="2000" b="1" dirty="0" err="1"/>
              <a:t>філософія</a:t>
            </a:r>
            <a:r>
              <a:rPr lang="ru-RU" sz="2000" b="1" dirty="0"/>
              <a:t> </a:t>
            </a:r>
            <a:r>
              <a:rPr lang="ru-RU" sz="2000" dirty="0">
                <a:solidFill>
                  <a:schemeClr val="tx1"/>
                </a:solidFill>
              </a:rPr>
              <a:t>– одна з </a:t>
            </a:r>
            <a:r>
              <a:rPr lang="ru-RU" sz="2000" dirty="0" err="1">
                <a:solidFill>
                  <a:schemeClr val="tx1"/>
                </a:solidFill>
              </a:rPr>
              <a:t>найбільш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модних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сучасних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філософських</a:t>
            </a:r>
            <a:r>
              <a:rPr lang="ru-RU" sz="2000" dirty="0">
                <a:solidFill>
                  <a:schemeClr val="tx1"/>
                </a:solidFill>
              </a:rPr>
              <a:t> систем.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насамперед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пояснюється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тим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вона </a:t>
            </a:r>
            <a:r>
              <a:rPr lang="ru-RU" sz="2000" dirty="0" err="1">
                <a:solidFill>
                  <a:schemeClr val="tx1"/>
                </a:solidFill>
              </a:rPr>
              <a:t>звертається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людини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, проблем </a:t>
            </a:r>
            <a:r>
              <a:rPr lang="ru-RU" sz="2000" dirty="0" err="1">
                <a:solidFill>
                  <a:schemeClr val="tx1"/>
                </a:solidFill>
              </a:rPr>
              <a:t>існування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внутрішнього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світу</a:t>
            </a:r>
            <a:r>
              <a:rPr lang="ru-RU" sz="2000" dirty="0">
                <a:solidFill>
                  <a:schemeClr val="tx1"/>
                </a:solidFill>
              </a:rPr>
              <a:t>. Сама </a:t>
            </a:r>
            <a:r>
              <a:rPr lang="ru-RU" sz="2000" dirty="0" err="1">
                <a:solidFill>
                  <a:schemeClr val="tx1"/>
                </a:solidFill>
              </a:rPr>
              <a:t>назва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цього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напрямку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несе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собі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програму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замінити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класичну</a:t>
            </a:r>
            <a:r>
              <a:rPr lang="ru-RU" sz="2000" dirty="0">
                <a:solidFill>
                  <a:schemeClr val="tx1"/>
                </a:solidFill>
              </a:rPr>
              <a:t> "</a:t>
            </a:r>
            <a:r>
              <a:rPr lang="ru-RU" sz="2000" dirty="0" err="1">
                <a:solidFill>
                  <a:schemeClr val="tx1"/>
                </a:solidFill>
              </a:rPr>
              <a:t>філософію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сутностей</a:t>
            </a:r>
            <a:r>
              <a:rPr lang="ru-RU" sz="2000" dirty="0">
                <a:solidFill>
                  <a:schemeClr val="tx1"/>
                </a:solidFill>
              </a:rPr>
              <a:t>" (</a:t>
            </a:r>
            <a:r>
              <a:rPr lang="en-US" sz="2000" dirty="0" err="1">
                <a:solidFill>
                  <a:schemeClr val="tx1"/>
                </a:solidFill>
              </a:rPr>
              <a:t>essentia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ru-RU" sz="2000" dirty="0" err="1">
                <a:solidFill>
                  <a:schemeClr val="tx1"/>
                </a:solidFill>
              </a:rPr>
              <a:t>філософією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людського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існування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existentia</a:t>
            </a:r>
            <a:r>
              <a:rPr lang="en-US" sz="2000" dirty="0">
                <a:solidFill>
                  <a:schemeClr val="tx1"/>
                </a:solidFill>
              </a:rPr>
              <a:t>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1578912"/>
            <a:ext cx="7776864" cy="525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3772" y="33372"/>
            <a:ext cx="4824536" cy="68246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екзистенціальна</a:t>
            </a:r>
            <a:r>
              <a:rPr lang="ru-RU" dirty="0"/>
              <a:t> </a:t>
            </a:r>
            <a:r>
              <a:rPr lang="ru-RU" dirty="0" err="1"/>
              <a:t>філософія</a:t>
            </a:r>
            <a:r>
              <a:rPr lang="ru-RU" dirty="0"/>
              <a:t> </a:t>
            </a:r>
            <a:r>
              <a:rPr lang="ru-RU" dirty="0" err="1"/>
              <a:t>розглядає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як "</a:t>
            </a:r>
            <a:r>
              <a:rPr lang="ru-RU" dirty="0" err="1"/>
              <a:t>буття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". </a:t>
            </a:r>
            <a:r>
              <a:rPr lang="ru-RU" dirty="0" err="1"/>
              <a:t>Це</a:t>
            </a:r>
            <a:r>
              <a:rPr lang="ru-RU" dirty="0"/>
              <a:t> правильно – </a:t>
            </a:r>
            <a:r>
              <a:rPr lang="ru-RU" dirty="0" err="1"/>
              <a:t>ледве</a:t>
            </a:r>
            <a:r>
              <a:rPr lang="ru-RU" dirty="0"/>
              <a:t> народившись, </a:t>
            </a:r>
            <a:r>
              <a:rPr lang="ru-RU" dirty="0" err="1"/>
              <a:t>людина</a:t>
            </a:r>
            <a:r>
              <a:rPr lang="ru-RU" dirty="0"/>
              <a:t> "</a:t>
            </a:r>
            <a:r>
              <a:rPr lang="ru-RU" dirty="0" err="1"/>
              <a:t>прямує</a:t>
            </a:r>
            <a:r>
              <a:rPr lang="ru-RU" dirty="0"/>
              <a:t>" до </a:t>
            </a:r>
            <a:r>
              <a:rPr lang="ru-RU" dirty="0" err="1"/>
              <a:t>смерті</a:t>
            </a:r>
            <a:r>
              <a:rPr lang="ru-RU" dirty="0"/>
              <a:t>. Але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теоретично і морально не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справедливе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в </a:t>
            </a:r>
            <a:r>
              <a:rPr lang="ru-RU" dirty="0" err="1"/>
              <a:t>ситуації</a:t>
            </a:r>
            <a:r>
              <a:rPr lang="ru-RU" dirty="0"/>
              <a:t> абсурду – </a:t>
            </a:r>
            <a:r>
              <a:rPr lang="ru-RU" dirty="0" err="1"/>
              <a:t>цінність</a:t>
            </a:r>
            <a:r>
              <a:rPr lang="ru-RU" dirty="0"/>
              <a:t>, </a:t>
            </a:r>
            <a:r>
              <a:rPr lang="ru-RU" dirty="0" err="1"/>
              <a:t>тотожній</a:t>
            </a:r>
            <a:r>
              <a:rPr lang="ru-RU" dirty="0"/>
              <a:t> </a:t>
            </a:r>
            <a:r>
              <a:rPr lang="ru-RU" dirty="0" err="1"/>
              <a:t>якій</a:t>
            </a:r>
            <a:r>
              <a:rPr lang="ru-RU" dirty="0"/>
              <a:t> у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яке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межує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смертю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66"/>
                </a:solidFill>
              </a:rPr>
              <a:t>В </a:t>
            </a:r>
            <a:r>
              <a:rPr lang="ru-RU" dirty="0" err="1">
                <a:solidFill>
                  <a:srgbClr val="FF0066"/>
                </a:solidFill>
              </a:rPr>
              <a:t>цілому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філософія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екзистенціалізму</a:t>
            </a:r>
            <a:r>
              <a:rPr lang="ru-RU" dirty="0">
                <a:solidFill>
                  <a:srgbClr val="FF0066"/>
                </a:solidFill>
              </a:rPr>
              <a:t> є </a:t>
            </a:r>
            <a:r>
              <a:rPr lang="ru-RU" dirty="0" err="1">
                <a:solidFill>
                  <a:srgbClr val="FF0066"/>
                </a:solidFill>
              </a:rPr>
              <a:t>раціонально-суб’єктивістським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вченням</a:t>
            </a:r>
            <a:r>
              <a:rPr lang="ru-RU" dirty="0">
                <a:solidFill>
                  <a:srgbClr val="FF0066"/>
                </a:solidFill>
              </a:rPr>
              <a:t>, </a:t>
            </a:r>
            <a:r>
              <a:rPr lang="ru-RU" dirty="0" err="1">
                <a:solidFill>
                  <a:srgbClr val="FF0066"/>
                </a:solidFill>
              </a:rPr>
              <a:t>суттєвими</a:t>
            </a:r>
            <a:r>
              <a:rPr lang="ru-RU" dirty="0">
                <a:solidFill>
                  <a:srgbClr val="FF0066"/>
                </a:solidFill>
              </a:rPr>
              <a:t> рисами </a:t>
            </a:r>
            <a:r>
              <a:rPr lang="ru-RU" dirty="0" err="1">
                <a:solidFill>
                  <a:srgbClr val="FF0066"/>
                </a:solidFill>
              </a:rPr>
              <a:t>якого</a:t>
            </a:r>
            <a:r>
              <a:rPr lang="ru-RU" dirty="0">
                <a:solidFill>
                  <a:srgbClr val="FF0066"/>
                </a:solidFill>
              </a:rPr>
              <a:t> є </a:t>
            </a:r>
            <a:r>
              <a:rPr lang="ru-RU" dirty="0" err="1">
                <a:solidFill>
                  <a:srgbClr val="FF0066"/>
                </a:solidFill>
              </a:rPr>
              <a:t>песимізм</a:t>
            </a:r>
            <a:r>
              <a:rPr lang="ru-RU" dirty="0">
                <a:solidFill>
                  <a:srgbClr val="FF0066"/>
                </a:solidFill>
              </a:rPr>
              <a:t>, </a:t>
            </a:r>
            <a:r>
              <a:rPr lang="ru-RU" dirty="0" err="1">
                <a:solidFill>
                  <a:srgbClr val="FF0066"/>
                </a:solidFill>
              </a:rPr>
              <a:t>перебільшення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значення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суб’єктивного</a:t>
            </a:r>
            <a:r>
              <a:rPr lang="ru-RU" dirty="0">
                <a:solidFill>
                  <a:srgbClr val="FF0066"/>
                </a:solidFill>
              </a:rPr>
              <a:t>, фатальна </a:t>
            </a:r>
            <a:r>
              <a:rPr lang="ru-RU" dirty="0" err="1">
                <a:solidFill>
                  <a:srgbClr val="FF0066"/>
                </a:solidFill>
              </a:rPr>
              <a:t>приреченість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людини</a:t>
            </a:r>
            <a:r>
              <a:rPr lang="ru-RU" dirty="0">
                <a:solidFill>
                  <a:srgbClr val="FF0066"/>
                </a:solidFill>
              </a:rPr>
              <a:t>, </a:t>
            </a:r>
            <a:r>
              <a:rPr lang="ru-RU" dirty="0" err="1">
                <a:solidFill>
                  <a:srgbClr val="FF0066"/>
                </a:solidFill>
              </a:rPr>
              <a:t>абсурдність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її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існування</a:t>
            </a:r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dirty="0" err="1">
                <a:solidFill>
                  <a:srgbClr val="FF0066"/>
                </a:solidFill>
              </a:rPr>
              <a:t>тощо</a:t>
            </a:r>
            <a:r>
              <a:rPr lang="ru-RU" dirty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08" y="0"/>
            <a:ext cx="66675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-171400"/>
            <a:ext cx="11521280" cy="139700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Екзистенціалізм</a:t>
            </a:r>
            <a:r>
              <a:rPr lang="ru-RU" sz="2400" b="1" dirty="0"/>
              <a:t>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лат. </a:t>
            </a:r>
            <a:r>
              <a:rPr lang="en-US" sz="2400" dirty="0" err="1">
                <a:solidFill>
                  <a:schemeClr val="tx1"/>
                </a:solidFill>
              </a:rPr>
              <a:t>existentia</a:t>
            </a:r>
            <a:r>
              <a:rPr lang="en-US" sz="2400" dirty="0">
                <a:solidFill>
                  <a:schemeClr val="tx1"/>
                </a:solidFill>
              </a:rPr>
              <a:t> – </a:t>
            </a:r>
            <a:r>
              <a:rPr lang="ru-RU" sz="2400" dirty="0" err="1">
                <a:solidFill>
                  <a:schemeClr val="tx1"/>
                </a:solidFill>
              </a:rPr>
              <a:t>існування</a:t>
            </a:r>
            <a:r>
              <a:rPr lang="ru-RU" sz="2400" dirty="0">
                <a:solidFill>
                  <a:schemeClr val="tx1"/>
                </a:solidFill>
              </a:rPr>
              <a:t>) – </a:t>
            </a:r>
            <a:r>
              <a:rPr lang="ru-RU" sz="2400" dirty="0" err="1">
                <a:solidFill>
                  <a:schemeClr val="tx1"/>
                </a:solidFill>
              </a:rPr>
              <a:t>дослівно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dirty="0" err="1">
                <a:solidFill>
                  <a:schemeClr val="tx1"/>
                </a:solidFill>
              </a:rPr>
              <a:t>філософія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існування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існування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людини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ru-RU" sz="2400" dirty="0" err="1">
                <a:solidFill>
                  <a:schemeClr val="tx1"/>
                </a:solidFill>
              </a:rPr>
              <a:t>ірраціональний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суб'єктивно-ідеалістичний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напрямок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сучасній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світовій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філософії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268759"/>
            <a:ext cx="4104456" cy="55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92" y="1253736"/>
            <a:ext cx="6684018" cy="55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21280" cy="1397000"/>
          </a:xfrm>
        </p:spPr>
        <p:txBody>
          <a:bodyPr>
            <a:normAutofit fontScale="90000"/>
          </a:bodyPr>
          <a:lstStyle/>
          <a:p>
            <a:r>
              <a:rPr lang="ru-RU" sz="2000" dirty="0" err="1">
                <a:solidFill>
                  <a:schemeClr val="tx1"/>
                </a:solidFill>
              </a:rPr>
              <a:t>Екзистенціальна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філософія</a:t>
            </a:r>
            <a:r>
              <a:rPr lang="ru-RU" sz="2000" dirty="0">
                <a:solidFill>
                  <a:schemeClr val="tx1"/>
                </a:solidFill>
              </a:rPr>
              <a:t>, як </a:t>
            </a:r>
            <a:r>
              <a:rPr lang="ru-RU" sz="2000" dirty="0" err="1">
                <a:solidFill>
                  <a:schemeClr val="tx1"/>
                </a:solidFill>
              </a:rPr>
              <a:t>особливий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напрямок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виникла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після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Першої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світової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війни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Німеччині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Мартін</a:t>
            </a:r>
            <a:r>
              <a:rPr lang="ru-RU" sz="2000" dirty="0">
                <a:solidFill>
                  <a:schemeClr val="tx1"/>
                </a:solidFill>
              </a:rPr>
              <a:t> Хайдеггер (1889-1976), Карл Ясперс (1883-1969)). </a:t>
            </a:r>
            <a:r>
              <a:rPr lang="ru-RU" sz="2000" dirty="0" err="1">
                <a:solidFill>
                  <a:schemeClr val="tx1"/>
                </a:solidFill>
              </a:rPr>
              <a:t>Отримала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подальший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розвиток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після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Другої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світової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війни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Франції</a:t>
            </a:r>
            <a:r>
              <a:rPr lang="ru-RU" sz="2000" dirty="0">
                <a:solidFill>
                  <a:schemeClr val="tx1"/>
                </a:solidFill>
              </a:rPr>
              <a:t> (Жан-Поль Сартр (1905-1980), Альбер Камю (1913-1960), </a:t>
            </a:r>
            <a:r>
              <a:rPr lang="ru-RU" sz="2000" dirty="0" err="1">
                <a:solidFill>
                  <a:schemeClr val="tx1"/>
                </a:solidFill>
              </a:rPr>
              <a:t>Габріель</a:t>
            </a:r>
            <a:r>
              <a:rPr lang="ru-RU" sz="2000" dirty="0">
                <a:solidFill>
                  <a:schemeClr val="tx1"/>
                </a:solidFill>
              </a:rPr>
              <a:t> Марсель (1889-1973)), </a:t>
            </a:r>
            <a:r>
              <a:rPr lang="ru-RU" sz="2000" dirty="0" err="1">
                <a:solidFill>
                  <a:schemeClr val="tx1"/>
                </a:solidFill>
              </a:rPr>
              <a:t>Іспанії</a:t>
            </a:r>
            <a:r>
              <a:rPr lang="ru-RU" sz="2000" dirty="0">
                <a:solidFill>
                  <a:schemeClr val="tx1"/>
                </a:solidFill>
              </a:rPr>
              <a:t> (Хосе </a:t>
            </a:r>
            <a:r>
              <a:rPr lang="ru-RU" sz="2000" dirty="0" err="1">
                <a:solidFill>
                  <a:schemeClr val="tx1"/>
                </a:solidFill>
              </a:rPr>
              <a:t>Ортега</a:t>
            </a:r>
            <a:r>
              <a:rPr lang="ru-RU" sz="2000" dirty="0">
                <a:solidFill>
                  <a:schemeClr val="tx1"/>
                </a:solidFill>
              </a:rPr>
              <a:t>-і-</a:t>
            </a:r>
            <a:r>
              <a:rPr lang="ru-RU" sz="2000" dirty="0" err="1">
                <a:solidFill>
                  <a:schemeClr val="tx1"/>
                </a:solidFill>
              </a:rPr>
              <a:t>Гассет</a:t>
            </a:r>
            <a:r>
              <a:rPr lang="ru-RU" sz="2000" dirty="0">
                <a:solidFill>
                  <a:schemeClr val="tx1"/>
                </a:solidFill>
              </a:rPr>
              <a:t> (1883-1955)) та </a:t>
            </a:r>
            <a:r>
              <a:rPr lang="ru-RU" sz="2000" dirty="0" err="1">
                <a:solidFill>
                  <a:schemeClr val="tx1"/>
                </a:solidFill>
              </a:rPr>
              <a:t>Італії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Школо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Аббаньяно</a:t>
            </a:r>
            <a:r>
              <a:rPr lang="ru-RU" sz="2000" dirty="0">
                <a:solidFill>
                  <a:schemeClr val="tx1"/>
                </a:solidFill>
              </a:rPr>
              <a:t> (1901-1977)).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473495"/>
            <a:ext cx="3600400" cy="536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52" y="1484783"/>
            <a:ext cx="3561184" cy="534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40" y="1317181"/>
            <a:ext cx="3924845" cy="550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1764" y="0"/>
            <a:ext cx="11521280" cy="1252984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tx1"/>
                </a:solidFill>
              </a:rPr>
              <a:t>Філософія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екзистенціалізму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виникла</a:t>
            </a:r>
            <a:r>
              <a:rPr lang="ru-RU" sz="2000" dirty="0">
                <a:solidFill>
                  <a:schemeClr val="tx1"/>
                </a:solidFill>
              </a:rPr>
              <a:t> на крутому </a:t>
            </a:r>
            <a:r>
              <a:rPr lang="ru-RU" sz="2000" dirty="0" err="1">
                <a:solidFill>
                  <a:schemeClr val="tx1"/>
                </a:solidFill>
              </a:rPr>
              <a:t>переломі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суспільної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історії</a:t>
            </a:r>
            <a:r>
              <a:rPr lang="ru-RU" sz="2000" dirty="0">
                <a:solidFill>
                  <a:schemeClr val="tx1"/>
                </a:solidFill>
              </a:rPr>
              <a:t>. Вона є </a:t>
            </a:r>
            <a:r>
              <a:rPr lang="ru-RU" sz="2000" dirty="0" err="1">
                <a:solidFill>
                  <a:schemeClr val="tx1"/>
                </a:solidFill>
              </a:rPr>
              <a:t>теоретичним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усвідомленням</a:t>
            </a:r>
            <a:r>
              <a:rPr lang="ru-RU" sz="2000" dirty="0">
                <a:solidFill>
                  <a:schemeClr val="tx1"/>
                </a:solidFill>
              </a:rPr>
              <a:t> драматизму </a:t>
            </a:r>
            <a:r>
              <a:rPr lang="ru-RU" sz="2000" dirty="0" err="1">
                <a:solidFill>
                  <a:schemeClr val="tx1"/>
                </a:solidFill>
              </a:rPr>
              <a:t>першої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половини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XX </a:t>
            </a:r>
            <a:r>
              <a:rPr lang="ru-RU" sz="2000" dirty="0" err="1">
                <a:solidFill>
                  <a:schemeClr val="tx1"/>
                </a:solidFill>
              </a:rPr>
              <a:t>століття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трагізму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людини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котра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потрапила</a:t>
            </a:r>
            <a:r>
              <a:rPr lang="ru-RU" sz="2000" dirty="0">
                <a:solidFill>
                  <a:schemeClr val="tx1"/>
                </a:solidFill>
              </a:rPr>
              <a:t> на межу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смерті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буття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небуття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результаті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реальної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загрози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існуванню</a:t>
            </a:r>
            <a:r>
              <a:rPr lang="ru-RU" sz="2000" dirty="0">
                <a:solidFill>
                  <a:schemeClr val="tx1"/>
                </a:solidFill>
              </a:rPr>
              <a:t> як </a:t>
            </a:r>
            <a:r>
              <a:rPr lang="ru-RU" sz="2000" dirty="0" err="1">
                <a:solidFill>
                  <a:schemeClr val="tx1"/>
                </a:solidFill>
              </a:rPr>
              <a:t>людини</a:t>
            </a:r>
            <a:r>
              <a:rPr lang="ru-RU" sz="2000" dirty="0">
                <a:solidFill>
                  <a:schemeClr val="tx1"/>
                </a:solidFill>
              </a:rPr>
              <a:t>, як виду.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65" y="1268761"/>
            <a:ext cx="7587204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21280" cy="1397000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Лихоліття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світових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воєн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трагічні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наслідки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похитнули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ілюзії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частини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інтелігенції</a:t>
            </a:r>
            <a:r>
              <a:rPr lang="ru-RU" sz="2000" dirty="0">
                <a:solidFill>
                  <a:schemeClr val="tx1"/>
                </a:solidFill>
              </a:rPr>
              <a:t> Заходу </a:t>
            </a:r>
            <a:r>
              <a:rPr lang="ru-RU" sz="2000" dirty="0" err="1">
                <a:solidFill>
                  <a:schemeClr val="tx1"/>
                </a:solidFill>
              </a:rPr>
              <a:t>щодо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сенсу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раціональності</a:t>
            </a:r>
            <a:r>
              <a:rPr lang="ru-RU" sz="2000" dirty="0">
                <a:solidFill>
                  <a:schemeClr val="tx1"/>
                </a:solidFill>
              </a:rPr>
              <a:t>. На </a:t>
            </a:r>
            <a:r>
              <a:rPr lang="ru-RU" sz="2000" dirty="0" err="1">
                <a:solidFill>
                  <a:schemeClr val="tx1"/>
                </a:solidFill>
              </a:rPr>
              <a:t>зміну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цьому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прийшло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розчарування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невпевненість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май­бутньому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зневіра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відчуття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приреченості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людини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безглуздя</a:t>
            </a:r>
            <a:r>
              <a:rPr lang="ru-RU" sz="2000" dirty="0">
                <a:solidFill>
                  <a:schemeClr val="tx1"/>
                </a:solidFill>
              </a:rPr>
              <a:t> самого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існування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Необхідно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знайти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відповіді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запитання</a:t>
            </a:r>
            <a:r>
              <a:rPr lang="ru-RU" sz="2000" dirty="0">
                <a:solidFill>
                  <a:schemeClr val="tx1"/>
                </a:solidFill>
              </a:rPr>
              <a:t>: у </a:t>
            </a:r>
            <a:r>
              <a:rPr lang="ru-RU" sz="2000" dirty="0" err="1">
                <a:solidFill>
                  <a:schemeClr val="tx1"/>
                </a:solidFill>
              </a:rPr>
              <a:t>чому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сенс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?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робити</a:t>
            </a:r>
            <a:r>
              <a:rPr lang="ru-RU" sz="2000" dirty="0">
                <a:solidFill>
                  <a:schemeClr val="tx1"/>
                </a:solidFill>
              </a:rPr>
              <a:t>? І 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взагалі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варто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жити</a:t>
            </a:r>
            <a:r>
              <a:rPr lang="ru-RU" sz="2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1" y="1556790"/>
            <a:ext cx="4896544" cy="52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1353047"/>
            <a:ext cx="47625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5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25860" y="1340768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Екзистенціальна</a:t>
            </a:r>
            <a:r>
              <a:rPr lang="ru-RU" dirty="0"/>
              <a:t> </a:t>
            </a:r>
            <a:r>
              <a:rPr lang="ru-RU" dirty="0" err="1"/>
              <a:t>філософія</a:t>
            </a:r>
            <a:r>
              <a:rPr lang="ru-RU" dirty="0"/>
              <a:t> як </a:t>
            </a:r>
            <a:r>
              <a:rPr lang="ru-RU" dirty="0" err="1"/>
              <a:t>ідейний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у </a:t>
            </a:r>
            <a:r>
              <a:rPr lang="ru-RU" dirty="0" err="1"/>
              <a:t>філософії</a:t>
            </a:r>
            <a:r>
              <a:rPr lang="ru-RU" dirty="0"/>
              <a:t> та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</a:t>
            </a:r>
            <a:r>
              <a:rPr lang="ru-RU" dirty="0" err="1"/>
              <a:t>послідовно</a:t>
            </a:r>
            <a:r>
              <a:rPr lang="ru-RU" dirty="0"/>
              <a:t> </a:t>
            </a:r>
            <a:r>
              <a:rPr lang="ru-RU" dirty="0" err="1"/>
              <a:t>витриманий</a:t>
            </a:r>
            <a:r>
              <a:rPr lang="ru-RU" dirty="0"/>
              <a:t> у </a:t>
            </a:r>
            <a:r>
              <a:rPr lang="ru-RU" dirty="0" err="1"/>
              <a:t>трагічному</a:t>
            </a:r>
            <a:r>
              <a:rPr lang="ru-RU" dirty="0"/>
              <a:t> та </a:t>
            </a:r>
            <a:r>
              <a:rPr lang="ru-RU" dirty="0" err="1"/>
              <a:t>песимістичному</a:t>
            </a:r>
            <a:r>
              <a:rPr lang="ru-RU" dirty="0"/>
              <a:t> тонах. </a:t>
            </a:r>
            <a:r>
              <a:rPr lang="ru-RU" dirty="0" err="1"/>
              <a:t>Моделлю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як такого, для </a:t>
            </a:r>
            <a:r>
              <a:rPr lang="ru-RU" dirty="0" err="1"/>
              <a:t>екзистенціалістів</a:t>
            </a:r>
            <a:r>
              <a:rPr lang="ru-RU" dirty="0"/>
              <a:t> стала </a:t>
            </a:r>
            <a:r>
              <a:rPr lang="ru-RU" dirty="0" err="1"/>
              <a:t>страждаюча</a:t>
            </a:r>
            <a:r>
              <a:rPr lang="ru-RU" dirty="0"/>
              <a:t>, </a:t>
            </a:r>
            <a:r>
              <a:rPr lang="ru-RU" dirty="0" err="1"/>
              <a:t>зневірена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яка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прикордонній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– </a:t>
            </a:r>
            <a:r>
              <a:rPr lang="ru-RU" dirty="0" err="1"/>
              <a:t>ситуації</a:t>
            </a:r>
            <a:r>
              <a:rPr lang="ru-RU" dirty="0"/>
              <a:t> 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смерті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Ірраціональність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, </a:t>
            </a:r>
            <a:r>
              <a:rPr lang="ru-RU" dirty="0" err="1"/>
              <a:t>абсурдність</a:t>
            </a:r>
            <a:r>
              <a:rPr lang="ru-RU" dirty="0"/>
              <a:t> самого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сумніви</a:t>
            </a:r>
            <a:r>
              <a:rPr lang="ru-RU" dirty="0"/>
              <a:t> у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все </a:t>
            </a:r>
            <a:r>
              <a:rPr lang="ru-RU" dirty="0" err="1">
                <a:solidFill>
                  <a:schemeClr val="accent2"/>
                </a:solidFill>
              </a:rPr>
              <a:t>складові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філософії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екзистенціалізму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3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76200"/>
            <a:ext cx="11449272" cy="1397000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tx1"/>
                </a:solidFill>
              </a:rPr>
              <a:t>Ідейним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джерелом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екзистенціальної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філософії</a:t>
            </a:r>
            <a:r>
              <a:rPr lang="ru-RU" sz="2000" dirty="0">
                <a:solidFill>
                  <a:schemeClr val="tx1"/>
                </a:solidFill>
              </a:rPr>
              <a:t> стали погляди </a:t>
            </a:r>
            <a:r>
              <a:rPr lang="ru-RU" sz="2000" dirty="0" err="1">
                <a:solidFill>
                  <a:schemeClr val="tx1"/>
                </a:solidFill>
              </a:rPr>
              <a:t>датського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філософа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Сьорена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К'єркегора</a:t>
            </a:r>
            <a:r>
              <a:rPr lang="ru-RU" sz="2000" dirty="0">
                <a:solidFill>
                  <a:schemeClr val="tx1"/>
                </a:solidFill>
              </a:rPr>
              <a:t> (1813-1855),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, до </a:t>
            </a:r>
            <a:r>
              <a:rPr lang="ru-RU" sz="2000" dirty="0" err="1">
                <a:solidFill>
                  <a:schemeClr val="tx1"/>
                </a:solidFill>
              </a:rPr>
              <a:t>речі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вперше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використав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поняття</a:t>
            </a:r>
            <a:r>
              <a:rPr lang="ru-RU" sz="2000" dirty="0">
                <a:solidFill>
                  <a:schemeClr val="tx1"/>
                </a:solidFill>
              </a:rPr>
              <a:t> "</a:t>
            </a:r>
            <a:r>
              <a:rPr lang="ru-RU" sz="2000" dirty="0" err="1">
                <a:solidFill>
                  <a:schemeClr val="tx1"/>
                </a:solidFill>
              </a:rPr>
              <a:t>екзистенція</a:t>
            </a:r>
            <a:r>
              <a:rPr lang="ru-RU" sz="2000" dirty="0">
                <a:solidFill>
                  <a:schemeClr val="tx1"/>
                </a:solidFill>
              </a:rPr>
              <a:t>" і </a:t>
            </a:r>
            <a:r>
              <a:rPr lang="ru-RU" sz="2000" dirty="0" err="1">
                <a:solidFill>
                  <a:schemeClr val="tx1"/>
                </a:solidFill>
              </a:rPr>
              <a:t>зробив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саме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питання</a:t>
            </a:r>
            <a:r>
              <a:rPr lang="ru-RU" sz="2000" dirty="0">
                <a:solidFill>
                  <a:schemeClr val="tx1"/>
                </a:solidFill>
              </a:rPr>
              <a:t> про </a:t>
            </a:r>
            <a:r>
              <a:rPr lang="ru-RU" sz="2000" dirty="0" err="1">
                <a:solidFill>
                  <a:schemeClr val="tx1"/>
                </a:solidFill>
              </a:rPr>
              <a:t>людину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головним</a:t>
            </a:r>
            <a:r>
              <a:rPr lang="ru-RU" sz="2000" dirty="0">
                <a:solidFill>
                  <a:schemeClr val="tx1"/>
                </a:solidFill>
              </a:rPr>
              <a:t> пунктом </a:t>
            </a:r>
            <a:r>
              <a:rPr lang="ru-RU" sz="2000" dirty="0" err="1">
                <a:solidFill>
                  <a:schemeClr val="tx1"/>
                </a:solidFill>
              </a:rPr>
              <a:t>розмежування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філософією</a:t>
            </a:r>
            <a:r>
              <a:rPr lang="ru-RU" sz="2000" dirty="0">
                <a:solidFill>
                  <a:schemeClr val="tx1"/>
                </a:solidFill>
              </a:rPr>
              <a:t> минуло.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1268760"/>
            <a:ext cx="3744416" cy="552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1270920"/>
            <a:ext cx="3240360" cy="558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1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3772" y="0"/>
            <a:ext cx="11593288" cy="44704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з </a:t>
            </a:r>
            <a:r>
              <a:rPr lang="ru-RU" dirty="0" err="1">
                <a:solidFill>
                  <a:schemeClr val="accent2"/>
                </a:solidFill>
              </a:rPr>
              <a:t>його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розумінням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/>
              <a:t>філософ</a:t>
            </a:r>
            <a:r>
              <a:rPr lang="ru-RU" dirty="0"/>
              <a:t> повинен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дійсність</a:t>
            </a:r>
            <a:r>
              <a:rPr lang="ru-RU" dirty="0"/>
              <a:t> </a:t>
            </a:r>
            <a:r>
              <a:rPr lang="ru-RU" dirty="0" err="1"/>
              <a:t>суб'єктивно</a:t>
            </a:r>
            <a:r>
              <a:rPr lang="ru-RU" dirty="0"/>
              <a:t> - так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- </a:t>
            </a:r>
            <a:r>
              <a:rPr lang="ru-RU" dirty="0" err="1"/>
              <a:t>суто</a:t>
            </a:r>
            <a:r>
              <a:rPr lang="ru-RU" dirty="0"/>
              <a:t> через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accent2"/>
                </a:solidFill>
              </a:rPr>
              <a:t>Завданням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С. </a:t>
            </a:r>
            <a:r>
              <a:rPr lang="ru-RU" dirty="0" err="1"/>
              <a:t>Кьєркегор</a:t>
            </a:r>
            <a:r>
              <a:rPr lang="ru-RU" dirty="0"/>
              <a:t> </a:t>
            </a:r>
            <a:r>
              <a:rPr lang="ru-RU" dirty="0" err="1"/>
              <a:t>бачив</a:t>
            </a:r>
            <a:r>
              <a:rPr lang="ru-RU" dirty="0"/>
              <a:t> у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індивідом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"Я",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добром і злом. Людина повинна 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істину</a:t>
            </a:r>
            <a:r>
              <a:rPr lang="ru-RU" dirty="0"/>
              <a:t>, яка б </a:t>
            </a:r>
            <a:r>
              <a:rPr lang="ru-RU" dirty="0" err="1"/>
              <a:t>допомагала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і </a:t>
            </a:r>
            <a:r>
              <a:rPr lang="ru-RU" dirty="0" err="1"/>
              <a:t>померти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3" y="2466343"/>
            <a:ext cx="6317634" cy="438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507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TS103460507</Template>
  <TotalTime>0</TotalTime>
  <Words>1859</Words>
  <Application>Microsoft Office PowerPoint</Application>
  <PresentationFormat>Произвольный</PresentationFormat>
  <Paragraphs>48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TS103460507</vt:lpstr>
      <vt:lpstr>Філософія екзистенціалізму</vt:lpstr>
      <vt:lpstr>Екзистенціальна філософія – одна з найбільш модних сучасних філософських систем. Це насамперед пояснюється тим, що вона звертається до людини, її життя, проблем існування, її внутрішнього світу. Сама назва цього напрямку несе в собі програму: замінити класичну "філософію сутностей" (essentia) філософією людського існування (existentia). </vt:lpstr>
      <vt:lpstr>Екзистенціалізм (від лат. existentia – існування) – дослівно: філософія існування, існування людини – ірраціональний, суб'єктивно-ідеалістичний напрямок у сучасній світовій філософії.</vt:lpstr>
      <vt:lpstr>Екзистенціальна філософія, як особливий напрямок, виникла після Першої світової війни у Німеччині (Мартін Хайдеггер (1889-1976), Карл Ясперс (1883-1969)). Отримала свій подальший розвиток після Другої світової війни у Франції (Жан-Поль Сартр (1905-1980), Альбер Камю (1913-1960), Габріель Марсель (1889-1973)), Іспанії (Хосе Ортега-і-Гассет (1883-1955)) та Італії (Школо Аббаньяно (1901-1977)).</vt:lpstr>
      <vt:lpstr>Філософія екзистенціалізму виникла на крутому переломі суспільної історії. Вона є теоретичним усвідомленням драматизму першої половини XX століття, трагізму людини, котра потрапила на межу життя і смерті, буття і небуття в результаті реальної загрози її існуванню як людини, як виду.</vt:lpstr>
      <vt:lpstr>Лихоліття світових воєн, їх трагічні наслідки похитнули ілюзії частини інтелігенції Заходу щодо сенсу життя, його раціональності. На зміну цьому прийшло розчарування, невпевненість у май­бутньому, зневіра, відчуття приреченості людини, безглуздя самого її існування. Необхідно було знайти відповіді на запитання: у чому сенс життя? Що робити? І чи взагалі варто жити?</vt:lpstr>
      <vt:lpstr>Презентация PowerPoint</vt:lpstr>
      <vt:lpstr>Ідейним джерелом екзистенціальної філософії стали погляди датського філософа Сьорена К'єркегора (1813-1855), який, до речі, вперше використав поняття "екзистенція" і зробив саме питання про людину головним пунктом розмежування з філософією минуло.</vt:lpstr>
      <vt:lpstr>Презентация PowerPoint</vt:lpstr>
      <vt:lpstr>Розрізняють релігійний екзистенціалізм (Марсель, Ясперс, Бердяев) та атеїстичний (Сартр, Хайдеггер, Камю). Однак поділ між ними умовний. Релігійний ґрунтується на тому, що все від бога. Атеїстичний – на тому, що бога немає, але життя без нього неможливе й абсурдне.</vt:lpstr>
      <vt:lpstr>Презентация PowerPoint</vt:lpstr>
      <vt:lpstr>Ж.П. Сартр в роботі "Екзистенціалізм – це гуманізм" пояснює специфіку існування людини таким чином. При виготовленні речі людина спочатку формує її ідею.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2014-04-11T19:31:46Z</dcterms:created>
  <dcterms:modified xsi:type="dcterms:W3CDTF">2014-04-13T14:34:10Z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