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9.xml"/><Relationship Id="rId2" Type="http://schemas.openxmlformats.org/officeDocument/2006/relationships/image" Target="../media/image5.jpg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600" dirty="0" smtClean="0"/>
              <a:t>Києво-Печерська лавра</a:t>
            </a:r>
            <a:endParaRPr lang="uk-UA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Виконав учень 10-А класу</a:t>
            </a:r>
          </a:p>
          <a:p>
            <a:r>
              <a:rPr lang="uk-UA" dirty="0" smtClean="0"/>
              <a:t>Проданчук Олег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41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060848"/>
            <a:ext cx="5400600" cy="4608511"/>
          </a:xfrm>
        </p:spPr>
        <p:txBody>
          <a:bodyPr>
            <a:normAutofit/>
          </a:bodyPr>
          <a:lstStyle/>
          <a:p>
            <a:r>
              <a:rPr lang="ru-RU" dirty="0" err="1"/>
              <a:t>Хрестовоздвиженська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Воздвиження</a:t>
            </a:r>
            <a:r>
              <a:rPr lang="ru-RU" dirty="0"/>
              <a:t> </a:t>
            </a:r>
            <a:r>
              <a:rPr lang="ru-RU" dirty="0" err="1"/>
              <a:t>Животворящого</a:t>
            </a:r>
            <a:r>
              <a:rPr lang="ru-RU" dirty="0"/>
              <a:t> </a:t>
            </a:r>
            <a:r>
              <a:rPr lang="ru-RU" dirty="0" err="1"/>
              <a:t>Хреста</a:t>
            </a:r>
            <a:r>
              <a:rPr lang="ru-RU" dirty="0"/>
              <a:t> — </a:t>
            </a:r>
            <a:r>
              <a:rPr lang="ru-RU" dirty="0" err="1"/>
              <a:t>пам'ятка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XVIII ст., є самою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спорудою</a:t>
            </a:r>
            <a:r>
              <a:rPr lang="ru-RU" dirty="0"/>
              <a:t> наземного комплексу над </a:t>
            </a:r>
            <a:r>
              <a:rPr lang="ru-RU" dirty="0" err="1"/>
              <a:t>Ближніми</a:t>
            </a:r>
            <a:r>
              <a:rPr lang="ru-RU" dirty="0"/>
              <a:t> </a:t>
            </a:r>
            <a:r>
              <a:rPr lang="ru-RU" dirty="0" err="1"/>
              <a:t>печерами</a:t>
            </a:r>
            <a:r>
              <a:rPr lang="ru-RU" dirty="0"/>
              <a:t> </a:t>
            </a:r>
            <a:r>
              <a:rPr lang="ru-RU" dirty="0" err="1"/>
              <a:t>Києво-Печерської</a:t>
            </a:r>
            <a:r>
              <a:rPr lang="ru-RU" dirty="0"/>
              <a:t> </a:t>
            </a:r>
            <a:r>
              <a:rPr lang="ru-RU" dirty="0" err="1"/>
              <a:t>лаври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церкви до </a:t>
            </a:r>
            <a:r>
              <a:rPr lang="ru-RU" dirty="0" err="1"/>
              <a:t>печер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три входи. </a:t>
            </a:r>
            <a:r>
              <a:rPr lang="ru-RU" dirty="0" err="1"/>
              <a:t>Архітектура</a:t>
            </a:r>
            <a:r>
              <a:rPr lang="ru-RU" dirty="0"/>
              <a:t> церкви </a:t>
            </a:r>
            <a:r>
              <a:rPr lang="ru-RU" dirty="0" err="1"/>
              <a:t>типова</a:t>
            </a:r>
            <a:r>
              <a:rPr lang="ru-RU" dirty="0"/>
              <a:t> для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церков</a:t>
            </a:r>
            <a:r>
              <a:rPr lang="ru-RU" dirty="0"/>
              <a:t> того часу і </a:t>
            </a:r>
            <a:r>
              <a:rPr lang="ru-RU" dirty="0" err="1"/>
              <a:t>збереглася</a:t>
            </a:r>
            <a:r>
              <a:rPr lang="ru-RU" dirty="0"/>
              <a:t> до </a:t>
            </a:r>
            <a:r>
              <a:rPr lang="ru-RU" dirty="0" err="1"/>
              <a:t>нашого</a:t>
            </a:r>
            <a:r>
              <a:rPr lang="ru-RU" dirty="0"/>
              <a:t> часу без </a:t>
            </a:r>
            <a:r>
              <a:rPr lang="ru-RU" dirty="0" err="1"/>
              <a:t>істотних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7 - </a:t>
            </a:r>
            <a:r>
              <a:rPr lang="ru-RU" sz="3600" dirty="0" err="1"/>
              <a:t>Хрестовоздвиженська</a:t>
            </a:r>
            <a:r>
              <a:rPr lang="ru-RU" sz="3600" dirty="0"/>
              <a:t> </a:t>
            </a:r>
            <a:r>
              <a:rPr lang="ru-RU" sz="3600" dirty="0" err="1"/>
              <a:t>церква</a:t>
            </a:r>
            <a:r>
              <a:rPr lang="ru-RU" sz="3600" dirty="0"/>
              <a:t>, ХVII </a:t>
            </a:r>
            <a:r>
              <a:rPr lang="ru-RU" sz="3600" dirty="0" err="1"/>
              <a:t>століття</a:t>
            </a:r>
            <a:r>
              <a:rPr lang="ru-RU" sz="3600" dirty="0"/>
              <a:t>. </a:t>
            </a:r>
            <a:r>
              <a:rPr lang="ru-RU" sz="3600" dirty="0" err="1"/>
              <a:t>Вхід</a:t>
            </a:r>
            <a:r>
              <a:rPr lang="ru-RU" sz="3600" dirty="0"/>
              <a:t> у </a:t>
            </a:r>
            <a:r>
              <a:rPr lang="ru-RU" sz="3600" dirty="0" err="1"/>
              <a:t>Ближні</a:t>
            </a:r>
            <a:r>
              <a:rPr lang="ru-RU" sz="3600" dirty="0"/>
              <a:t> </a:t>
            </a:r>
            <a:r>
              <a:rPr lang="ru-RU" sz="3600" dirty="0" err="1"/>
              <a:t>печери</a:t>
            </a:r>
            <a:r>
              <a:rPr lang="ru-RU" sz="3600" dirty="0"/>
              <a:t>.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39"/>
            <a:ext cx="3363838" cy="4485117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8424" y="0"/>
            <a:ext cx="755576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4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060849"/>
            <a:ext cx="4896543" cy="4680520"/>
          </a:xfrm>
        </p:spPr>
        <p:txBody>
          <a:bodyPr>
            <a:normAutofit fontScale="92500" lnSpcReduction="10000"/>
          </a:bodyPr>
          <a:lstStyle/>
          <a:p>
            <a:r>
              <a:rPr lang="uk-UA" dirty="0" err="1"/>
              <a:t>Аннозачатіївська</a:t>
            </a:r>
            <a:r>
              <a:rPr lang="uk-UA" dirty="0"/>
              <a:t> церква або Церква </a:t>
            </a:r>
            <a:r>
              <a:rPr lang="uk-UA" dirty="0" err="1"/>
              <a:t>Зачатія</a:t>
            </a:r>
            <a:r>
              <a:rPr lang="uk-UA" dirty="0"/>
              <a:t> Святої Анни — пам'ятка архітектури </a:t>
            </a:r>
            <a:r>
              <a:rPr lang="en-US" dirty="0"/>
              <a:t>XVII </a:t>
            </a:r>
            <a:r>
              <a:rPr lang="uk-UA" dirty="0"/>
              <a:t>ст. Побудована у 1679 році у Києво-Печерській лаврі над входом до Дальніх печер. Із приміщення церкви ведуть сходи до підземного лабіринту</a:t>
            </a:r>
            <a:r>
              <a:rPr lang="uk-UA" dirty="0" smtClean="0"/>
              <a:t>.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однонефова</a:t>
            </a:r>
            <a:r>
              <a:rPr lang="ru-RU" dirty="0"/>
              <a:t> </a:t>
            </a:r>
            <a:r>
              <a:rPr lang="ru-RU" dirty="0" err="1"/>
              <a:t>однокупольна</a:t>
            </a:r>
            <a:r>
              <a:rPr lang="ru-RU" dirty="0"/>
              <a:t> </a:t>
            </a:r>
            <a:r>
              <a:rPr lang="ru-RU" dirty="0" err="1"/>
              <a:t>споруда</a:t>
            </a:r>
            <a:r>
              <a:rPr lang="ru-RU" dirty="0"/>
              <a:t>, </a:t>
            </a:r>
            <a:r>
              <a:rPr lang="ru-RU" dirty="0" err="1"/>
              <a:t>спершу</a:t>
            </a:r>
            <a:r>
              <a:rPr lang="ru-RU" dirty="0"/>
              <a:t> мала </a:t>
            </a:r>
            <a:r>
              <a:rPr lang="ru-RU" dirty="0" err="1"/>
              <a:t>барокові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 У 1809—1810 роках </a:t>
            </a:r>
            <a:r>
              <a:rPr lang="ru-RU" dirty="0" err="1"/>
              <a:t>церкву</a:t>
            </a:r>
            <a:r>
              <a:rPr lang="ru-RU" dirty="0"/>
              <a:t> </a:t>
            </a:r>
            <a:r>
              <a:rPr lang="ru-RU" dirty="0" err="1"/>
              <a:t>перебудували</a:t>
            </a:r>
            <a:r>
              <a:rPr lang="ru-RU" dirty="0"/>
              <a:t>, </a:t>
            </a:r>
            <a:r>
              <a:rPr lang="ru-RU" dirty="0" err="1"/>
              <a:t>замінивши</a:t>
            </a:r>
            <a:r>
              <a:rPr lang="ru-RU" dirty="0"/>
              <a:t> </a:t>
            </a:r>
            <a:r>
              <a:rPr lang="ru-RU" dirty="0" err="1"/>
              <a:t>бароковий</a:t>
            </a:r>
            <a:r>
              <a:rPr lang="ru-RU" dirty="0"/>
              <a:t> купол на </a:t>
            </a:r>
            <a:r>
              <a:rPr lang="ru-RU" dirty="0" err="1"/>
              <a:t>шатровий</a:t>
            </a:r>
            <a:r>
              <a:rPr lang="ru-RU" dirty="0"/>
              <a:t>. Автором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перебудови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О. І. </a:t>
            </a:r>
            <a:r>
              <a:rPr lang="ru-RU" dirty="0" err="1"/>
              <a:t>Якушкін</a:t>
            </a:r>
            <a:r>
              <a:rPr lang="ru-RU" dirty="0"/>
              <a:t> (у </a:t>
            </a:r>
            <a:r>
              <a:rPr lang="ru-RU" dirty="0" err="1"/>
              <a:t>чернецтві</a:t>
            </a:r>
            <a:r>
              <a:rPr lang="ru-RU" dirty="0"/>
              <a:t> — </a:t>
            </a:r>
            <a:r>
              <a:rPr lang="ru-RU" dirty="0" err="1"/>
              <a:t>ієромонах</a:t>
            </a:r>
            <a:r>
              <a:rPr lang="ru-RU" dirty="0"/>
              <a:t> </a:t>
            </a:r>
            <a:r>
              <a:rPr lang="ru-RU" dirty="0" err="1"/>
              <a:t>Арсеній</a:t>
            </a:r>
            <a:r>
              <a:rPr lang="ru-RU" dirty="0"/>
              <a:t>, </a:t>
            </a:r>
            <a:r>
              <a:rPr lang="ru-RU" dirty="0" err="1"/>
              <a:t>доглядач</a:t>
            </a:r>
            <a:r>
              <a:rPr lang="ru-RU" dirty="0"/>
              <a:t> </a:t>
            </a:r>
            <a:r>
              <a:rPr lang="ru-RU" dirty="0" err="1"/>
              <a:t>Дальніх</a:t>
            </a:r>
            <a:r>
              <a:rPr lang="ru-RU" dirty="0"/>
              <a:t> </a:t>
            </a:r>
            <a:r>
              <a:rPr lang="ru-RU" dirty="0" err="1"/>
              <a:t>печер</a:t>
            </a:r>
            <a:r>
              <a:rPr lang="ru-RU" dirty="0"/>
              <a:t>).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8 - </a:t>
            </a:r>
            <a:r>
              <a:rPr lang="ru-RU" sz="3600" dirty="0" err="1"/>
              <a:t>Аннозачатіївська</a:t>
            </a:r>
            <a:r>
              <a:rPr lang="ru-RU" sz="3600" dirty="0"/>
              <a:t> </a:t>
            </a:r>
            <a:r>
              <a:rPr lang="ru-RU" sz="3600" dirty="0" err="1"/>
              <a:t>церква</a:t>
            </a:r>
            <a:r>
              <a:rPr lang="ru-RU" sz="3600" dirty="0"/>
              <a:t>, ХVII </a:t>
            </a:r>
            <a:r>
              <a:rPr lang="ru-RU" sz="3600" dirty="0" err="1"/>
              <a:t>століття</a:t>
            </a:r>
            <a:r>
              <a:rPr lang="ru-RU" sz="3600" dirty="0"/>
              <a:t>. </a:t>
            </a:r>
            <a:r>
              <a:rPr lang="ru-RU" sz="3600" dirty="0" err="1"/>
              <a:t>Вхід</a:t>
            </a:r>
            <a:r>
              <a:rPr lang="ru-RU" sz="3600" dirty="0"/>
              <a:t> у </a:t>
            </a:r>
            <a:r>
              <a:rPr lang="ru-RU" sz="3600" dirty="0" err="1"/>
              <a:t>Дальні</a:t>
            </a:r>
            <a:r>
              <a:rPr lang="ru-RU" sz="3600" dirty="0"/>
              <a:t> </a:t>
            </a:r>
            <a:r>
              <a:rPr lang="ru-RU" sz="3600" dirty="0" err="1"/>
              <a:t>печери</a:t>
            </a:r>
            <a:r>
              <a:rPr lang="ru-RU" sz="3600" dirty="0"/>
              <a:t>.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3435846" cy="4581128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8424" y="0"/>
            <a:ext cx="755576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02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204865"/>
            <a:ext cx="4608512" cy="4464496"/>
          </a:xfrm>
        </p:spPr>
        <p:txBody>
          <a:bodyPr>
            <a:normAutofit/>
          </a:bodyPr>
          <a:lstStyle/>
          <a:p>
            <a:r>
              <a:rPr lang="uk-UA" dirty="0"/>
              <a:t>Церква Різдва Пресвятої Богородиці — пам'ятка архітектури </a:t>
            </a:r>
            <a:r>
              <a:rPr lang="en-US" dirty="0"/>
              <a:t>XVII </a:t>
            </a:r>
            <a:r>
              <a:rPr lang="uk-UA" dirty="0"/>
              <a:t>ст. в стилі українського бароко. Знаходиться на території Києво-Печерської лаври поруч з Дальніми печерами. В теперішній час є храмом Київської духовної академії і семінарії.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9 - </a:t>
            </a:r>
            <a:r>
              <a:rPr lang="ru-RU" sz="3200" dirty="0" err="1"/>
              <a:t>Церква</a:t>
            </a:r>
            <a:r>
              <a:rPr lang="ru-RU" sz="3200" dirty="0"/>
              <a:t> </a:t>
            </a:r>
            <a:r>
              <a:rPr lang="ru-RU" sz="3200" dirty="0" err="1"/>
              <a:t>Різдва</a:t>
            </a:r>
            <a:r>
              <a:rPr lang="ru-RU" sz="3200" dirty="0"/>
              <a:t> </a:t>
            </a:r>
            <a:r>
              <a:rPr lang="ru-RU" sz="3200" dirty="0" err="1"/>
              <a:t>Пресвятої</a:t>
            </a:r>
            <a:r>
              <a:rPr lang="ru-RU" sz="3200" dirty="0"/>
              <a:t> </a:t>
            </a:r>
            <a:r>
              <a:rPr lang="ru-RU" sz="3200" dirty="0" err="1"/>
              <a:t>Богородиці</a:t>
            </a:r>
            <a:r>
              <a:rPr lang="ru-RU" sz="3200" dirty="0"/>
              <a:t>, ХVII </a:t>
            </a:r>
            <a:r>
              <a:rPr lang="ru-RU" sz="3200" dirty="0" err="1"/>
              <a:t>століття</a:t>
            </a:r>
            <a:r>
              <a:rPr lang="ru-RU" sz="3200" dirty="0"/>
              <a:t>.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922728" cy="4706535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8424" y="0"/>
            <a:ext cx="755576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88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132857"/>
            <a:ext cx="4536503" cy="4536504"/>
          </a:xfrm>
        </p:spPr>
        <p:txBody>
          <a:bodyPr>
            <a:normAutofit fontScale="92500"/>
          </a:bodyPr>
          <a:lstStyle/>
          <a:p>
            <a:r>
              <a:rPr lang="uk-UA" dirty="0"/>
              <a:t>Автор виставки мікромініатюр - народний художник України, заслужений майстер народної творчості Української РСР Микола Сергійович </a:t>
            </a:r>
            <a:r>
              <a:rPr lang="uk-UA" dirty="0" err="1"/>
              <a:t>Сядристий</a:t>
            </a:r>
            <a:r>
              <a:rPr lang="uk-UA" dirty="0"/>
              <a:t>, 1937 року народження. </a:t>
            </a:r>
            <a:r>
              <a:rPr lang="uk-UA" dirty="0" smtClean="0"/>
              <a:t>Навчався </a:t>
            </a:r>
            <a:r>
              <a:rPr lang="uk-UA" dirty="0"/>
              <a:t>в Харківському художньому училищі. Майстер спорту СРСР по підводному плаванню. Виготовленням технічних і художніх мікромініатюр займається більше 25 років.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А - Виставка мікромініатюр</a:t>
            </a: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344189" cy="3816424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8424" y="0"/>
            <a:ext cx="755576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1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2132856"/>
            <a:ext cx="4608512" cy="4608511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Національний музей українського народного декоративного мистецтва — один з найбільших художніх музеїв України. Розташований на території Національного Києво-Печерського історико-культурного заповідника у приміщенні колишніх митрополичих </a:t>
            </a:r>
            <a:r>
              <a:rPr lang="uk-UA" dirty="0" err="1"/>
              <a:t>покоїв</a:t>
            </a:r>
            <a:r>
              <a:rPr lang="uk-UA" dirty="0"/>
              <a:t> і прилеглої до них домової Благовіщенської церкви, які є пам'ятками архітектури </a:t>
            </a:r>
            <a:r>
              <a:rPr lang="en-US" dirty="0"/>
              <a:t>XVIII — </a:t>
            </a:r>
            <a:r>
              <a:rPr lang="uk-UA" dirty="0"/>
              <a:t>початку ХХ століть.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sz="3600" dirty="0"/>
              <a:t>В - Музей </a:t>
            </a:r>
            <a:r>
              <a:rPr lang="uk-UA" sz="3600" dirty="0" smtClean="0"/>
              <a:t>народної</a:t>
            </a:r>
            <a:r>
              <a:rPr lang="ru-RU" sz="3600" dirty="0" smtClean="0"/>
              <a:t> </a:t>
            </a:r>
            <a:r>
              <a:rPr lang="uk-UA" sz="3600" dirty="0" smtClean="0"/>
              <a:t>декоративної</a:t>
            </a:r>
            <a:r>
              <a:rPr lang="ru-RU" sz="3600" dirty="0" smtClean="0"/>
              <a:t> </a:t>
            </a:r>
            <a:r>
              <a:rPr lang="uk-UA" sz="3600" dirty="0" smtClean="0"/>
              <a:t>творчості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22" y="2348880"/>
            <a:ext cx="4464496" cy="36004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8424" y="0"/>
            <a:ext cx="755576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99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248347"/>
            <a:ext cx="3672407" cy="4204989"/>
          </a:xfrm>
        </p:spPr>
        <p:txBody>
          <a:bodyPr/>
          <a:lstStyle/>
          <a:p>
            <a:r>
              <a:rPr lang="uk-UA" dirty="0"/>
              <a:t>Музей розташований у давній архітектурній пам’ятці Києво-Печерської лаври — будинку монастирської друкарні, що діяла безперервно з початку Х</a:t>
            </a:r>
            <a:r>
              <a:rPr lang="en-US" dirty="0"/>
              <a:t>V</a:t>
            </a:r>
            <a:r>
              <a:rPr lang="uk-UA" dirty="0"/>
              <a:t>ІІ століття до початку </a:t>
            </a:r>
            <a:r>
              <a:rPr lang="en-US" dirty="0"/>
              <a:t>XX </a:t>
            </a:r>
            <a:r>
              <a:rPr lang="uk-UA" dirty="0"/>
              <a:t>століття (понад 300 років).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С - Музей друкарства України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04864"/>
            <a:ext cx="5342384" cy="3888432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88424" y="0"/>
            <a:ext cx="755576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248347"/>
            <a:ext cx="4248471" cy="4421013"/>
          </a:xfrm>
        </p:spPr>
        <p:txBody>
          <a:bodyPr>
            <a:normAutofit/>
          </a:bodyPr>
          <a:lstStyle/>
          <a:p>
            <a:r>
              <a:rPr lang="uk-UA" dirty="0"/>
              <a:t>Музей театрального, музичного та кіномистецтва України — єдиний в Україні музей такої спеціалізації, заснований 1923 року як Театральний музей при Мистецькому об'єднанні «Березіль», очолюваному видатним діячем, реформатором українського театру Лесем Курбасом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D - Музей </a:t>
            </a:r>
            <a:r>
              <a:rPr lang="ru-RU" sz="3600" dirty="0" err="1"/>
              <a:t>музичного</a:t>
            </a:r>
            <a:r>
              <a:rPr lang="ru-RU" sz="3600" dirty="0"/>
              <a:t>, театрального та </a:t>
            </a:r>
            <a:r>
              <a:rPr lang="ru-RU" sz="3600" dirty="0" err="1"/>
              <a:t>кіномистецтва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20888"/>
            <a:ext cx="4544053" cy="3816424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8424" y="0"/>
            <a:ext cx="755576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3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132856"/>
            <a:ext cx="4536504" cy="4608511"/>
          </a:xfrm>
        </p:spPr>
        <p:txBody>
          <a:bodyPr>
            <a:normAutofit fontScale="92500"/>
          </a:bodyPr>
          <a:lstStyle/>
          <a:p>
            <a:r>
              <a:rPr lang="vi-VN" dirty="0"/>
              <a:t>Музе́й істори́чних кошто́вностей Украї́ни (МІКУ) — один із провідних музеїв України і світу, тематика експозиції — історичні і мистецькі пам'ятки з дорогоцінних металів та коштовного каміння.</a:t>
            </a:r>
          </a:p>
          <a:p>
            <a:r>
              <a:rPr lang="vi-VN" dirty="0"/>
              <a:t>Музей є філією Національного музею історії України, відкритий для відвідувачів 4 січня 1969 року на території Києво-Печерської Лаври.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/>
              <a:t>Е - Музей історичних коштовностей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2492896"/>
            <a:ext cx="4245892" cy="3186016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88424" y="0"/>
            <a:ext cx="755576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8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Сувенірний </a:t>
            </a:r>
            <a:r>
              <a:rPr lang="uk-UA" dirty="0" smtClean="0"/>
              <a:t>магазин </a:t>
            </a:r>
            <a:r>
              <a:rPr lang="uk-UA" dirty="0"/>
              <a:t>знаходиться на території Національного Києво-Печерського і</a:t>
            </a:r>
            <a:r>
              <a:rPr lang="en-US" dirty="0"/>
              <a:t>c</a:t>
            </a:r>
            <a:r>
              <a:rPr lang="uk-UA" dirty="0" err="1"/>
              <a:t>торико-культурного</a:t>
            </a:r>
            <a:r>
              <a:rPr lang="uk-UA" dirty="0"/>
              <a:t> заповідника. Завітавши до нас, Ви можете придбати вироби народних майстрів України, а саме</a:t>
            </a:r>
            <a:r>
              <a:rPr lang="uk-UA" dirty="0" smtClean="0"/>
              <a:t>:</a:t>
            </a:r>
          </a:p>
          <a:p>
            <a:r>
              <a:rPr lang="uk-UA" dirty="0" smtClean="0"/>
              <a:t>- </a:t>
            </a:r>
            <a:r>
              <a:rPr lang="uk-UA" dirty="0"/>
              <a:t>традиційно орнаментовані українські рушники, вишиті та ткані, з Дніпропетровщини та західних регіонів України;</a:t>
            </a:r>
          </a:p>
          <a:p>
            <a:r>
              <a:rPr lang="uk-UA" dirty="0"/>
              <a:t>- жіночі ансамблі народного одягу з Покуття; вишиті чоловічі та жіночі сорочки з різних регіонів України;</a:t>
            </a:r>
          </a:p>
          <a:p>
            <a:r>
              <a:rPr lang="uk-UA" dirty="0"/>
              <a:t>- ткані та вишивані скатертини, серветки тощо;</a:t>
            </a:r>
          </a:p>
          <a:p>
            <a:r>
              <a:rPr lang="uk-UA" dirty="0"/>
              <a:t>- вироби з дерева, прикрашені традиційним різьбленням, випалюванням, декоративним розписом, серед яких різноманітні скриньки, свічки, сувенірні булави - атрибути гетьманської влади; сопілки, зразки кухонного начиння;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 - </a:t>
            </a:r>
            <a:r>
              <a:rPr lang="uk-UA" sz="4000" dirty="0"/>
              <a:t>Сувенірні магазини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88424" y="0"/>
            <a:ext cx="755576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248347"/>
            <a:ext cx="3528391" cy="3877815"/>
          </a:xfrm>
        </p:spPr>
        <p:txBody>
          <a:bodyPr/>
          <a:lstStyle/>
          <a:p>
            <a:r>
              <a:rPr lang="uk-UA" dirty="0" smtClean="0"/>
              <a:t>У виставкових залах виставлено безліч різних </a:t>
            </a:r>
            <a:r>
              <a:rPr lang="uk-UA" dirty="0" smtClean="0"/>
              <a:t>історично</a:t>
            </a:r>
            <a:r>
              <a:rPr lang="en-US" dirty="0" smtClean="0"/>
              <a:t>-</a:t>
            </a:r>
            <a:r>
              <a:rPr lang="uk-UA" dirty="0" smtClean="0"/>
              <a:t> </a:t>
            </a:r>
            <a:r>
              <a:rPr lang="uk-UA" dirty="0" smtClean="0"/>
              <a:t>цінних </a:t>
            </a:r>
            <a:r>
              <a:rPr lang="uk-UA" dirty="0" smtClean="0"/>
              <a:t>експонатів,які </a:t>
            </a:r>
            <a:r>
              <a:rPr lang="uk-UA" dirty="0" smtClean="0"/>
              <a:t>може побачити кожен бажаючий.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V - </a:t>
            </a:r>
            <a:r>
              <a:rPr lang="uk-UA" sz="4400" dirty="0"/>
              <a:t>Виставкові зали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276872"/>
            <a:ext cx="5368164" cy="4032448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8424" y="0"/>
            <a:ext cx="755576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87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2132856"/>
            <a:ext cx="4176464" cy="4536503"/>
          </a:xfrm>
        </p:spPr>
        <p:txBody>
          <a:bodyPr>
            <a:normAutofit/>
          </a:bodyPr>
          <a:lstStyle/>
          <a:p>
            <a:r>
              <a:rPr lang="vi-VN" dirty="0"/>
              <a:t>Успе́нська Ки́єво-Пече́рська ла́вра  — одна з найбільших православних святинь України, визначна пам'ятка історії та архітектури, а також діючий монастир Української православної церкви Московського патріархату зі статусом лаври.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4400" dirty="0"/>
              <a:t>Успе́нська Ки́єво-Пече́рська ла́вра </a:t>
            </a:r>
            <a:endParaRPr lang="uk-UA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48880"/>
            <a:ext cx="4564789" cy="34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348880"/>
            <a:ext cx="7756263" cy="2232248"/>
          </a:xfrm>
        </p:spPr>
        <p:txBody>
          <a:bodyPr/>
          <a:lstStyle/>
          <a:p>
            <a:r>
              <a:rPr lang="uk-UA" sz="6600" dirty="0" smtClean="0"/>
              <a:t>Дякую за увагу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4184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9739"/>
            <a:ext cx="7756263" cy="590949"/>
          </a:xfrm>
        </p:spPr>
        <p:txBody>
          <a:bodyPr/>
          <a:lstStyle/>
          <a:p>
            <a:r>
              <a:rPr lang="uk-UA" sz="3200" dirty="0" smtClean="0"/>
              <a:t>Мапа Києво-Печерської лаври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165605" cy="2880320"/>
          </a:xfrm>
        </p:spPr>
      </p:pic>
      <p:sp>
        <p:nvSpPr>
          <p:cNvPr id="6" name="TextBox 5"/>
          <p:cNvSpPr txBox="1"/>
          <p:nvPr/>
        </p:nvSpPr>
        <p:spPr>
          <a:xfrm>
            <a:off x="107504" y="4077072"/>
            <a:ext cx="5256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hlinkClick r:id="rId3" action="ppaction://hlinksldjump"/>
              </a:rPr>
              <a:t>1 - </a:t>
            </a:r>
            <a:r>
              <a:rPr lang="ru-RU" sz="1400" b="1" dirty="0" err="1">
                <a:solidFill>
                  <a:srgbClr val="FF0000"/>
                </a:solidFill>
                <a:hlinkClick r:id="rId3" action="ppaction://hlinksldjump"/>
              </a:rPr>
              <a:t>Троїцька</a:t>
            </a:r>
            <a:r>
              <a:rPr lang="ru-RU" sz="1400" b="1" dirty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hlinkClick r:id="rId3" action="ppaction://hlinksldjump"/>
              </a:rPr>
              <a:t>Надбрамна</a:t>
            </a:r>
            <a:r>
              <a:rPr lang="ru-RU" sz="1400" b="1" dirty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hlinkClick r:id="rId3" action="ppaction://hlinksldjump"/>
              </a:rPr>
              <a:t>Церква</a:t>
            </a:r>
            <a:r>
              <a:rPr lang="ru-RU" sz="1400" b="1" dirty="0">
                <a:solidFill>
                  <a:srgbClr val="FF0000"/>
                </a:solidFill>
                <a:hlinkClick r:id="rId3" action="ppaction://hlinksldjump"/>
              </a:rPr>
              <a:t>, ХVIII </a:t>
            </a:r>
            <a:r>
              <a:rPr lang="ru-RU" sz="1400" b="1" dirty="0" err="1">
                <a:solidFill>
                  <a:srgbClr val="FF0000"/>
                </a:solidFill>
                <a:hlinkClick r:id="rId3" action="ppaction://hlinksldjump"/>
              </a:rPr>
              <a:t>століття</a:t>
            </a:r>
            <a:r>
              <a:rPr lang="ru-RU" sz="1400" b="1" dirty="0">
                <a:solidFill>
                  <a:srgbClr val="FF0000"/>
                </a:solidFill>
                <a:hlinkClick r:id="rId3" action="ppaction://hlinksldjump"/>
              </a:rPr>
              <a:t>. </a:t>
            </a:r>
            <a:r>
              <a:rPr lang="ru-RU" sz="1400" b="1" dirty="0" err="1">
                <a:solidFill>
                  <a:srgbClr val="FF0000"/>
                </a:solidFill>
                <a:hlinkClick r:id="rId3" action="ppaction://hlinksldjump"/>
              </a:rPr>
              <a:t>Вхід</a:t>
            </a:r>
            <a:r>
              <a:rPr lang="ru-RU" sz="1400" b="1" dirty="0">
                <a:solidFill>
                  <a:srgbClr val="FF0000"/>
                </a:solidFill>
                <a:hlinkClick r:id="rId3" action="ppaction://hlinksldjump"/>
              </a:rPr>
              <a:t> на </a:t>
            </a:r>
            <a:r>
              <a:rPr lang="ru-RU" sz="1400" b="1" dirty="0" err="1">
                <a:solidFill>
                  <a:srgbClr val="FF0000"/>
                </a:solidFill>
                <a:hlinkClick r:id="rId3" action="ppaction://hlinksldjump"/>
              </a:rPr>
              <a:t>територію</a:t>
            </a:r>
            <a:r>
              <a:rPr lang="ru-RU" sz="1400" b="1" dirty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hlinkClick r:id="rId3" action="ppaction://hlinksldjump"/>
              </a:rPr>
              <a:t>лаври</a:t>
            </a:r>
            <a:r>
              <a:rPr lang="ru-RU" sz="1400" b="1" dirty="0" smtClean="0">
                <a:solidFill>
                  <a:srgbClr val="FF0000"/>
                </a:solidFill>
                <a:hlinkClick r:id="rId3" action="ppaction://hlinksldjump"/>
              </a:rPr>
              <a:t>.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ru-RU" sz="1400" b="1" dirty="0">
                <a:solidFill>
                  <a:srgbClr val="FF0000"/>
                </a:solidFill>
                <a:hlinkClick r:id="rId4" action="ppaction://hlinksldjump"/>
              </a:rPr>
              <a:t>2 - Велика </a:t>
            </a:r>
            <a:r>
              <a:rPr lang="ru-RU" sz="1400" b="1" dirty="0" err="1">
                <a:solidFill>
                  <a:srgbClr val="FF0000"/>
                </a:solidFill>
                <a:hlinkClick r:id="rId4" action="ppaction://hlinksldjump"/>
              </a:rPr>
              <a:t>Лаврська</a:t>
            </a:r>
            <a:r>
              <a:rPr lang="ru-RU" sz="1400" b="1" dirty="0">
                <a:solidFill>
                  <a:srgbClr val="FF0000"/>
                </a:solidFill>
                <a:hlinkClick r:id="rId4" action="ppaction://hlinksldjump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hlinkClick r:id="rId4" action="ppaction://hlinksldjump"/>
              </a:rPr>
              <a:t>дзвіниця</a:t>
            </a:r>
            <a:r>
              <a:rPr lang="ru-RU" sz="1400" b="1" dirty="0">
                <a:solidFill>
                  <a:srgbClr val="FF0000"/>
                </a:solidFill>
                <a:hlinkClick r:id="rId4" action="ppaction://hlinksldjump"/>
              </a:rPr>
              <a:t>, Х</a:t>
            </a:r>
            <a:r>
              <a:rPr lang="en-US" sz="1400" b="1" dirty="0">
                <a:solidFill>
                  <a:srgbClr val="FF0000"/>
                </a:solidFill>
                <a:hlinkClick r:id="rId4" action="ppaction://hlinksldjump"/>
              </a:rPr>
              <a:t>VIII </a:t>
            </a:r>
            <a:r>
              <a:rPr lang="ru-RU" sz="1400" b="1" dirty="0" err="1" smtClean="0">
                <a:solidFill>
                  <a:srgbClr val="FF0000"/>
                </a:solidFill>
                <a:hlinkClick r:id="rId4" action="ppaction://hlinksldjump"/>
              </a:rPr>
              <a:t>століття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ru-RU" sz="1400" b="1" dirty="0">
                <a:solidFill>
                  <a:srgbClr val="FF0000"/>
                </a:solidFill>
                <a:hlinkClick r:id="rId5" action="ppaction://hlinksldjump"/>
              </a:rPr>
              <a:t>3 - Свято-</a:t>
            </a:r>
            <a:r>
              <a:rPr lang="ru-RU" sz="1400" b="1" dirty="0" err="1">
                <a:solidFill>
                  <a:srgbClr val="FF0000"/>
                </a:solidFill>
                <a:hlinkClick r:id="rId5" action="ppaction://hlinksldjump"/>
              </a:rPr>
              <a:t>Успенський</a:t>
            </a:r>
            <a:r>
              <a:rPr lang="ru-RU" sz="1400" b="1" dirty="0">
                <a:solidFill>
                  <a:srgbClr val="FF0000"/>
                </a:solidFill>
                <a:hlinkClick r:id="rId5" action="ppaction://hlinksldjump"/>
              </a:rPr>
              <a:t> собор, ХI-ХХ </a:t>
            </a:r>
            <a:r>
              <a:rPr lang="ru-RU" sz="1400" b="1" dirty="0" err="1">
                <a:solidFill>
                  <a:srgbClr val="FF0000"/>
                </a:solidFill>
                <a:hlinkClick r:id="rId5" action="ppaction://hlinksldjump"/>
              </a:rPr>
              <a:t>століття</a:t>
            </a:r>
            <a:r>
              <a:rPr lang="ru-RU" sz="1400" b="1" dirty="0" smtClean="0">
                <a:solidFill>
                  <a:srgbClr val="FF0000"/>
                </a:solidFill>
                <a:hlinkClick r:id="rId5" action="ppaction://hlinksldjump"/>
              </a:rPr>
              <a:t>.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ru-RU" sz="1400" b="1" dirty="0">
                <a:solidFill>
                  <a:srgbClr val="FF0000"/>
                </a:solidFill>
                <a:hlinkClick r:id="rId6" action="ppaction://hlinksldjump"/>
              </a:rPr>
              <a:t>4 - </a:t>
            </a:r>
            <a:r>
              <a:rPr lang="ru-RU" sz="1400" b="1" dirty="0" err="1">
                <a:solidFill>
                  <a:srgbClr val="FF0000"/>
                </a:solidFill>
                <a:hlinkClick r:id="rId6" action="ppaction://hlinksldjump"/>
              </a:rPr>
              <a:t>Церква</a:t>
            </a:r>
            <a:r>
              <a:rPr lang="ru-RU" sz="1400" b="1" dirty="0">
                <a:solidFill>
                  <a:srgbClr val="FF0000"/>
                </a:solidFill>
                <a:hlinkClick r:id="rId6" action="ppaction://hlinksldjump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hlinkClick r:id="rId6" action="ppaction://hlinksldjump"/>
              </a:rPr>
              <a:t>Всіх</a:t>
            </a:r>
            <a:r>
              <a:rPr lang="ru-RU" sz="1400" b="1" dirty="0">
                <a:solidFill>
                  <a:srgbClr val="FF0000"/>
                </a:solidFill>
                <a:hlinkClick r:id="rId6" action="ppaction://hlinksldjump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hlinkClick r:id="rId6" action="ppaction://hlinksldjump"/>
              </a:rPr>
              <a:t>Святих</a:t>
            </a:r>
            <a:r>
              <a:rPr lang="ru-RU" sz="1400" b="1" dirty="0">
                <a:solidFill>
                  <a:srgbClr val="FF0000"/>
                </a:solidFill>
                <a:hlinkClick r:id="rId6" action="ppaction://hlinksldjump"/>
              </a:rPr>
              <a:t>, ХVIII </a:t>
            </a:r>
            <a:r>
              <a:rPr lang="ru-RU" sz="1400" b="1" dirty="0" err="1" smtClean="0">
                <a:solidFill>
                  <a:srgbClr val="FF0000"/>
                </a:solidFill>
                <a:hlinkClick r:id="rId6" action="ppaction://hlinksldjump"/>
              </a:rPr>
              <a:t>століття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ru-RU" sz="1400" b="1" dirty="0">
                <a:solidFill>
                  <a:srgbClr val="FF0000"/>
                </a:solidFill>
                <a:hlinkClick r:id="rId7" action="ppaction://hlinksldjump"/>
              </a:rPr>
              <a:t>5 - </a:t>
            </a:r>
            <a:r>
              <a:rPr lang="ru-RU" sz="1400" b="1" dirty="0" err="1">
                <a:solidFill>
                  <a:srgbClr val="FF0000"/>
                </a:solidFill>
                <a:hlinkClick r:id="rId7" action="ppaction://hlinksldjump"/>
              </a:rPr>
              <a:t>Церква</a:t>
            </a:r>
            <a:r>
              <a:rPr lang="ru-RU" sz="1400" b="1" dirty="0">
                <a:solidFill>
                  <a:srgbClr val="FF0000"/>
                </a:solidFill>
                <a:hlinkClick r:id="rId7" action="ppaction://hlinksldjump"/>
              </a:rPr>
              <a:t> Спаса на </a:t>
            </a:r>
            <a:r>
              <a:rPr lang="ru-RU" sz="1400" b="1" dirty="0" err="1">
                <a:solidFill>
                  <a:srgbClr val="FF0000"/>
                </a:solidFill>
                <a:hlinkClick r:id="rId7" action="ppaction://hlinksldjump"/>
              </a:rPr>
              <a:t>Берестові</a:t>
            </a:r>
            <a:r>
              <a:rPr lang="ru-RU" sz="1400" b="1" dirty="0">
                <a:solidFill>
                  <a:srgbClr val="FF0000"/>
                </a:solidFill>
                <a:hlinkClick r:id="rId7" action="ppaction://hlinksldjump"/>
              </a:rPr>
              <a:t>, ХII-ХVII </a:t>
            </a:r>
            <a:r>
              <a:rPr lang="ru-RU" sz="1400" b="1" dirty="0" err="1">
                <a:solidFill>
                  <a:srgbClr val="FF0000"/>
                </a:solidFill>
                <a:hlinkClick r:id="rId7" action="ppaction://hlinksldjump"/>
              </a:rPr>
              <a:t>століття</a:t>
            </a:r>
            <a:r>
              <a:rPr lang="ru-RU" sz="1400" b="1" dirty="0" smtClean="0">
                <a:solidFill>
                  <a:srgbClr val="FF0000"/>
                </a:solidFill>
                <a:hlinkClick r:id="rId7" action="ppaction://hlinksldjump"/>
              </a:rPr>
              <a:t>.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ru-RU" sz="1400" b="1" dirty="0">
                <a:solidFill>
                  <a:srgbClr val="FF0000"/>
                </a:solidFill>
                <a:hlinkClick r:id="rId8" action="ppaction://hlinksldjump"/>
              </a:rPr>
              <a:t>6 - </a:t>
            </a:r>
            <a:r>
              <a:rPr lang="ru-RU" sz="1400" b="1" dirty="0" err="1">
                <a:solidFill>
                  <a:srgbClr val="FF0000"/>
                </a:solidFill>
                <a:hlinkClick r:id="rId8" action="ppaction://hlinksldjump"/>
              </a:rPr>
              <a:t>Трапезна</a:t>
            </a:r>
            <a:r>
              <a:rPr lang="ru-RU" sz="1400" b="1" dirty="0">
                <a:solidFill>
                  <a:srgbClr val="FF0000"/>
                </a:solidFill>
                <a:hlinkClick r:id="rId8" action="ppaction://hlinksldjump"/>
              </a:rPr>
              <a:t> палата з </a:t>
            </a:r>
            <a:r>
              <a:rPr lang="ru-RU" sz="1400" b="1" dirty="0" err="1">
                <a:solidFill>
                  <a:srgbClr val="FF0000"/>
                </a:solidFill>
                <a:hlinkClick r:id="rId8" action="ppaction://hlinksldjump"/>
              </a:rPr>
              <a:t>церквою</a:t>
            </a:r>
            <a:r>
              <a:rPr lang="ru-RU" sz="1400" b="1" dirty="0">
                <a:solidFill>
                  <a:srgbClr val="FF0000"/>
                </a:solidFill>
                <a:hlinkClick r:id="rId8" action="ppaction://hlinksldjump"/>
              </a:rPr>
              <a:t>, ХIХ </a:t>
            </a:r>
            <a:r>
              <a:rPr lang="ru-RU" sz="1400" b="1" dirty="0" err="1">
                <a:solidFill>
                  <a:srgbClr val="FF0000"/>
                </a:solidFill>
                <a:hlinkClick r:id="rId8" action="ppaction://hlinksldjump"/>
              </a:rPr>
              <a:t>століття</a:t>
            </a:r>
            <a:r>
              <a:rPr lang="ru-RU" sz="1400" b="1" dirty="0" smtClean="0">
                <a:solidFill>
                  <a:srgbClr val="FF0000"/>
                </a:solidFill>
                <a:hlinkClick r:id="rId8" action="ppaction://hlinksldjump"/>
              </a:rPr>
              <a:t>.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ru-RU" sz="1400" b="1" dirty="0">
                <a:solidFill>
                  <a:srgbClr val="FF0000"/>
                </a:solidFill>
                <a:hlinkClick r:id="rId9" action="ppaction://hlinksldjump"/>
              </a:rPr>
              <a:t>7 - </a:t>
            </a:r>
            <a:r>
              <a:rPr lang="ru-RU" sz="1400" b="1" dirty="0" err="1">
                <a:solidFill>
                  <a:srgbClr val="FF0000"/>
                </a:solidFill>
                <a:hlinkClick r:id="rId9" action="ppaction://hlinksldjump"/>
              </a:rPr>
              <a:t>Хрестовоздвиженська</a:t>
            </a:r>
            <a:r>
              <a:rPr lang="ru-RU" sz="1400" b="1" dirty="0">
                <a:solidFill>
                  <a:srgbClr val="FF0000"/>
                </a:solidFill>
                <a:hlinkClick r:id="rId9" action="ppaction://hlinksldjump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hlinkClick r:id="rId9" action="ppaction://hlinksldjump"/>
              </a:rPr>
              <a:t>церква</a:t>
            </a:r>
            <a:r>
              <a:rPr lang="ru-RU" sz="1400" b="1" dirty="0">
                <a:solidFill>
                  <a:srgbClr val="FF0000"/>
                </a:solidFill>
                <a:hlinkClick r:id="rId9" action="ppaction://hlinksldjump"/>
              </a:rPr>
              <a:t>, ХVII </a:t>
            </a:r>
            <a:r>
              <a:rPr lang="ru-RU" sz="1400" b="1" dirty="0" err="1">
                <a:solidFill>
                  <a:srgbClr val="FF0000"/>
                </a:solidFill>
                <a:hlinkClick r:id="rId9" action="ppaction://hlinksldjump"/>
              </a:rPr>
              <a:t>століття</a:t>
            </a:r>
            <a:r>
              <a:rPr lang="ru-RU" sz="1400" b="1" dirty="0">
                <a:solidFill>
                  <a:srgbClr val="FF0000"/>
                </a:solidFill>
                <a:hlinkClick r:id="rId9" action="ppaction://hlinksldjump"/>
              </a:rPr>
              <a:t>. </a:t>
            </a:r>
            <a:r>
              <a:rPr lang="ru-RU" sz="1400" b="1" dirty="0" err="1">
                <a:solidFill>
                  <a:srgbClr val="FF0000"/>
                </a:solidFill>
                <a:hlinkClick r:id="rId9" action="ppaction://hlinksldjump"/>
              </a:rPr>
              <a:t>Вхід</a:t>
            </a:r>
            <a:r>
              <a:rPr lang="ru-RU" sz="1400" b="1" dirty="0">
                <a:solidFill>
                  <a:srgbClr val="FF0000"/>
                </a:solidFill>
                <a:hlinkClick r:id="rId9" action="ppaction://hlinksldjump"/>
              </a:rPr>
              <a:t> у </a:t>
            </a:r>
            <a:r>
              <a:rPr lang="ru-RU" sz="1400" b="1" dirty="0" err="1">
                <a:solidFill>
                  <a:srgbClr val="FF0000"/>
                </a:solidFill>
                <a:hlinkClick r:id="rId9" action="ppaction://hlinksldjump"/>
              </a:rPr>
              <a:t>Ближні</a:t>
            </a:r>
            <a:r>
              <a:rPr lang="ru-RU" sz="1400" b="1" dirty="0">
                <a:solidFill>
                  <a:srgbClr val="FF0000"/>
                </a:solidFill>
                <a:hlinkClick r:id="rId9" action="ppaction://hlinksldjump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hlinkClick r:id="rId9" action="ppaction://hlinksldjump"/>
              </a:rPr>
              <a:t>печери</a:t>
            </a:r>
            <a:r>
              <a:rPr lang="ru-RU" sz="1400" b="1" dirty="0">
                <a:solidFill>
                  <a:srgbClr val="FF0000"/>
                </a:solidFill>
                <a:hlinkClick r:id="rId9" action="ppaction://hlinksldjump"/>
              </a:rPr>
              <a:t>.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ru-RU" sz="1400" b="1" dirty="0">
                <a:solidFill>
                  <a:srgbClr val="FF0000"/>
                </a:solidFill>
                <a:hlinkClick r:id="rId10" action="ppaction://hlinksldjump"/>
              </a:rPr>
              <a:t>8 - </a:t>
            </a:r>
            <a:r>
              <a:rPr lang="ru-RU" sz="1400" b="1" dirty="0" err="1">
                <a:solidFill>
                  <a:srgbClr val="FF0000"/>
                </a:solidFill>
                <a:hlinkClick r:id="rId10" action="ppaction://hlinksldjump"/>
              </a:rPr>
              <a:t>Аннозачатіївська</a:t>
            </a:r>
            <a:r>
              <a:rPr lang="ru-RU" sz="1400" b="1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hlinkClick r:id="rId10" action="ppaction://hlinksldjump"/>
              </a:rPr>
              <a:t>церква</a:t>
            </a:r>
            <a:r>
              <a:rPr lang="ru-RU" sz="1400" b="1" dirty="0">
                <a:solidFill>
                  <a:srgbClr val="FF0000"/>
                </a:solidFill>
                <a:hlinkClick r:id="rId10" action="ppaction://hlinksldjump"/>
              </a:rPr>
              <a:t>, ХVII </a:t>
            </a:r>
            <a:r>
              <a:rPr lang="ru-RU" sz="1400" b="1" dirty="0" err="1">
                <a:solidFill>
                  <a:srgbClr val="FF0000"/>
                </a:solidFill>
                <a:hlinkClick r:id="rId10" action="ppaction://hlinksldjump"/>
              </a:rPr>
              <a:t>століття</a:t>
            </a:r>
            <a:r>
              <a:rPr lang="ru-RU" sz="1400" b="1" dirty="0">
                <a:solidFill>
                  <a:srgbClr val="FF0000"/>
                </a:solidFill>
                <a:hlinkClick r:id="rId10" action="ppaction://hlinksldjump"/>
              </a:rPr>
              <a:t>. </a:t>
            </a:r>
            <a:r>
              <a:rPr lang="ru-RU" sz="1400" b="1" dirty="0" err="1">
                <a:solidFill>
                  <a:srgbClr val="FF0000"/>
                </a:solidFill>
                <a:hlinkClick r:id="rId10" action="ppaction://hlinksldjump"/>
              </a:rPr>
              <a:t>Вхід</a:t>
            </a:r>
            <a:r>
              <a:rPr lang="ru-RU" sz="1400" b="1" dirty="0">
                <a:solidFill>
                  <a:srgbClr val="FF0000"/>
                </a:solidFill>
                <a:hlinkClick r:id="rId10" action="ppaction://hlinksldjump"/>
              </a:rPr>
              <a:t> у </a:t>
            </a:r>
            <a:r>
              <a:rPr lang="ru-RU" sz="1400" b="1" dirty="0" err="1">
                <a:solidFill>
                  <a:srgbClr val="FF0000"/>
                </a:solidFill>
                <a:hlinkClick r:id="rId10" action="ppaction://hlinksldjump"/>
              </a:rPr>
              <a:t>Дальні</a:t>
            </a:r>
            <a:r>
              <a:rPr lang="ru-RU" sz="1400" b="1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hlinkClick r:id="rId10" action="ppaction://hlinksldjump"/>
              </a:rPr>
              <a:t>печери</a:t>
            </a:r>
            <a:r>
              <a:rPr lang="ru-RU" sz="1400" b="1" dirty="0" smtClean="0">
                <a:solidFill>
                  <a:srgbClr val="FF0000"/>
                </a:solidFill>
                <a:hlinkClick r:id="rId10" action="ppaction://hlinksldjump"/>
              </a:rPr>
              <a:t>.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ru-RU" sz="1400" b="1" dirty="0">
                <a:solidFill>
                  <a:srgbClr val="FF0000"/>
                </a:solidFill>
                <a:hlinkClick r:id="rId11" action="ppaction://hlinksldjump"/>
              </a:rPr>
              <a:t>9 - </a:t>
            </a:r>
            <a:r>
              <a:rPr lang="ru-RU" sz="1400" b="1" dirty="0" err="1">
                <a:solidFill>
                  <a:srgbClr val="FF0000"/>
                </a:solidFill>
                <a:hlinkClick r:id="rId11" action="ppaction://hlinksldjump"/>
              </a:rPr>
              <a:t>Церква</a:t>
            </a:r>
            <a:r>
              <a:rPr lang="ru-RU" sz="1400" b="1" dirty="0">
                <a:solidFill>
                  <a:srgbClr val="FF0000"/>
                </a:solidFill>
                <a:hlinkClick r:id="rId11" action="ppaction://hlinksldjump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hlinkClick r:id="rId11" action="ppaction://hlinksldjump"/>
              </a:rPr>
              <a:t>Різдва</a:t>
            </a:r>
            <a:r>
              <a:rPr lang="ru-RU" sz="1400" b="1" dirty="0">
                <a:solidFill>
                  <a:srgbClr val="FF0000"/>
                </a:solidFill>
                <a:hlinkClick r:id="rId11" action="ppaction://hlinksldjump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hlinkClick r:id="rId11" action="ppaction://hlinksldjump"/>
              </a:rPr>
              <a:t>Пресвятої</a:t>
            </a:r>
            <a:r>
              <a:rPr lang="ru-RU" sz="1400" b="1" dirty="0">
                <a:solidFill>
                  <a:srgbClr val="FF0000"/>
                </a:solidFill>
                <a:hlinkClick r:id="rId11" action="ppaction://hlinksldjump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hlinkClick r:id="rId11" action="ppaction://hlinksldjump"/>
              </a:rPr>
              <a:t>Богородиці</a:t>
            </a:r>
            <a:r>
              <a:rPr lang="ru-RU" sz="1400" b="1" dirty="0">
                <a:solidFill>
                  <a:srgbClr val="FF0000"/>
                </a:solidFill>
                <a:hlinkClick r:id="rId11" action="ppaction://hlinksldjump"/>
              </a:rPr>
              <a:t>, ХVII </a:t>
            </a:r>
            <a:r>
              <a:rPr lang="ru-RU" sz="1400" b="1" dirty="0" err="1">
                <a:solidFill>
                  <a:srgbClr val="FF0000"/>
                </a:solidFill>
                <a:hlinkClick r:id="rId11" action="ppaction://hlinksldjump"/>
              </a:rPr>
              <a:t>століття</a:t>
            </a:r>
            <a:r>
              <a:rPr lang="ru-RU" sz="1400" b="1" dirty="0" smtClean="0">
                <a:solidFill>
                  <a:srgbClr val="FF0000"/>
                </a:solidFill>
                <a:hlinkClick r:id="rId11" action="ppaction://hlinksldjump"/>
              </a:rPr>
              <a:t>.</a:t>
            </a:r>
            <a:endParaRPr 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4077072"/>
            <a:ext cx="38308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rgbClr val="0070C0"/>
                </a:solidFill>
                <a:hlinkClick r:id="rId12" action="ppaction://hlinksldjump"/>
              </a:rPr>
              <a:t>А - Виставка </a:t>
            </a:r>
            <a:r>
              <a:rPr lang="uk-UA" sz="1600" b="1" dirty="0" smtClean="0">
                <a:solidFill>
                  <a:srgbClr val="0070C0"/>
                </a:solidFill>
                <a:hlinkClick r:id="rId12" action="ppaction://hlinksldjump"/>
              </a:rPr>
              <a:t>мікромініатюр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ru-RU" sz="1600" b="1" dirty="0">
                <a:solidFill>
                  <a:srgbClr val="0070C0"/>
                </a:solidFill>
                <a:hlinkClick r:id="rId13" action="ppaction://hlinksldjump"/>
              </a:rPr>
              <a:t>В - Музей </a:t>
            </a:r>
            <a:r>
              <a:rPr lang="ru-RU" sz="1600" b="1" dirty="0" err="1">
                <a:solidFill>
                  <a:srgbClr val="0070C0"/>
                </a:solidFill>
                <a:hlinkClick r:id="rId13" action="ppaction://hlinksldjump"/>
              </a:rPr>
              <a:t>народної</a:t>
            </a:r>
            <a:r>
              <a:rPr lang="ru-RU" sz="1600" b="1" dirty="0">
                <a:solidFill>
                  <a:srgbClr val="0070C0"/>
                </a:solidFill>
                <a:hlinkClick r:id="rId13" action="ppaction://hlinksldjump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hlinkClick r:id="rId13" action="ppaction://hlinksldjump"/>
              </a:rPr>
              <a:t>декоративної</a:t>
            </a:r>
            <a:r>
              <a:rPr lang="ru-RU" sz="1600" b="1" dirty="0">
                <a:solidFill>
                  <a:srgbClr val="0070C0"/>
                </a:solidFill>
                <a:hlinkClick r:id="rId13" action="ppaction://hlinksldjump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hlinkClick r:id="rId13" action="ppaction://hlinksldjump"/>
              </a:rPr>
              <a:t>творчості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ru-RU" sz="1600" b="1" dirty="0">
                <a:solidFill>
                  <a:srgbClr val="0070C0"/>
                </a:solidFill>
                <a:hlinkClick r:id="rId14" action="ppaction://hlinksldjump"/>
              </a:rPr>
              <a:t>D - Музей </a:t>
            </a:r>
            <a:r>
              <a:rPr lang="ru-RU" sz="1600" b="1" dirty="0" err="1">
                <a:solidFill>
                  <a:srgbClr val="0070C0"/>
                </a:solidFill>
                <a:hlinkClick r:id="rId14" action="ppaction://hlinksldjump"/>
              </a:rPr>
              <a:t>музичного</a:t>
            </a:r>
            <a:r>
              <a:rPr lang="ru-RU" sz="1600" b="1" dirty="0">
                <a:solidFill>
                  <a:srgbClr val="0070C0"/>
                </a:solidFill>
                <a:hlinkClick r:id="rId14" action="ppaction://hlinksldjump"/>
              </a:rPr>
              <a:t>, театрального та </a:t>
            </a:r>
            <a:r>
              <a:rPr lang="ru-RU" sz="1600" b="1" dirty="0" err="1" smtClean="0">
                <a:solidFill>
                  <a:srgbClr val="0070C0"/>
                </a:solidFill>
                <a:hlinkClick r:id="rId14" action="ppaction://hlinksldjump"/>
              </a:rPr>
              <a:t>кіномистецтва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ru-RU" sz="1600" b="1" dirty="0">
                <a:solidFill>
                  <a:srgbClr val="0070C0"/>
                </a:solidFill>
                <a:hlinkClick r:id="rId15" action="ppaction://hlinksldjump"/>
              </a:rPr>
              <a:t>Е - Музей </a:t>
            </a:r>
            <a:r>
              <a:rPr lang="ru-RU" sz="1600" b="1" dirty="0" err="1">
                <a:solidFill>
                  <a:srgbClr val="0070C0"/>
                </a:solidFill>
                <a:hlinkClick r:id="rId15" action="ppaction://hlinksldjump"/>
              </a:rPr>
              <a:t>історичних</a:t>
            </a:r>
            <a:r>
              <a:rPr lang="ru-RU" sz="1600" b="1" dirty="0">
                <a:solidFill>
                  <a:srgbClr val="0070C0"/>
                </a:solidFill>
                <a:hlinkClick r:id="rId15" action="ppaction://hlinksldjump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hlinkClick r:id="rId15" action="ppaction://hlinksldjump"/>
              </a:rPr>
              <a:t>коштовностей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0070C0"/>
                </a:solidFill>
                <a:hlinkClick r:id="rId16" action="ppaction://hlinksldjump"/>
              </a:rPr>
              <a:t>S - </a:t>
            </a:r>
            <a:r>
              <a:rPr lang="ru-RU" sz="1600" b="1" dirty="0" err="1">
                <a:solidFill>
                  <a:srgbClr val="0070C0"/>
                </a:solidFill>
                <a:hlinkClick r:id="rId16" action="ppaction://hlinksldjump"/>
              </a:rPr>
              <a:t>Сувенірні</a:t>
            </a:r>
            <a:r>
              <a:rPr lang="ru-RU" sz="1600" b="1" dirty="0">
                <a:solidFill>
                  <a:srgbClr val="0070C0"/>
                </a:solidFill>
                <a:hlinkClick r:id="rId16" action="ppaction://hlinksldjump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hlinkClick r:id="rId16" action="ppaction://hlinksldjump"/>
              </a:rPr>
              <a:t>магазини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0070C0"/>
                </a:solidFill>
                <a:hlinkClick r:id="rId17" action="ppaction://hlinksldjump"/>
              </a:rPr>
              <a:t>V - </a:t>
            </a:r>
            <a:r>
              <a:rPr lang="ru-RU" sz="1600" b="1" dirty="0" err="1">
                <a:solidFill>
                  <a:srgbClr val="0070C0"/>
                </a:solidFill>
                <a:hlinkClick r:id="rId17" action="ppaction://hlinksldjump"/>
              </a:rPr>
              <a:t>Виставкові</a:t>
            </a:r>
            <a:r>
              <a:rPr lang="ru-RU" sz="1600" b="1" dirty="0">
                <a:solidFill>
                  <a:srgbClr val="0070C0"/>
                </a:solidFill>
                <a:hlinkClick r:id="rId17" action="ppaction://hlinksldjump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hlinkClick r:id="rId17" action="ppaction://hlinksldjump"/>
              </a:rPr>
              <a:t>зали</a:t>
            </a:r>
            <a:endParaRPr lang="en-US" sz="1600" b="1" dirty="0" smtClean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249" y="350100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FF0000"/>
                </a:solidFill>
              </a:rPr>
              <a:t>Оберіть та натисніть на цікавий вам пункт. Щоб повернутися назад до цього меню натисніть на кнопку «Додому»</a:t>
            </a:r>
            <a:endParaRPr lang="uk-UA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2132856"/>
            <a:ext cx="5040560" cy="4536504"/>
          </a:xfrm>
        </p:spPr>
        <p:txBody>
          <a:bodyPr>
            <a:normAutofit lnSpcReduction="10000"/>
          </a:bodyPr>
          <a:lstStyle/>
          <a:p>
            <a:r>
              <a:rPr lang="vi-VN" dirty="0"/>
              <a:t>Тро́їцька Надбра́мна це́рква — церква над Святою брамою Києво-Печерської лаври у Києві, побудована у 1106—1108 роках. Єдина серед наземних споруд Лаври, яка збереглася неушкодженою з часів Київської Русі, одна з визначних пам'яток архітектури, культури та історії українського народу</a:t>
            </a:r>
            <a:r>
              <a:rPr lang="vi-VN" dirty="0" smtClean="0"/>
              <a:t>. Церква </a:t>
            </a:r>
            <a:r>
              <a:rPr lang="vi-VN" dirty="0"/>
              <a:t>розташована над головною монастирською брамою в уступі фортечних мурів.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1 - </a:t>
            </a:r>
            <a:r>
              <a:rPr lang="ru-RU" sz="3600" dirty="0" err="1"/>
              <a:t>Троїцька</a:t>
            </a:r>
            <a:r>
              <a:rPr lang="ru-RU" sz="3600" dirty="0"/>
              <a:t> </a:t>
            </a:r>
            <a:r>
              <a:rPr lang="ru-RU" sz="3600" dirty="0" err="1"/>
              <a:t>Надбрамна</a:t>
            </a:r>
            <a:r>
              <a:rPr lang="ru-RU" sz="3600" dirty="0"/>
              <a:t> </a:t>
            </a:r>
            <a:r>
              <a:rPr lang="ru-RU" sz="3600" dirty="0" err="1"/>
              <a:t>Церква</a:t>
            </a:r>
            <a:r>
              <a:rPr lang="ru-RU" sz="3600" dirty="0"/>
              <a:t>, ХVIII </a:t>
            </a:r>
            <a:r>
              <a:rPr lang="ru-RU" sz="3600" dirty="0" err="1"/>
              <a:t>століття</a:t>
            </a:r>
            <a:r>
              <a:rPr lang="ru-RU" sz="3600" dirty="0"/>
              <a:t>. </a:t>
            </a:r>
            <a:r>
              <a:rPr lang="uk-UA" sz="3600" dirty="0" smtClean="0"/>
              <a:t>Вхід</a:t>
            </a:r>
            <a:r>
              <a:rPr lang="ru-RU" sz="3600" dirty="0" smtClean="0"/>
              <a:t> </a:t>
            </a:r>
            <a:r>
              <a:rPr lang="ru-RU" sz="3600" dirty="0"/>
              <a:t>на </a:t>
            </a:r>
            <a:r>
              <a:rPr lang="ru-RU" sz="3600" dirty="0" err="1"/>
              <a:t>територію</a:t>
            </a:r>
            <a:r>
              <a:rPr lang="ru-RU" sz="3600" dirty="0"/>
              <a:t> </a:t>
            </a:r>
            <a:r>
              <a:rPr lang="ru-RU" sz="3600" dirty="0" err="1"/>
              <a:t>лаври</a:t>
            </a:r>
            <a:r>
              <a:rPr lang="ru-RU" sz="3600" dirty="0"/>
              <a:t>.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39"/>
            <a:ext cx="3510136" cy="4680181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8424" y="0"/>
            <a:ext cx="755576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27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2132856"/>
            <a:ext cx="4968551" cy="4464495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Дзвіниця являє собою восьмигранну чотирьохярусну башту із позолоченим куполом. Діаметр основи дзвіниці — 28,8 м, товщина стін 1-го ярусу — 8 м. Глибина фундаменту з гранітних плит перевищує 7 м. Висота — 96,52 м. Перший ярус Великої дзвіниці оброблено під руст, другий оздоблено 32 </a:t>
            </a:r>
            <a:r>
              <a:rPr lang="uk-UA" dirty="0" err="1"/>
              <a:t>дорічними</a:t>
            </a:r>
            <a:r>
              <a:rPr lang="uk-UA" dirty="0"/>
              <a:t> колонами, які стоять групами між вісьмома вікнами.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/>
              <a:t>2 - Велика Лаврська дзвіниця, Х</a:t>
            </a:r>
            <a:r>
              <a:rPr lang="en-US" sz="3600" dirty="0"/>
              <a:t>VIII </a:t>
            </a:r>
            <a:r>
              <a:rPr lang="uk-UA" sz="3600" dirty="0"/>
              <a:t>століття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88839"/>
            <a:ext cx="3438128" cy="4584171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8424" y="0"/>
            <a:ext cx="755576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57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41348"/>
            <a:ext cx="5544616" cy="4608511"/>
          </a:xfrm>
        </p:spPr>
        <p:txBody>
          <a:bodyPr>
            <a:normAutofit fontScale="92500"/>
          </a:bodyPr>
          <a:lstStyle/>
          <a:p>
            <a:r>
              <a:rPr lang="vi-VN" dirty="0"/>
              <a:t>Успе́нський собо́р (Собо́р Успі́ння Пресвято́ї Богоро́диці) — головний соборний храм Успенської Києво-Печерської Лаври</a:t>
            </a:r>
            <a:r>
              <a:rPr lang="vi-VN" dirty="0" smtClean="0"/>
              <a:t>.</a:t>
            </a:r>
            <a:r>
              <a:rPr lang="ru-RU" dirty="0"/>
              <a:t> В </a:t>
            </a:r>
            <a:r>
              <a:rPr lang="ru-RU" dirty="0" err="1"/>
              <a:t>основі</a:t>
            </a:r>
            <a:r>
              <a:rPr lang="ru-RU" dirty="0"/>
              <a:t> собор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шестистовпним</a:t>
            </a:r>
            <a:r>
              <a:rPr lang="ru-RU" dirty="0"/>
              <a:t> </a:t>
            </a:r>
            <a:r>
              <a:rPr lang="ru-RU" dirty="0" err="1"/>
              <a:t>хрестовокупольним</a:t>
            </a:r>
            <a:r>
              <a:rPr lang="ru-RU" dirty="0"/>
              <a:t> </a:t>
            </a:r>
            <a:r>
              <a:rPr lang="ru-RU" dirty="0" err="1"/>
              <a:t>одноверхим</a:t>
            </a:r>
            <a:r>
              <a:rPr lang="ru-RU" dirty="0"/>
              <a:t> храмом з </a:t>
            </a:r>
            <a:r>
              <a:rPr lang="ru-RU" dirty="0" err="1"/>
              <a:t>трьома</a:t>
            </a:r>
            <a:r>
              <a:rPr lang="ru-RU" dirty="0"/>
              <a:t> </a:t>
            </a:r>
            <a:r>
              <a:rPr lang="ru-RU" dirty="0" err="1"/>
              <a:t>навами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назовні</a:t>
            </a:r>
            <a:r>
              <a:rPr lang="ru-RU" dirty="0"/>
              <a:t> </a:t>
            </a:r>
            <a:r>
              <a:rPr lang="ru-RU" dirty="0" err="1"/>
              <a:t>закінчувалися</a:t>
            </a:r>
            <a:r>
              <a:rPr lang="ru-RU" dirty="0"/>
              <a:t> </a:t>
            </a:r>
            <a:r>
              <a:rPr lang="ru-RU" dirty="0" err="1"/>
              <a:t>гранчастими</a:t>
            </a:r>
            <a:r>
              <a:rPr lang="ru-RU" dirty="0"/>
              <a:t> апсидами. </a:t>
            </a:r>
            <a:r>
              <a:rPr lang="ru-RU" dirty="0" err="1"/>
              <a:t>Стовпи</a:t>
            </a:r>
            <a:r>
              <a:rPr lang="ru-RU" dirty="0"/>
              <a:t> у </a:t>
            </a:r>
            <a:r>
              <a:rPr lang="ru-RU" dirty="0" err="1"/>
              <a:t>прорізі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форму </a:t>
            </a:r>
            <a:r>
              <a:rPr lang="ru-RU" dirty="0" err="1" smtClean="0"/>
              <a:t>хреста.Пропорції</a:t>
            </a:r>
            <a:r>
              <a:rPr lang="ru-RU" dirty="0" smtClean="0"/>
              <a:t> </a:t>
            </a:r>
            <a:r>
              <a:rPr lang="ru-RU" dirty="0" err="1"/>
              <a:t>ширини</a:t>
            </a:r>
            <a:r>
              <a:rPr lang="ru-RU" dirty="0"/>
              <a:t> до </a:t>
            </a:r>
            <a:r>
              <a:rPr lang="ru-RU" dirty="0" err="1"/>
              <a:t>довжини</a:t>
            </a:r>
            <a:r>
              <a:rPr lang="ru-RU" dirty="0"/>
              <a:t> храму (2:3) стали </a:t>
            </a:r>
            <a:r>
              <a:rPr lang="ru-RU" dirty="0" err="1"/>
              <a:t>основними</a:t>
            </a:r>
            <a:r>
              <a:rPr lang="ru-RU" dirty="0"/>
              <a:t> для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храмів</a:t>
            </a:r>
            <a:r>
              <a:rPr lang="ru-RU" dirty="0"/>
              <a:t> </a:t>
            </a:r>
            <a:r>
              <a:rPr lang="ru-RU" dirty="0" err="1"/>
              <a:t>княжої</a:t>
            </a:r>
            <a:r>
              <a:rPr lang="ru-RU" dirty="0"/>
              <a:t> </a:t>
            </a:r>
            <a:r>
              <a:rPr lang="ru-RU" dirty="0" err="1" smtClean="0"/>
              <a:t>доби.Фасади</a:t>
            </a:r>
            <a:r>
              <a:rPr lang="ru-RU" dirty="0" smtClean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розмежовані</a:t>
            </a:r>
            <a:r>
              <a:rPr lang="ru-RU" dirty="0"/>
              <a:t> </a:t>
            </a:r>
            <a:r>
              <a:rPr lang="ru-RU" dirty="0" err="1"/>
              <a:t>пласкими</a:t>
            </a:r>
            <a:r>
              <a:rPr lang="ru-RU" dirty="0"/>
              <a:t> </a:t>
            </a:r>
            <a:r>
              <a:rPr lang="ru-RU" dirty="0" err="1"/>
              <a:t>пілястрами</a:t>
            </a:r>
            <a:r>
              <a:rPr lang="ru-RU" dirty="0"/>
              <a:t>, з </a:t>
            </a:r>
            <a:r>
              <a:rPr lang="ru-RU" dirty="0" err="1"/>
              <a:t>півкруглими</a:t>
            </a:r>
            <a:r>
              <a:rPr lang="ru-RU" dirty="0"/>
              <a:t> </a:t>
            </a:r>
            <a:r>
              <a:rPr lang="ru-RU" dirty="0" err="1"/>
              <a:t>вікнами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064896" cy="1224136"/>
          </a:xfrm>
        </p:spPr>
        <p:txBody>
          <a:bodyPr/>
          <a:lstStyle/>
          <a:p>
            <a:r>
              <a:rPr lang="ru-RU" sz="3200" dirty="0"/>
              <a:t>3 - Свято-</a:t>
            </a:r>
            <a:r>
              <a:rPr lang="ru-RU" sz="3200" dirty="0" err="1"/>
              <a:t>Успенський</a:t>
            </a:r>
            <a:r>
              <a:rPr lang="ru-RU" sz="3200" dirty="0"/>
              <a:t> собор, ХI-ХХ </a:t>
            </a:r>
            <a:r>
              <a:rPr lang="ru-RU" sz="3200" dirty="0" err="1"/>
              <a:t>століття</a:t>
            </a:r>
            <a:r>
              <a:rPr lang="ru-RU" sz="6000" dirty="0"/>
              <a:t>.</a:t>
            </a:r>
            <a:endParaRPr lang="uk-UA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64935"/>
            <a:ext cx="3291830" cy="4389107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8424" y="0"/>
            <a:ext cx="755576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90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2132856"/>
            <a:ext cx="4680519" cy="4608511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Церква Всіх Святих над Економічною </a:t>
            </a:r>
            <a:r>
              <a:rPr lang="uk-UA" dirty="0" smtClean="0"/>
              <a:t>брамою </a:t>
            </a:r>
            <a:r>
              <a:rPr lang="uk-UA" dirty="0"/>
              <a:t>(або </a:t>
            </a:r>
            <a:r>
              <a:rPr lang="uk-UA" dirty="0" err="1"/>
              <a:t>Всіхсвятська</a:t>
            </a:r>
            <a:r>
              <a:rPr lang="uk-UA" dirty="0"/>
              <a:t> церква) — храм в складі Києво-Печерської лаври в Києві, пам'ятка архітектури </a:t>
            </a:r>
            <a:r>
              <a:rPr lang="en-US" dirty="0"/>
              <a:t>XVII </a:t>
            </a:r>
            <a:r>
              <a:rPr lang="uk-UA" dirty="0"/>
              <a:t>ст. Збудована коштом гетьмана Івана Мазепи у 1696—1698 роках в стилі українського бароко, розписи інтер'єрів виконані на початку </a:t>
            </a:r>
            <a:r>
              <a:rPr lang="en-US" dirty="0"/>
              <a:t>XX </a:t>
            </a:r>
            <a:r>
              <a:rPr lang="uk-UA" dirty="0"/>
              <a:t>ст. під керівництвом українського художника Івана Їжакевича. Присвячена святу, яке відзначається у першу неділю після Трійці.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56263" cy="1054250"/>
          </a:xfrm>
        </p:spPr>
        <p:txBody>
          <a:bodyPr/>
          <a:lstStyle/>
          <a:p>
            <a:r>
              <a:rPr lang="ru-RU" sz="3600" dirty="0"/>
              <a:t>4 - </a:t>
            </a:r>
            <a:r>
              <a:rPr lang="uk-UA" sz="3600" dirty="0" smtClean="0"/>
              <a:t>Церква Всіх Святих</a:t>
            </a:r>
            <a:r>
              <a:rPr lang="ru-RU" sz="3600" dirty="0" smtClean="0"/>
              <a:t>, </a:t>
            </a:r>
            <a:r>
              <a:rPr lang="ru-RU" sz="3600" dirty="0"/>
              <a:t>ХVIII </a:t>
            </a:r>
            <a:r>
              <a:rPr lang="ru-RU" sz="3600" dirty="0" err="1"/>
              <a:t>століття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3438128" cy="4584171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8424" y="0"/>
            <a:ext cx="755576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2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487" y="2060848"/>
            <a:ext cx="4548514" cy="4680520"/>
          </a:xfrm>
        </p:spPr>
        <p:txBody>
          <a:bodyPr>
            <a:normAutofit fontScale="92500"/>
          </a:bodyPr>
          <a:lstStyle/>
          <a:p>
            <a:r>
              <a:rPr lang="uk-UA" dirty="0"/>
              <a:t>Церква Спаса на Берестові — стародавня церква в Києві поблизу Києво-Печерської лаври, на колишній околиці Берестове, пам'ятка архітектури </a:t>
            </a:r>
            <a:r>
              <a:rPr lang="en-US" dirty="0"/>
              <a:t>XI–XII </a:t>
            </a:r>
            <a:r>
              <a:rPr lang="uk-UA" dirty="0"/>
              <a:t>ст. Розташована за межею фортечних мурів Києво-Печерської лаври, проте вважається частиною </a:t>
            </a:r>
            <a:r>
              <a:rPr lang="uk-UA" dirty="0" err="1"/>
              <a:t>історико-архітектурного</a:t>
            </a:r>
            <a:r>
              <a:rPr lang="uk-UA" dirty="0"/>
              <a:t> ансамблю лаври, і разом з нею у 1990 році була включена до списку об'єктів Світової спадщини </a:t>
            </a:r>
            <a:r>
              <a:rPr lang="uk-UA" dirty="0" smtClean="0"/>
              <a:t>ЮНЕСКО.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5 - </a:t>
            </a:r>
            <a:r>
              <a:rPr lang="uk-UA" sz="3600" dirty="0" smtClean="0"/>
              <a:t>Церква Спаса на Берестові</a:t>
            </a:r>
            <a:r>
              <a:rPr lang="ru-RU" sz="3600" dirty="0" smtClean="0"/>
              <a:t>, </a:t>
            </a:r>
            <a:r>
              <a:rPr lang="ru-RU" sz="3600" dirty="0"/>
              <a:t>ХII-ХVII </a:t>
            </a:r>
            <a:r>
              <a:rPr lang="ru-RU" sz="3600" dirty="0" err="1"/>
              <a:t>століття</a:t>
            </a:r>
            <a:r>
              <a:rPr lang="ru-RU" sz="3600" dirty="0"/>
              <a:t>.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2856"/>
            <a:ext cx="4572000" cy="4248472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8424" y="0"/>
            <a:ext cx="755576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12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060848"/>
            <a:ext cx="4896543" cy="4680521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Трапезна палата з церквою - наймолодший храм Києво-Печерського монастиря. Будівництво трапезних при монастирях було викликане вимогами </a:t>
            </a:r>
            <a:r>
              <a:rPr lang="uk-UA" dirty="0" err="1"/>
              <a:t>Студійського</a:t>
            </a:r>
            <a:r>
              <a:rPr lang="uk-UA" dirty="0"/>
              <a:t> статуту щодо спільного харчування ченців. Недалеко від того місця, де стоїть сучасна споруда, у 1108 р. було </a:t>
            </a:r>
            <a:r>
              <a:rPr lang="uk-UA" dirty="0" err="1"/>
              <a:t>вимуровано</a:t>
            </a:r>
            <a:r>
              <a:rPr lang="uk-UA" dirty="0"/>
              <a:t> монастирську Трапезну. У</a:t>
            </a:r>
            <a:r>
              <a:rPr lang="uk-UA" dirty="0" smtClean="0"/>
              <a:t> </a:t>
            </a:r>
            <a:r>
              <a:rPr lang="uk-UA" dirty="0"/>
              <a:t>1684 р. коштом київського міщанина Михайла Максимовича у Лаврі почали зводити нову кам'яну Трапезну. Будівництво її було закінчено у 1694 р.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6 - </a:t>
            </a:r>
            <a:r>
              <a:rPr lang="ru-RU" sz="3600" dirty="0" err="1"/>
              <a:t>Трапезна</a:t>
            </a:r>
            <a:r>
              <a:rPr lang="ru-RU" sz="3600" dirty="0"/>
              <a:t> палата з </a:t>
            </a:r>
            <a:r>
              <a:rPr lang="ru-RU" sz="3600" dirty="0" err="1"/>
              <a:t>церквою</a:t>
            </a:r>
            <a:r>
              <a:rPr lang="ru-RU" sz="3600" dirty="0"/>
              <a:t>, ХIХ </a:t>
            </a:r>
            <a:r>
              <a:rPr lang="ru-RU" sz="3600" dirty="0" err="1"/>
              <a:t>століття</a:t>
            </a:r>
            <a:r>
              <a:rPr lang="ru-RU" sz="3600" dirty="0"/>
              <a:t>.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4022576" cy="4392488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8424" y="0"/>
            <a:ext cx="755576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10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144</TotalTime>
  <Words>1179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Києво-Печерська лавра</vt:lpstr>
      <vt:lpstr>Успе́нська Ки́єво-Пече́рська ла́вра </vt:lpstr>
      <vt:lpstr>Мапа Києво-Печерської лаври</vt:lpstr>
      <vt:lpstr>1 - Троїцька Надбрамна Церква, ХVIII століття. Вхід на територію лаври.</vt:lpstr>
      <vt:lpstr>2 - Велика Лаврська дзвіниця, ХVIII століття</vt:lpstr>
      <vt:lpstr>3 - Свято-Успенський собор, ХI-ХХ століття.</vt:lpstr>
      <vt:lpstr>4 - Церква Всіх Святих, ХVIII століття</vt:lpstr>
      <vt:lpstr>5 - Церква Спаса на Берестові, ХII-ХVII століття.</vt:lpstr>
      <vt:lpstr>6 - Трапезна палата з церквою, ХIХ століття.</vt:lpstr>
      <vt:lpstr>7 - Хрестовоздвиженська церква, ХVII століття. Вхід у Ближні печери.</vt:lpstr>
      <vt:lpstr>8 - Аннозачатіївська церква, ХVII століття. Вхід у Дальні печери.</vt:lpstr>
      <vt:lpstr>9 - Церква Різдва Пресвятої Богородиці, ХVII століття.</vt:lpstr>
      <vt:lpstr>А - Виставка мікромініатюр</vt:lpstr>
      <vt:lpstr>В - Музей народної декоративної творчості</vt:lpstr>
      <vt:lpstr>С - Музей друкарства України</vt:lpstr>
      <vt:lpstr>D - Музей музичного, театрального та кіномистецтва</vt:lpstr>
      <vt:lpstr>Е - Музей історичних коштовностей</vt:lpstr>
      <vt:lpstr>S - Сувенірні магазини</vt:lpstr>
      <vt:lpstr>V - Виставкові зали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Києво-Печерська лавра</dc:title>
  <dc:creator>Home</dc:creator>
  <cp:lastModifiedBy>Home</cp:lastModifiedBy>
  <cp:revision>13</cp:revision>
  <dcterms:created xsi:type="dcterms:W3CDTF">2013-11-04T14:01:09Z</dcterms:created>
  <dcterms:modified xsi:type="dcterms:W3CDTF">2013-11-05T18:34:33Z</dcterms:modified>
</cp:coreProperties>
</file>