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6" r:id="rId10"/>
    <p:sldId id="263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29DFDD-627D-4F03-AD6F-645DFD039A1C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ED462D-7BB9-4B2D-8AED-2CAAED671F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1001carpet.com/module-cover-getsmall.php?p=img/1193857618.jpg&amp;x=540&amp;y=540&amp;ox=1000&amp;oy=663&amp;t=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reemarket.kiev.ua/images_message/588/92260/522488/51176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tchive.com/web_gallery/reproductions/200001-200500/200352/size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anampcr.ru/imgm/941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41.radikal.ru/i094/0908/09/0ebb02fca1ac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iz-market.ru/s_images/1168311163562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nsygallery.ru/assets/gallery/_thumbnails/6463/6465/6904/22772_600x60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ersiancarpets.ru/images/I1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58200" cy="1222375"/>
          </a:xfrm>
        </p:spPr>
        <p:txBody>
          <a:bodyPr>
            <a:noAutofit/>
          </a:bodyPr>
          <a:lstStyle/>
          <a:p>
            <a:r>
              <a:rPr lang="uk-UA" sz="8800" b="1" u="sng" dirty="0" smtClean="0"/>
              <a:t>К</a:t>
            </a:r>
            <a:r>
              <a:rPr lang="ru-RU" sz="8800" b="1" u="sng" dirty="0" err="1" smtClean="0"/>
              <a:t>илимарство</a:t>
            </a:r>
            <a:endParaRPr lang="ru-RU" sz="8800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214554"/>
            <a:ext cx="4357687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800" dirty="0">
                <a:latin typeface="Times New Roman" pitchFamily="18" charset="0"/>
              </a:rPr>
              <a:t>Найкращі килими Кума  </a:t>
            </a:r>
            <a:r>
              <a:rPr lang="uk-UA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sz="2800" dirty="0">
                <a:latin typeface="Times New Roman" pitchFamily="18" charset="0"/>
              </a:rPr>
              <a:t>  шовкові. Це тонкі, як тканина, і дуже пластичні килими. Історично тільки в цій місцевості ткали шовкові килими, </a:t>
            </a:r>
            <a:br>
              <a:rPr lang="uk-UA" sz="2800" dirty="0">
                <a:latin typeface="Times New Roman" pitchFamily="18" charset="0"/>
              </a:rPr>
            </a:br>
            <a:r>
              <a:rPr lang="uk-UA" sz="2800" dirty="0">
                <a:latin typeface="Times New Roman" pitchFamily="18" charset="0"/>
              </a:rPr>
              <a:t>в інших  </a:t>
            </a:r>
            <a:r>
              <a:rPr lang="uk-UA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sz="2800" dirty="0">
                <a:latin typeface="Times New Roman" pitchFamily="18" charset="0"/>
              </a:rPr>
              <a:t>  вовняні або змішані.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6" name="Picture 3" descr="Картинка 52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2894013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428604"/>
            <a:ext cx="3857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Килим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Кума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1643050"/>
            <a:ext cx="54292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Кумі немає орнаментів, що вважаються традиційними  </a:t>
            </a:r>
            <a:r>
              <a:rPr lang="uk-UA" sz="2400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 </a:t>
            </a:r>
            <a:r>
              <a:rPr lang="uk-UA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тутешні дизайнери </a:t>
            </a:r>
            <a:br>
              <a:rPr lang="uk-UA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майстри не звикли себе в чомусь обмежувати. При цьому килими з Кума часто «підписані» майстром. У зображенні переважає розбиття поверхні на квадрати з рослинним орнаментом усередині. </a:t>
            </a:r>
          </a:p>
        </p:txBody>
      </p:sp>
      <p:pic>
        <p:nvPicPr>
          <p:cNvPr id="5" name="Picture 5" descr="Картинка 173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000396" cy="400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14290"/>
            <a:ext cx="33861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Килим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Наїна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 descr="http://www.continenttour.ru/news_im/122718642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071670" y="1142984"/>
            <a:ext cx="468153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5143512"/>
            <a:ext cx="9072597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>
                <a:latin typeface="+mn-lt"/>
              </a:rPr>
              <a:t>На килимах із Наїна дуже світле поле й багато синього або ясно-зеленого, майже салатного кольору. Малюнок складається з дрібних квіточок </a:t>
            </a:r>
            <a:br>
              <a:rPr lang="uk-UA" sz="2000" dirty="0">
                <a:latin typeface="+mn-lt"/>
              </a:rPr>
            </a:br>
            <a:r>
              <a:rPr lang="uk-UA" sz="2000" dirty="0">
                <a:latin typeface="+mn-lt"/>
              </a:rPr>
              <a:t>і переплетених гілок. Характерна комбінація блакитнуватих тонів і кольору слонової кістки стала справжньою «торговельною маркою».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928794" y="142852"/>
            <a:ext cx="5592762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Іранський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килим 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Габе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5" name="Picture 2" descr="http://www.continenttour.ru/news_im/1227186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394200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000125" y="5286375"/>
            <a:ext cx="778671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Перські  </a:t>
            </a:r>
            <a:r>
              <a:rPr lang="ru-RU" sz="2400" b="1" dirty="0" err="1">
                <a:latin typeface="+mn-lt"/>
              </a:rPr>
              <a:t>килими</a:t>
            </a:r>
            <a:r>
              <a:rPr lang="ru-RU" sz="2400" b="1" dirty="0">
                <a:latin typeface="+mn-lt"/>
              </a:rPr>
              <a:t> з </a:t>
            </a:r>
            <a:r>
              <a:rPr lang="ru-RU" sz="2400" b="1" dirty="0" err="1">
                <a:latin typeface="+mn-lt"/>
              </a:rPr>
              <a:t>Габе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можна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побачити</a:t>
            </a:r>
            <a:r>
              <a:rPr lang="ru-RU" sz="2400" b="1" dirty="0">
                <a:latin typeface="+mn-lt"/>
              </a:rPr>
              <a:t> в </a:t>
            </a:r>
            <a:r>
              <a:rPr lang="ru-RU" sz="2400" b="1" dirty="0" err="1">
                <a:latin typeface="+mn-lt"/>
              </a:rPr>
              <a:t>будинках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найбільших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цінителів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мистецтва</a:t>
            </a:r>
            <a:r>
              <a:rPr lang="ru-RU" sz="2400" b="1" dirty="0">
                <a:latin typeface="+mn-lt"/>
              </a:rPr>
              <a:t>.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072063" y="1357313"/>
            <a:ext cx="4071937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3300"/>
                </a:solidFill>
                <a:latin typeface="+mn-lt"/>
              </a:rPr>
              <a:t>Сільські перські килими </a:t>
            </a:r>
            <a:br>
              <a:rPr lang="uk-UA" sz="2400" b="1" dirty="0">
                <a:solidFill>
                  <a:srgbClr val="003300"/>
                </a:solidFill>
                <a:latin typeface="+mn-lt"/>
              </a:rPr>
            </a:br>
            <a:r>
              <a:rPr lang="uk-UA" sz="2400" b="1" dirty="0">
                <a:solidFill>
                  <a:srgbClr val="003300"/>
                </a:solidFill>
                <a:latin typeface="+mn-lt"/>
              </a:rPr>
              <a:t>з </a:t>
            </a:r>
            <a:r>
              <a:rPr lang="uk-UA" sz="2400" b="1" dirty="0" err="1">
                <a:solidFill>
                  <a:srgbClr val="003300"/>
                </a:solidFill>
                <a:latin typeface="+mn-lt"/>
              </a:rPr>
              <a:t>Габе</a:t>
            </a:r>
            <a:r>
              <a:rPr lang="uk-UA" sz="2400" b="1" dirty="0">
                <a:solidFill>
                  <a:srgbClr val="003300"/>
                </a:solidFill>
                <a:latin typeface="+mn-lt"/>
              </a:rPr>
              <a:t> варто виділити окремо. Вони мають двобічний малюнок.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Це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великі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килими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виткані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з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нерівномірно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профарбованої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вовни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з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дуже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крупним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нескладним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</a:rPr>
              <a:t>малюнком</a:t>
            </a:r>
            <a:r>
              <a:rPr lang="ru-RU" sz="2400" b="1" dirty="0">
                <a:solidFill>
                  <a:srgbClr val="003300"/>
                </a:solidFill>
                <a:latin typeface="+mn-lt"/>
              </a:rPr>
              <a:t>.</a:t>
            </a:r>
            <a:r>
              <a:rPr lang="uk-UA" sz="2400" b="1" dirty="0">
                <a:solidFill>
                  <a:srgbClr val="003300"/>
                </a:solidFill>
                <a:latin typeface="+mn-lt"/>
              </a:rPr>
              <a:t> </a:t>
            </a:r>
            <a:endParaRPr lang="ru-RU" sz="2400" b="1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4572032" cy="1143000"/>
          </a:xfrm>
        </p:spPr>
        <p:txBody>
          <a:bodyPr/>
          <a:lstStyle/>
          <a:p>
            <a:r>
              <a:rPr lang="uk-UA" b="1" i="1" dirty="0" smtClean="0"/>
              <a:t>Виконала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285992"/>
            <a:ext cx="4829180" cy="2185990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Учениця 11-В класу</a:t>
            </a:r>
          </a:p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ТБЛ</a:t>
            </a:r>
          </a:p>
          <a:p>
            <a:pPr>
              <a:buNone/>
            </a:pPr>
            <a:r>
              <a:rPr lang="uk-UA" b="1" i="1" dirty="0" err="1" smtClean="0">
                <a:solidFill>
                  <a:srgbClr val="FF0000"/>
                </a:solidFill>
              </a:rPr>
              <a:t>Синюк</a:t>
            </a:r>
            <a:r>
              <a:rPr lang="uk-UA" b="1" i="1" dirty="0" smtClean="0">
                <a:solidFill>
                  <a:srgbClr val="FF0000"/>
                </a:solidFill>
              </a:rPr>
              <a:t> Анастасія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Перські килими (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іранські)</a:t>
            </a:r>
            <a:endParaRPr lang="ru-RU" dirty="0"/>
          </a:p>
        </p:txBody>
      </p:sp>
      <p:pic>
        <p:nvPicPr>
          <p:cNvPr id="4" name="Picture 7" descr="Картинка 516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5715040" cy="330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153996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Прадавнє мистецтво килимарства передавалося в Персії від покоління до покоління й вважалося найдорожчою сімейною цінністю. Килими ткали </a:t>
            </a:r>
            <a:br>
              <a:rPr lang="uk-UA" sz="24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uk-UA" sz="24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в домашніх умовах, для сімейного користування або в подарунок. Приблизно в III ст. н. е. з’явилися мануфактури. </a:t>
            </a:r>
            <a:endParaRPr lang="uk-UA" sz="24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2143116"/>
            <a:ext cx="5786449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itchFamily="18" charset="0"/>
              </a:rPr>
              <a:t>Перси  вміли ткати килими ще </a:t>
            </a:r>
            <a:r>
              <a:rPr lang="uk-UA" sz="3200" dirty="0" smtClean="0">
                <a:latin typeface="Times New Roman" pitchFamily="18" charset="0"/>
              </a:rPr>
              <a:t>2400  </a:t>
            </a:r>
            <a:r>
              <a:rPr lang="uk-UA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sz="3200" dirty="0">
                <a:latin typeface="Times New Roman" pitchFamily="18" charset="0"/>
              </a:rPr>
              <a:t> 2500 років тому, саме так оцінюється вік першого збереженого до наших днів східного килима. 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7" name="Picture 5" descr="Картинка 400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9905"/>
          <a:stretch>
            <a:fillRect/>
          </a:stretch>
        </p:blipFill>
        <p:spPr bwMode="auto">
          <a:xfrm>
            <a:off x="5786446" y="1357298"/>
            <a:ext cx="3215735" cy="488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</a:rPr>
              <a:t>Поняття «перський килим» містить у собі велике різноманіття орнаментальних стилів, технологічних типів і територіальних відмінностей.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наш час у кожному з міст Ірану  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Кум,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Наїн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Tебриз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Ісфахан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Габе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свої традиції килимарства, свої самобутні килими з особливим почерком. </a:t>
            </a:r>
            <a:endParaRPr lang="uk-UA" sz="4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58" y="428604"/>
            <a:ext cx="4786346" cy="69865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800" b="1" dirty="0">
                <a:solidFill>
                  <a:srgbClr val="003300"/>
                </a:solidFill>
                <a:latin typeface="+mn-lt"/>
              </a:rPr>
              <a:t>На  орнамент перського килима вплинули історичні процеси. Коли </a:t>
            </a:r>
            <a:br>
              <a:rPr lang="uk-UA" sz="2800" b="1" dirty="0">
                <a:solidFill>
                  <a:srgbClr val="003300"/>
                </a:solidFill>
                <a:latin typeface="+mn-lt"/>
              </a:rPr>
            </a:br>
            <a:r>
              <a:rPr lang="uk-UA" sz="2800" b="1" dirty="0">
                <a:solidFill>
                  <a:srgbClr val="003300"/>
                </a:solidFill>
                <a:latin typeface="+mn-lt"/>
              </a:rPr>
              <a:t>в Персію прийшов іслам, із килимів зникли птахи, верблюди, коні. Замість них з</a:t>
            </a:r>
            <a:r>
              <a:rPr lang="uk-UA" sz="2800" b="1" dirty="0">
                <a:solidFill>
                  <a:srgbClr val="003300"/>
                </a:solidFill>
              </a:rPr>
              <a:t>’</a:t>
            </a:r>
            <a:r>
              <a:rPr lang="uk-UA" sz="2800" b="1" dirty="0">
                <a:solidFill>
                  <a:srgbClr val="003300"/>
                </a:solidFill>
                <a:latin typeface="+mn-lt"/>
              </a:rPr>
              <a:t>явились абстрактна символіка та м’які візерунки. Килими часів монгольського панування позбавлені істинно перської пишності, вони відзначаються простим, переважно геометричним орнаментом</a:t>
            </a:r>
            <a:r>
              <a:rPr lang="uk-UA" sz="1900" b="1" dirty="0">
                <a:solidFill>
                  <a:srgbClr val="003300"/>
                </a:solidFill>
                <a:latin typeface="+mn-lt"/>
              </a:rPr>
              <a:t>.</a:t>
            </a:r>
            <a:endParaRPr lang="ru-RU" sz="1900" b="1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5" name="Picture 3" descr="Картинка 45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3087889" cy="452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000100" y="1428736"/>
            <a:ext cx="41433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latin typeface="Palatino Linotype" pitchFamily="18" charset="0"/>
              </a:rPr>
              <a:t>Тлом для </a:t>
            </a:r>
            <a:r>
              <a:rPr lang="uk-UA" sz="2800" b="1" dirty="0" err="1">
                <a:latin typeface="Palatino Linotype" pitchFamily="18" charset="0"/>
              </a:rPr>
              <a:t>тебризьких</a:t>
            </a:r>
            <a:r>
              <a:rPr lang="uk-UA" sz="2800" b="1" dirty="0">
                <a:latin typeface="Palatino Linotype" pitchFamily="18" charset="0"/>
              </a:rPr>
              <a:t> килимів є кремовий, червоний або синій кольори. На  них можна зустріти зображення соколиного полювання або грізного лева. </a:t>
            </a:r>
            <a:endParaRPr lang="ru-RU" sz="2800" b="1" dirty="0">
              <a:latin typeface="Palatino Linotype" pitchFamily="18" charset="0"/>
            </a:endParaRPr>
          </a:p>
        </p:txBody>
      </p:sp>
      <p:pic>
        <p:nvPicPr>
          <p:cNvPr id="7" name="Picture 3" descr="Картинка 43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r="6667"/>
          <a:stretch>
            <a:fillRect/>
          </a:stretch>
        </p:blipFill>
        <p:spPr bwMode="auto">
          <a:xfrm>
            <a:off x="5500694" y="1643050"/>
            <a:ext cx="2571750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86050" y="428604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Килими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Тебриза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85720" y="1000108"/>
            <a:ext cx="50720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400" b="1" dirty="0">
                <a:latin typeface="Palatino Linotype" pitchFamily="18" charset="0"/>
              </a:rPr>
              <a:t>Килими з </a:t>
            </a:r>
            <a:r>
              <a:rPr lang="uk-UA" sz="2400" b="1" dirty="0" err="1">
                <a:latin typeface="Palatino Linotype" pitchFamily="18" charset="0"/>
              </a:rPr>
              <a:t>Тебриза</a:t>
            </a:r>
            <a:r>
              <a:rPr lang="uk-UA" sz="2400" b="1" dirty="0">
                <a:latin typeface="Palatino Linotype" pitchFamily="18" charset="0"/>
              </a:rPr>
              <a:t> можна впізнати за орнаментом 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sz="2400" b="1" dirty="0">
                <a:latin typeface="Palatino Linotype" pitchFamily="18" charset="0"/>
              </a:rPr>
              <a:t> медальйони в центрі й по кутах. Медальйон у центрі килима символізує місяць, </a:t>
            </a:r>
            <a:br>
              <a:rPr lang="uk-UA" sz="2400" b="1" dirty="0">
                <a:latin typeface="Palatino Linotype" pitchFamily="18" charset="0"/>
              </a:rPr>
            </a:br>
            <a:r>
              <a:rPr lang="uk-UA" sz="2400" b="1" dirty="0">
                <a:latin typeface="Palatino Linotype" pitchFamily="18" charset="0"/>
              </a:rPr>
              <a:t>а візерунок із ромбів із зазубреними листочками по краях </a:t>
            </a:r>
            <a:r>
              <a:rPr lang="uk-UA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̶</a:t>
            </a:r>
            <a:r>
              <a:rPr lang="uk-UA" sz="2400" b="1" dirty="0">
                <a:latin typeface="Palatino Linotype" pitchFamily="18" charset="0"/>
              </a:rPr>
              <a:t> луску риб, які піднімаються до поверхні води, щоб помилуватися відображенням місяця.</a:t>
            </a:r>
            <a:endParaRPr lang="ru-RU" sz="2400" b="1" dirty="0"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57214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Palatino Linotype" pitchFamily="18" charset="0"/>
              </a:rPr>
              <a:t>Відомі килими-картини, де зображені фрагменти палаців і мечетей, сцени битв. </a:t>
            </a:r>
            <a:endParaRPr lang="ru-RU" sz="2400" b="1" dirty="0">
              <a:latin typeface="Palatino Linotype" pitchFamily="18" charset="0"/>
            </a:endParaRPr>
          </a:p>
        </p:txBody>
      </p:sp>
      <p:pic>
        <p:nvPicPr>
          <p:cNvPr id="6" name="Picture 5" descr="Картинка 142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46" y="571480"/>
            <a:ext cx="2928958" cy="424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ntinenttour.ru/news_im/1227186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6929486" cy="351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28596" y="1142984"/>
            <a:ext cx="857253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latin typeface="+mn-lt"/>
              </a:rPr>
              <a:t>У VI ст. в місті </a:t>
            </a:r>
            <a:r>
              <a:rPr lang="uk-UA" sz="2400" dirty="0" err="1">
                <a:latin typeface="+mn-lt"/>
              </a:rPr>
              <a:t>Ісфахан</a:t>
            </a:r>
            <a:r>
              <a:rPr lang="uk-UA" sz="2400" dirty="0">
                <a:latin typeface="+mn-lt"/>
              </a:rPr>
              <a:t> заснували царську килимову майстерню, де працювали кращі художники й ткалі з усієї країни. </a:t>
            </a:r>
            <a:r>
              <a:rPr lang="uk-UA" sz="2400" dirty="0" err="1">
                <a:latin typeface="+mn-lt"/>
              </a:rPr>
              <a:t>Ісфаханські</a:t>
            </a:r>
            <a:r>
              <a:rPr lang="uk-UA" sz="2400" dirty="0">
                <a:latin typeface="+mn-lt"/>
              </a:rPr>
              <a:t> килими мають яскраве синє або червоне тло.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85728"/>
            <a:ext cx="5572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Ісфаханський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килим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500002" y="3071810"/>
            <a:ext cx="8643998" cy="31085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 smtClean="0">
                <a:latin typeface="+mn-lt"/>
              </a:rPr>
              <a:t>Візерунок </a:t>
            </a:r>
            <a:r>
              <a:rPr lang="uk-UA" sz="2800" dirty="0" err="1">
                <a:latin typeface="+mn-lt"/>
              </a:rPr>
              <a:t>ісфаханського</a:t>
            </a:r>
            <a:r>
              <a:rPr lang="uk-UA" sz="2800" dirty="0">
                <a:latin typeface="+mn-lt"/>
              </a:rPr>
              <a:t> килима має складний вигадливий медальйон у </a:t>
            </a:r>
            <a:r>
              <a:rPr lang="uk-UA" sz="2800" dirty="0" smtClean="0">
                <a:latin typeface="+mn-lt"/>
              </a:rPr>
              <a:t>центрі,який </a:t>
            </a:r>
            <a:r>
              <a:rPr lang="uk-UA" sz="2800" dirty="0"/>
              <a:t>може означати всевидюще Боже око або священну квітку </a:t>
            </a:r>
            <a:r>
              <a:rPr lang="uk-UA" sz="2800" dirty="0" smtClean="0"/>
              <a:t>лотоса,</a:t>
            </a:r>
            <a:r>
              <a:rPr lang="uk-UA" sz="2800" dirty="0" smtClean="0">
                <a:latin typeface="+mn-lt"/>
              </a:rPr>
              <a:t> </a:t>
            </a:r>
            <a:r>
              <a:rPr lang="uk-UA" sz="2800" dirty="0">
                <a:latin typeface="+mn-lt"/>
              </a:rPr>
              <a:t>й щільний рослинний малюнок основного поля </a:t>
            </a:r>
            <a:br>
              <a:rPr lang="uk-UA" sz="2800" dirty="0">
                <a:latin typeface="+mn-lt"/>
              </a:rPr>
            </a:br>
            <a:r>
              <a:rPr lang="uk-UA" sz="2800" dirty="0">
                <a:latin typeface="+mn-lt"/>
              </a:rPr>
              <a:t>й бордюру. Є численні, дуже заплутані й точно виконані орнаменти, реалістично зображені птахи й квіти. </a:t>
            </a:r>
            <a:endParaRPr lang="ru-RU" sz="2800" dirty="0">
              <a:latin typeface="+mn-lt"/>
            </a:endParaRPr>
          </a:p>
        </p:txBody>
      </p:sp>
      <p:pic>
        <p:nvPicPr>
          <p:cNvPr id="5" name="Picture 2" descr="Персидские Ковры - Исфаха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58694" y="-615543"/>
            <a:ext cx="2707658" cy="422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0F2EE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316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Килимарство</vt:lpstr>
      <vt:lpstr>Перські килими (іранські)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Виконала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Килимарство</dc:title>
  <dc:creator>Admin</dc:creator>
  <cp:lastModifiedBy>Admin</cp:lastModifiedBy>
  <cp:revision>7</cp:revision>
  <dcterms:created xsi:type="dcterms:W3CDTF">2014-01-22T17:00:05Z</dcterms:created>
  <dcterms:modified xsi:type="dcterms:W3CDTF">2014-01-22T17:24:45Z</dcterms:modified>
</cp:coreProperties>
</file>