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6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5702CF-A109-4468-BBE7-962759578666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4E665-4829-4D46-869E-5EBCBD491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5702CF-A109-4468-BBE7-962759578666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4E665-4829-4D46-869E-5EBCBD491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5702CF-A109-4468-BBE7-962759578666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4E665-4829-4D46-869E-5EBCBD491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5702CF-A109-4468-BBE7-962759578666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4E665-4829-4D46-869E-5EBCBD491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5702CF-A109-4468-BBE7-962759578666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4E665-4829-4D46-869E-5EBCBD491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5702CF-A109-4468-BBE7-962759578666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4E665-4829-4D46-869E-5EBCBD491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5702CF-A109-4468-BBE7-962759578666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4E665-4829-4D46-869E-5EBCBD491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5702CF-A109-4468-BBE7-962759578666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4E665-4829-4D46-869E-5EBCBD491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5702CF-A109-4468-BBE7-962759578666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4E665-4829-4D46-869E-5EBCBD491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5702CF-A109-4468-BBE7-962759578666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4E665-4829-4D46-869E-5EBCBD491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5702CF-A109-4468-BBE7-962759578666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4E665-4829-4D46-869E-5EBCBD4915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15702CF-A109-4468-BBE7-962759578666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0C4E665-4829-4D46-869E-5EBCBD4915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828800"/>
          </a:xfrm>
        </p:spPr>
        <p:txBody>
          <a:bodyPr/>
          <a:lstStyle/>
          <a:p>
            <a:pPr algn="ctr"/>
            <a:r>
              <a:rPr lang="uk-UA" dirty="0" smtClean="0"/>
              <a:t>Ринок. Види ринків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620688"/>
            <a:ext cx="3931920" cy="520290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На </a:t>
            </a:r>
            <a:r>
              <a:rPr lang="ru-RU" dirty="0" err="1" smtClean="0"/>
              <a:t>світовому</a:t>
            </a:r>
            <a:r>
              <a:rPr lang="ru-RU" dirty="0" smtClean="0"/>
              <a:t> ринку </a:t>
            </a:r>
            <a:r>
              <a:rPr lang="ru-RU" dirty="0" err="1" smtClean="0"/>
              <a:t>інформації</a:t>
            </a:r>
            <a:r>
              <a:rPr lang="ru-RU" dirty="0" smtClean="0"/>
              <a:t> </a:t>
            </a:r>
            <a:r>
              <a:rPr lang="ru-RU" dirty="0" err="1" smtClean="0"/>
              <a:t>прийнято</a:t>
            </a:r>
            <a:r>
              <a:rPr lang="ru-RU" dirty="0" smtClean="0"/>
              <a:t> </a:t>
            </a:r>
            <a:r>
              <a:rPr lang="ru-RU" dirty="0" err="1" smtClean="0"/>
              <a:t>розрізняти</a:t>
            </a:r>
            <a:r>
              <a:rPr lang="ru-RU" dirty="0" smtClean="0"/>
              <a:t> </a:t>
            </a:r>
            <a:r>
              <a:rPr lang="ru-RU" dirty="0" err="1" smtClean="0"/>
              <a:t>наступні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сектори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характерні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для </a:t>
            </a:r>
            <a:r>
              <a:rPr lang="ru-RU" dirty="0" err="1" smtClean="0"/>
              <a:t>України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1)сектор </a:t>
            </a:r>
            <a:r>
              <a:rPr lang="ru-RU" dirty="0" err="1" smtClean="0"/>
              <a:t>ділової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2)сектор </a:t>
            </a:r>
            <a:r>
              <a:rPr lang="ru-RU" dirty="0" err="1" smtClean="0"/>
              <a:t>інформації</a:t>
            </a:r>
            <a:r>
              <a:rPr lang="ru-RU" dirty="0" smtClean="0"/>
              <a:t> для </a:t>
            </a:r>
            <a:r>
              <a:rPr lang="ru-RU" dirty="0" err="1" smtClean="0"/>
              <a:t>фахівців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3)сектор </a:t>
            </a:r>
            <a:r>
              <a:rPr lang="ru-RU" dirty="0" err="1" smtClean="0"/>
              <a:t>масової</a:t>
            </a:r>
            <a:r>
              <a:rPr lang="ru-RU" dirty="0" smtClean="0"/>
              <a:t>, </a:t>
            </a:r>
            <a:r>
              <a:rPr lang="ru-RU" dirty="0" err="1" smtClean="0"/>
              <a:t>споживчої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5" name="Содержимое 4" descr="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620688"/>
            <a:ext cx="3672408" cy="2370272"/>
          </a:xfrm>
        </p:spPr>
      </p:pic>
      <p:pic>
        <p:nvPicPr>
          <p:cNvPr id="6" name="Рисунок 5" descr="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212976"/>
            <a:ext cx="2952328" cy="2618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Содержимое 4" descr="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548680"/>
            <a:ext cx="4464496" cy="294917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3501008"/>
            <a:ext cx="8147728" cy="25922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Підприємцю</a:t>
            </a:r>
            <a:r>
              <a:rPr lang="ru-RU" dirty="0" smtClean="0"/>
              <a:t> </a:t>
            </a:r>
            <a:r>
              <a:rPr lang="ru-RU" dirty="0" err="1" smtClean="0"/>
              <a:t>потрібна</a:t>
            </a:r>
            <a:r>
              <a:rPr lang="ru-RU" dirty="0" smtClean="0"/>
              <a:t> </a:t>
            </a:r>
            <a:r>
              <a:rPr lang="ru-RU" dirty="0" err="1" smtClean="0"/>
              <a:t>інформація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3-х </a:t>
            </a:r>
            <a:r>
              <a:rPr lang="ru-RU" dirty="0" err="1" smtClean="0"/>
              <a:t>секторів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успіх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насамперед</a:t>
            </a:r>
            <a:r>
              <a:rPr lang="ru-RU" dirty="0" smtClean="0"/>
              <a:t> </a:t>
            </a:r>
            <a:r>
              <a:rPr lang="ru-RU" dirty="0" err="1" smtClean="0"/>
              <a:t>своєчасним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ділової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. </a:t>
            </a:r>
            <a:r>
              <a:rPr lang="ru-RU" dirty="0" err="1" smtClean="0"/>
              <a:t>Підприємцю</a:t>
            </a:r>
            <a:r>
              <a:rPr lang="ru-RU" dirty="0" smtClean="0"/>
              <a:t> </a:t>
            </a:r>
            <a:r>
              <a:rPr lang="ru-RU" dirty="0" err="1" smtClean="0"/>
              <a:t>потрібна</a:t>
            </a:r>
            <a:r>
              <a:rPr lang="ru-RU" dirty="0" smtClean="0"/>
              <a:t> </a:t>
            </a:r>
            <a:r>
              <a:rPr lang="ru-RU" dirty="0" err="1" smtClean="0"/>
              <a:t>інформація</a:t>
            </a:r>
            <a:r>
              <a:rPr lang="ru-RU" dirty="0" smtClean="0"/>
              <a:t> про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виробників</a:t>
            </a:r>
            <a:r>
              <a:rPr lang="ru-RU" dirty="0" smtClean="0"/>
              <a:t>, </a:t>
            </a:r>
            <a:r>
              <a:rPr lang="ru-RU" dirty="0" err="1" smtClean="0"/>
              <a:t>про</a:t>
            </a:r>
            <a:r>
              <a:rPr lang="ru-RU" dirty="0" smtClean="0"/>
              <a:t> </a:t>
            </a:r>
            <a:r>
              <a:rPr lang="ru-RU" dirty="0" err="1" smtClean="0"/>
              <a:t>можливих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, </a:t>
            </a:r>
            <a:r>
              <a:rPr lang="ru-RU" dirty="0" err="1" smtClean="0"/>
              <a:t>про</a:t>
            </a:r>
            <a:r>
              <a:rPr lang="ru-RU" dirty="0" smtClean="0"/>
              <a:t> </a:t>
            </a:r>
            <a:r>
              <a:rPr lang="ru-RU" dirty="0" err="1" smtClean="0"/>
              <a:t>постачальників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комплектують</a:t>
            </a:r>
            <a:r>
              <a:rPr lang="ru-RU" dirty="0" smtClean="0"/>
              <a:t>, </a:t>
            </a:r>
            <a:r>
              <a:rPr lang="ru-RU" dirty="0" err="1" smtClean="0"/>
              <a:t>про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, </a:t>
            </a:r>
            <a:r>
              <a:rPr lang="ru-RU" dirty="0" err="1" smtClean="0"/>
              <a:t>про</a:t>
            </a:r>
            <a:r>
              <a:rPr lang="ru-RU" dirty="0" smtClean="0"/>
              <a:t> </a:t>
            </a:r>
            <a:r>
              <a:rPr lang="ru-RU" dirty="0" err="1" smtClean="0"/>
              <a:t>ціни</a:t>
            </a:r>
            <a:r>
              <a:rPr lang="ru-RU" dirty="0" smtClean="0"/>
              <a:t>, </a:t>
            </a:r>
            <a:r>
              <a:rPr lang="ru-RU" dirty="0" err="1" smtClean="0"/>
              <a:t>про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 на </a:t>
            </a:r>
            <a:r>
              <a:rPr lang="ru-RU" dirty="0" err="1" smtClean="0"/>
              <a:t>товарних</a:t>
            </a:r>
            <a:r>
              <a:rPr lang="ru-RU" dirty="0" smtClean="0"/>
              <a:t> ринках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ринках</a:t>
            </a:r>
            <a:r>
              <a:rPr lang="ru-RU" dirty="0" smtClean="0"/>
              <a:t> </a:t>
            </a:r>
            <a:r>
              <a:rPr lang="ru-RU" dirty="0" err="1" smtClean="0"/>
              <a:t>капіталу</a:t>
            </a:r>
            <a:r>
              <a:rPr lang="ru-RU" dirty="0" smtClean="0"/>
              <a:t>, про </a:t>
            </a:r>
            <a:r>
              <a:rPr lang="ru-RU" dirty="0" err="1" smtClean="0"/>
              <a:t>ситуацію</a:t>
            </a:r>
            <a:r>
              <a:rPr lang="ru-RU" dirty="0" smtClean="0"/>
              <a:t> в </a:t>
            </a:r>
            <a:r>
              <a:rPr lang="ru-RU" dirty="0" err="1" smtClean="0"/>
              <a:t>діловому</a:t>
            </a:r>
            <a:r>
              <a:rPr lang="ru-RU" dirty="0" smtClean="0"/>
              <a:t> </a:t>
            </a:r>
            <a:r>
              <a:rPr lang="ru-RU" dirty="0" err="1" smtClean="0"/>
              <a:t>житті</a:t>
            </a:r>
            <a:r>
              <a:rPr lang="ru-RU" dirty="0" smtClean="0"/>
              <a:t>, про </a:t>
            </a:r>
            <a:r>
              <a:rPr lang="ru-RU" dirty="0" err="1" smtClean="0"/>
              <a:t>загальну</a:t>
            </a:r>
            <a:r>
              <a:rPr lang="ru-RU" dirty="0" smtClean="0"/>
              <a:t> </a:t>
            </a:r>
            <a:r>
              <a:rPr lang="ru-RU" dirty="0" err="1" smtClean="0"/>
              <a:t>економічну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політичну</a:t>
            </a:r>
            <a:r>
              <a:rPr lang="ru-RU" dirty="0" smtClean="0"/>
              <a:t> </a:t>
            </a:r>
            <a:r>
              <a:rPr lang="ru-RU" dirty="0" err="1" smtClean="0"/>
              <a:t>кон'юнктуру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в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країні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усьому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, про </a:t>
            </a:r>
            <a:r>
              <a:rPr lang="ru-RU" dirty="0" err="1" smtClean="0"/>
              <a:t>довгострокові</a:t>
            </a:r>
            <a:r>
              <a:rPr lang="ru-RU" dirty="0" smtClean="0"/>
              <a:t> </a:t>
            </a:r>
            <a:r>
              <a:rPr lang="ru-RU" dirty="0" err="1" smtClean="0"/>
              <a:t>тенденції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, </a:t>
            </a:r>
            <a:r>
              <a:rPr lang="ru-RU" dirty="0" err="1" smtClean="0"/>
              <a:t>перспективи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науки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техніки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можливі</a:t>
            </a:r>
            <a:r>
              <a:rPr lang="ru-RU" dirty="0" smtClean="0"/>
              <a:t> </a:t>
            </a:r>
            <a:r>
              <a:rPr lang="ru-RU" dirty="0" err="1" smtClean="0"/>
              <a:t>результати</a:t>
            </a:r>
            <a:r>
              <a:rPr lang="ru-RU" dirty="0" smtClean="0"/>
              <a:t>, про </a:t>
            </a:r>
            <a:r>
              <a:rPr lang="ru-RU" dirty="0" err="1" smtClean="0"/>
              <a:t>правові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господарювання</a:t>
            </a:r>
            <a:r>
              <a:rPr lang="ru-RU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4849736" cy="54909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Сектор </a:t>
            </a:r>
            <a:r>
              <a:rPr lang="ru-RU" dirty="0" err="1" smtClean="0"/>
              <a:t>ділової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представлений такими видами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джерелами</a:t>
            </a:r>
            <a:r>
              <a:rPr lang="ru-RU" dirty="0" smtClean="0"/>
              <a:t>, як</a:t>
            </a:r>
            <a:r>
              <a:rPr lang="ru-RU" dirty="0" smtClean="0"/>
              <a:t>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1. </a:t>
            </a:r>
            <a:r>
              <a:rPr lang="ru-RU" dirty="0" err="1" smtClean="0"/>
              <a:t>Б</a:t>
            </a:r>
            <a:r>
              <a:rPr lang="ru-RU" dirty="0" err="1" smtClean="0"/>
              <a:t>іржова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фінансова</a:t>
            </a:r>
            <a:r>
              <a:rPr lang="ru-RU" dirty="0" smtClean="0"/>
              <a:t> </a:t>
            </a:r>
            <a:r>
              <a:rPr lang="ru-RU" dirty="0" err="1" smtClean="0"/>
              <a:t>інформація</a:t>
            </a:r>
            <a:r>
              <a:rPr lang="ru-RU" dirty="0" smtClean="0"/>
              <a:t> - </a:t>
            </a:r>
            <a:r>
              <a:rPr lang="ru-RU" dirty="0" err="1" smtClean="0"/>
              <a:t>інформація</a:t>
            </a:r>
            <a:r>
              <a:rPr lang="ru-RU" dirty="0" smtClean="0"/>
              <a:t> про </a:t>
            </a:r>
            <a:r>
              <a:rPr lang="ru-RU" dirty="0" err="1" smtClean="0"/>
              <a:t>котирування</a:t>
            </a:r>
            <a:r>
              <a:rPr lang="ru-RU" dirty="0" smtClean="0"/>
              <a:t> </a:t>
            </a:r>
            <a:r>
              <a:rPr lang="ru-RU" dirty="0" err="1" smtClean="0"/>
              <a:t>цінних</a:t>
            </a:r>
            <a:r>
              <a:rPr lang="ru-RU" dirty="0" smtClean="0"/>
              <a:t> </a:t>
            </a:r>
            <a:r>
              <a:rPr lang="ru-RU" dirty="0" err="1" smtClean="0"/>
              <a:t>паперів</a:t>
            </a:r>
            <a:r>
              <a:rPr lang="ru-RU" dirty="0" smtClean="0"/>
              <a:t>, </a:t>
            </a:r>
            <a:r>
              <a:rPr lang="ru-RU" dirty="0" err="1" smtClean="0"/>
              <a:t>валютні</a:t>
            </a:r>
            <a:r>
              <a:rPr lang="ru-RU" dirty="0" smtClean="0"/>
              <a:t> </a:t>
            </a:r>
            <a:r>
              <a:rPr lang="ru-RU" dirty="0" err="1" smtClean="0"/>
              <a:t>курси</a:t>
            </a:r>
            <a:r>
              <a:rPr lang="ru-RU" dirty="0" smtClean="0"/>
              <a:t>, </a:t>
            </a:r>
            <a:r>
              <a:rPr lang="ru-RU" dirty="0" err="1" smtClean="0"/>
              <a:t>дисконтні</a:t>
            </a:r>
            <a:r>
              <a:rPr lang="ru-RU" dirty="0" smtClean="0"/>
              <a:t> ставки, ринки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капіталів</a:t>
            </a:r>
            <a:r>
              <a:rPr lang="ru-RU" dirty="0" smtClean="0"/>
              <a:t>, </a:t>
            </a:r>
            <a:r>
              <a:rPr lang="ru-RU" dirty="0" err="1" smtClean="0"/>
              <a:t>інвестиції</a:t>
            </a:r>
            <a:r>
              <a:rPr lang="ru-RU" dirty="0" smtClean="0"/>
              <a:t>, </a:t>
            </a:r>
            <a:r>
              <a:rPr lang="ru-RU" dirty="0" err="1" smtClean="0"/>
              <a:t>ціні</a:t>
            </a:r>
            <a:r>
              <a:rPr lang="ru-RU" dirty="0" smtClean="0"/>
              <a:t>. </a:t>
            </a:r>
            <a:r>
              <a:rPr lang="ru-RU" dirty="0" err="1" smtClean="0"/>
              <a:t>Джерелами</a:t>
            </a:r>
            <a:r>
              <a:rPr lang="ru-RU" dirty="0" smtClean="0"/>
              <a:t> </a:t>
            </a:r>
            <a:r>
              <a:rPr lang="ru-RU" dirty="0" err="1" smtClean="0"/>
              <a:t>такої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біржі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обслуговуючі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спеціальні</a:t>
            </a:r>
            <a:r>
              <a:rPr lang="ru-RU" dirty="0" smtClean="0"/>
              <a:t> </a:t>
            </a:r>
            <a:r>
              <a:rPr lang="ru-RU" dirty="0" err="1" smtClean="0"/>
              <a:t>служби</a:t>
            </a:r>
            <a:r>
              <a:rPr lang="ru-RU" dirty="0" smtClean="0"/>
              <a:t> </a:t>
            </a:r>
            <a:r>
              <a:rPr lang="ru-RU" dirty="0" err="1" smtClean="0"/>
              <a:t>біржової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фінансової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. </a:t>
            </a:r>
            <a:r>
              <a:rPr lang="ru-RU" dirty="0" err="1" smtClean="0"/>
              <a:t>Головним</a:t>
            </a:r>
            <a:r>
              <a:rPr lang="ru-RU" dirty="0" smtClean="0"/>
              <a:t> фактором,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комерційну</a:t>
            </a:r>
            <a:r>
              <a:rPr lang="ru-RU" dirty="0" smtClean="0"/>
              <a:t> </a:t>
            </a:r>
            <a:r>
              <a:rPr lang="ru-RU" dirty="0" err="1" smtClean="0"/>
              <a:t>цінність</a:t>
            </a:r>
            <a:r>
              <a:rPr lang="ru-RU" dirty="0" smtClean="0"/>
              <a:t> </a:t>
            </a:r>
            <a:r>
              <a:rPr lang="ru-RU" dirty="0" err="1" smtClean="0"/>
              <a:t>такої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повнота</a:t>
            </a:r>
            <a:r>
              <a:rPr lang="ru-RU" dirty="0" smtClean="0"/>
              <a:t>, </a:t>
            </a:r>
            <a:r>
              <a:rPr lang="ru-RU" dirty="0" err="1" smtClean="0"/>
              <a:t>точність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оперативність</a:t>
            </a:r>
            <a:endParaRPr lang="ru-RU" dirty="0" smtClean="0"/>
          </a:p>
        </p:txBody>
      </p:sp>
      <p:pic>
        <p:nvPicPr>
          <p:cNvPr id="5" name="Рисунок 4" descr="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764704"/>
            <a:ext cx="3384376" cy="2007518"/>
          </a:xfrm>
          <a:prstGeom prst="rect">
            <a:avLst/>
          </a:prstGeom>
        </p:spPr>
      </p:pic>
      <p:pic>
        <p:nvPicPr>
          <p:cNvPr id="6" name="Рисунок 5" descr="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284984"/>
            <a:ext cx="3384376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91487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2. </a:t>
            </a:r>
            <a:r>
              <a:rPr lang="ru-RU" dirty="0" err="1" smtClean="0"/>
              <a:t>Економічна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статистична</a:t>
            </a:r>
            <a:r>
              <a:rPr lang="ru-RU" dirty="0" smtClean="0"/>
              <a:t> </a:t>
            </a:r>
            <a:r>
              <a:rPr lang="ru-RU" dirty="0" err="1" smtClean="0"/>
              <a:t>інформація</a:t>
            </a:r>
            <a:r>
              <a:rPr lang="ru-RU" dirty="0" smtClean="0"/>
              <a:t> - </a:t>
            </a:r>
            <a:r>
              <a:rPr lang="ru-RU" dirty="0" err="1" smtClean="0"/>
              <a:t>числова</a:t>
            </a:r>
            <a:r>
              <a:rPr lang="ru-RU" dirty="0" smtClean="0"/>
              <a:t> </a:t>
            </a:r>
            <a:r>
              <a:rPr lang="ru-RU" dirty="0" err="1" smtClean="0"/>
              <a:t>економічна</a:t>
            </a:r>
            <a:r>
              <a:rPr lang="ru-RU" dirty="0" smtClean="0"/>
              <a:t>, </a:t>
            </a:r>
            <a:r>
              <a:rPr lang="ru-RU" dirty="0" err="1" smtClean="0"/>
              <a:t>демографічна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соціальна</a:t>
            </a:r>
            <a:r>
              <a:rPr lang="ru-RU" dirty="0" smtClean="0"/>
              <a:t> </a:t>
            </a:r>
            <a:r>
              <a:rPr lang="ru-RU" dirty="0" err="1" smtClean="0"/>
              <a:t>інформація</a:t>
            </a:r>
            <a:r>
              <a:rPr lang="ru-RU" dirty="0" smtClean="0"/>
              <a:t>. </a:t>
            </a:r>
            <a:r>
              <a:rPr lang="ru-RU" dirty="0" err="1" smtClean="0"/>
              <a:t>Надається</a:t>
            </a:r>
            <a:r>
              <a:rPr lang="ru-RU" dirty="0" smtClean="0"/>
              <a:t> органами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економікою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службами Статистики (</a:t>
            </a:r>
            <a:r>
              <a:rPr lang="ru-RU" dirty="0" err="1" smtClean="0"/>
              <a:t>державними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недержавними</a:t>
            </a:r>
            <a:r>
              <a:rPr lang="ru-RU" dirty="0" smtClean="0"/>
              <a:t>) у </a:t>
            </a:r>
            <a:r>
              <a:rPr lang="ru-RU" dirty="0" err="1" smtClean="0"/>
              <a:t>виді</a:t>
            </a:r>
            <a:r>
              <a:rPr lang="ru-RU" dirty="0" smtClean="0"/>
              <a:t> </a:t>
            </a:r>
            <a:r>
              <a:rPr lang="ru-RU" dirty="0" err="1" smtClean="0"/>
              <a:t>динамічних</a:t>
            </a:r>
            <a:r>
              <a:rPr lang="ru-RU" dirty="0" smtClean="0"/>
              <a:t> </a:t>
            </a:r>
            <a:r>
              <a:rPr lang="ru-RU" dirty="0" err="1" smtClean="0"/>
              <a:t>рядів</a:t>
            </a:r>
            <a:r>
              <a:rPr lang="ru-RU" dirty="0" smtClean="0"/>
              <a:t>, </a:t>
            </a:r>
            <a:r>
              <a:rPr lang="ru-RU" dirty="0" err="1" smtClean="0"/>
              <a:t>звітів</a:t>
            </a:r>
            <a:r>
              <a:rPr lang="ru-RU" dirty="0" smtClean="0"/>
              <a:t>, </a:t>
            </a:r>
            <a:r>
              <a:rPr lang="ru-RU" dirty="0" err="1" smtClean="0"/>
              <a:t>оцінок</a:t>
            </a:r>
            <a:r>
              <a:rPr lang="ru-RU" dirty="0" smtClean="0"/>
              <a:t>, </a:t>
            </a:r>
            <a:r>
              <a:rPr lang="ru-RU" dirty="0" err="1" smtClean="0"/>
              <a:t>прогнозів</a:t>
            </a:r>
            <a:endParaRPr lang="en-US" dirty="0"/>
          </a:p>
        </p:txBody>
      </p:sp>
      <p:pic>
        <p:nvPicPr>
          <p:cNvPr id="5" name="Содержимое 4" descr="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124744"/>
            <a:ext cx="3930650" cy="3930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3429000"/>
            <a:ext cx="7802064" cy="2520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3. </a:t>
            </a:r>
            <a:r>
              <a:rPr lang="ru-RU" dirty="0" err="1" smtClean="0"/>
              <a:t>Комерційна</a:t>
            </a:r>
            <a:r>
              <a:rPr lang="ru-RU" dirty="0" smtClean="0"/>
              <a:t> </a:t>
            </a:r>
            <a:r>
              <a:rPr lang="ru-RU" dirty="0" err="1" smtClean="0"/>
              <a:t>інформація</a:t>
            </a:r>
            <a:r>
              <a:rPr lang="ru-RU" dirty="0" smtClean="0"/>
              <a:t> - </a:t>
            </a:r>
            <a:r>
              <a:rPr lang="ru-RU" dirty="0" err="1" smtClean="0"/>
              <a:t>адресно-реквізітні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про </a:t>
            </a:r>
            <a:r>
              <a:rPr lang="ru-RU" dirty="0" err="1" smtClean="0"/>
              <a:t>галузі</a:t>
            </a:r>
            <a:r>
              <a:rPr lang="ru-RU" dirty="0" smtClean="0"/>
              <a:t>,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їхніх</a:t>
            </a:r>
            <a:r>
              <a:rPr lang="ru-RU" dirty="0" smtClean="0"/>
              <a:t> </a:t>
            </a:r>
            <a:r>
              <a:rPr lang="ru-RU" dirty="0" err="1" smtClean="0"/>
              <a:t>відповідальних</a:t>
            </a:r>
            <a:r>
              <a:rPr lang="ru-RU" dirty="0" smtClean="0"/>
              <a:t> </a:t>
            </a:r>
            <a:r>
              <a:rPr lang="ru-RU" dirty="0" err="1" smtClean="0"/>
              <a:t>співробітників</a:t>
            </a:r>
            <a:r>
              <a:rPr lang="ru-RU" dirty="0" smtClean="0"/>
              <a:t> (</a:t>
            </a:r>
            <a:r>
              <a:rPr lang="ru-RU" dirty="0" err="1" smtClean="0"/>
              <a:t>включаючи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</a:t>
            </a:r>
            <a:r>
              <a:rPr lang="ru-RU" dirty="0" err="1" smtClean="0"/>
              <a:t>про</a:t>
            </a:r>
            <a:r>
              <a:rPr lang="ru-RU" dirty="0" smtClean="0"/>
              <a:t> напрямки </a:t>
            </a:r>
            <a:r>
              <a:rPr lang="ru-RU" dirty="0" err="1" smtClean="0"/>
              <a:t>діяльності</a:t>
            </a:r>
            <a:r>
              <a:rPr lang="ru-RU" dirty="0" smtClean="0"/>
              <a:t>, </a:t>
            </a:r>
            <a:r>
              <a:rPr lang="ru-RU" dirty="0" err="1" smtClean="0"/>
              <a:t>асортимент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, </a:t>
            </a:r>
            <a:r>
              <a:rPr lang="ru-RU" dirty="0" err="1" smtClean="0"/>
              <a:t>ціни</a:t>
            </a:r>
            <a:r>
              <a:rPr lang="ru-RU" dirty="0" smtClean="0"/>
              <a:t>) </a:t>
            </a:r>
            <a:endParaRPr lang="en-US" dirty="0"/>
          </a:p>
        </p:txBody>
      </p:sp>
      <p:pic>
        <p:nvPicPr>
          <p:cNvPr id="7" name="Содержимое 6" descr="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55576" y="620688"/>
            <a:ext cx="3528392" cy="2515940"/>
          </a:xfrm>
        </p:spPr>
      </p:pic>
      <p:pic>
        <p:nvPicPr>
          <p:cNvPr id="8" name="Рисунок 7" descr="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620688"/>
            <a:ext cx="3456384" cy="2597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548680"/>
            <a:ext cx="4057648" cy="53469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4. </a:t>
            </a:r>
            <a:r>
              <a:rPr lang="ru-RU" dirty="0" err="1" smtClean="0"/>
              <a:t>Політичні</a:t>
            </a:r>
            <a:r>
              <a:rPr lang="ru-RU" dirty="0" smtClean="0"/>
              <a:t>, </a:t>
            </a:r>
            <a:r>
              <a:rPr lang="ru-RU" dirty="0" err="1" smtClean="0"/>
              <a:t>економічні</a:t>
            </a:r>
            <a:r>
              <a:rPr lang="ru-RU" dirty="0" smtClean="0"/>
              <a:t>, </a:t>
            </a:r>
            <a:r>
              <a:rPr lang="ru-RU" dirty="0" err="1" smtClean="0"/>
              <a:t>військові</a:t>
            </a:r>
            <a:r>
              <a:rPr lang="ru-RU" dirty="0" smtClean="0"/>
              <a:t> </a:t>
            </a:r>
            <a:r>
              <a:rPr lang="ru-RU" dirty="0" err="1" smtClean="0"/>
              <a:t>новини</a:t>
            </a:r>
            <a:r>
              <a:rPr lang="ru-RU" dirty="0" smtClean="0"/>
              <a:t>. </a:t>
            </a:r>
            <a:r>
              <a:rPr lang="ru-RU" dirty="0" err="1" smtClean="0"/>
              <a:t>Головним</a:t>
            </a:r>
            <a:r>
              <a:rPr lang="ru-RU" dirty="0" smtClean="0"/>
              <a:t> фактором </a:t>
            </a:r>
            <a:r>
              <a:rPr lang="ru-RU" dirty="0" err="1" smtClean="0"/>
              <a:t>успіху</a:t>
            </a:r>
            <a:r>
              <a:rPr lang="ru-RU" dirty="0" smtClean="0"/>
              <a:t> тут служить </a:t>
            </a:r>
            <a:r>
              <a:rPr lang="ru-RU" dirty="0" err="1" smtClean="0"/>
              <a:t>оперативність</a:t>
            </a:r>
            <a:r>
              <a:rPr lang="ru-RU" dirty="0" smtClean="0"/>
              <a:t> (“</a:t>
            </a:r>
            <a:r>
              <a:rPr lang="ru-RU" dirty="0" err="1" smtClean="0"/>
              <a:t>завтрашні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бути </a:t>
            </a:r>
            <a:r>
              <a:rPr lang="ru-RU" dirty="0" err="1" smtClean="0"/>
              <a:t>опубліковані</a:t>
            </a:r>
            <a:r>
              <a:rPr lang="ru-RU" dirty="0" smtClean="0"/>
              <a:t> </a:t>
            </a:r>
            <a:r>
              <a:rPr lang="ru-RU" dirty="0" err="1" smtClean="0"/>
              <a:t>вчора</a:t>
            </a:r>
            <a:r>
              <a:rPr lang="ru-RU" dirty="0" smtClean="0"/>
              <a:t>"), </a:t>
            </a:r>
            <a:r>
              <a:rPr lang="ru-RU" dirty="0" err="1" smtClean="0"/>
              <a:t>точність</a:t>
            </a:r>
            <a:r>
              <a:rPr lang="ru-RU" dirty="0" smtClean="0"/>
              <a:t> (</a:t>
            </a:r>
            <a:r>
              <a:rPr lang="ru-RU" dirty="0" err="1" smtClean="0"/>
              <a:t>відповідність</a:t>
            </a:r>
            <a:r>
              <a:rPr lang="ru-RU" dirty="0" smtClean="0"/>
              <a:t> фактам,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перекручувань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вірогідність</a:t>
            </a:r>
            <a:r>
              <a:rPr lang="ru-RU" dirty="0" smtClean="0"/>
              <a:t> </a:t>
            </a:r>
            <a:r>
              <a:rPr lang="ru-RU" dirty="0" err="1" smtClean="0"/>
              <a:t>прогнозної</a:t>
            </a:r>
            <a:r>
              <a:rPr lang="ru-RU" dirty="0" smtClean="0"/>
              <a:t> </a:t>
            </a:r>
            <a:r>
              <a:rPr lang="ru-RU" dirty="0" err="1" smtClean="0"/>
              <a:t>складової</a:t>
            </a:r>
            <a:r>
              <a:rPr lang="ru-RU" dirty="0" smtClean="0"/>
              <a:t>. </a:t>
            </a:r>
            <a:endParaRPr lang="en-US" dirty="0"/>
          </a:p>
        </p:txBody>
      </p:sp>
      <p:pic>
        <p:nvPicPr>
          <p:cNvPr id="5" name="Содержимое 4" descr="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3212976"/>
            <a:ext cx="3672408" cy="2466568"/>
          </a:xfrm>
        </p:spPr>
      </p:pic>
      <p:pic>
        <p:nvPicPr>
          <p:cNvPr id="7" name="Рисунок 6" descr="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548680"/>
            <a:ext cx="3168352" cy="218618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4201664" cy="5778968"/>
          </a:xfrm>
        </p:spPr>
        <p:txBody>
          <a:bodyPr>
            <a:normAutofit fontScale="55000" lnSpcReduction="20000"/>
          </a:bodyPr>
          <a:lstStyle/>
          <a:p>
            <a:pPr indent="72000"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економічного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соціального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структурна </a:t>
            </a:r>
            <a:r>
              <a:rPr lang="ru-RU" dirty="0" err="1" smtClean="0"/>
              <a:t>перебудова</a:t>
            </a:r>
            <a:r>
              <a:rPr lang="ru-RU" dirty="0" smtClean="0"/>
              <a:t>, </a:t>
            </a:r>
            <a:r>
              <a:rPr lang="ru-RU" dirty="0" err="1" smtClean="0"/>
              <a:t>пов'язана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зростанням</a:t>
            </a:r>
            <a:r>
              <a:rPr lang="ru-RU" dirty="0" smtClean="0"/>
              <a:t> </a:t>
            </a:r>
            <a:r>
              <a:rPr lang="ru-RU" dirty="0" err="1" smtClean="0"/>
              <a:t>інформаційного</a:t>
            </a:r>
            <a:r>
              <a:rPr lang="ru-RU" dirty="0" smtClean="0"/>
              <a:t> сектора </a:t>
            </a:r>
            <a:r>
              <a:rPr lang="ru-RU" dirty="0" err="1" smtClean="0"/>
              <a:t>економіки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, </a:t>
            </a:r>
            <a:r>
              <a:rPr lang="ru-RU" dirty="0" err="1" smtClean="0"/>
              <a:t>відповідно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тягне</a:t>
            </a:r>
            <a:r>
              <a:rPr lang="ru-RU" dirty="0" smtClean="0"/>
              <a:t> </a:t>
            </a:r>
            <a:r>
              <a:rPr lang="ru-RU" dirty="0" err="1" smtClean="0"/>
              <a:t>засобою</a:t>
            </a:r>
            <a:r>
              <a:rPr lang="ru-RU" dirty="0" smtClean="0"/>
              <a:t> </a:t>
            </a:r>
            <a:r>
              <a:rPr lang="ru-RU" dirty="0" err="1" smtClean="0"/>
              <a:t>значні</a:t>
            </a:r>
            <a:r>
              <a:rPr lang="ru-RU" dirty="0" smtClean="0"/>
              <a:t> </a:t>
            </a:r>
            <a:r>
              <a:rPr lang="ru-RU" dirty="0" err="1" smtClean="0"/>
              <a:t>соціальні</a:t>
            </a:r>
            <a:r>
              <a:rPr lang="ru-RU" dirty="0" smtClean="0"/>
              <a:t>, </a:t>
            </a:r>
            <a:r>
              <a:rPr lang="ru-RU" dirty="0" err="1" smtClean="0"/>
              <a:t>політичні</a:t>
            </a:r>
            <a:r>
              <a:rPr lang="ru-RU" dirty="0" smtClean="0"/>
              <a:t> та </a:t>
            </a:r>
            <a:r>
              <a:rPr lang="ru-RU" dirty="0" err="1" smtClean="0"/>
              <a:t>культурні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всуспільстві</a:t>
            </a:r>
            <a:r>
              <a:rPr lang="ru-RU" dirty="0" smtClean="0"/>
              <a:t>. </a:t>
            </a:r>
          </a:p>
          <a:p>
            <a:pPr indent="72000"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Яскравим</a:t>
            </a:r>
            <a:r>
              <a:rPr lang="ru-RU" dirty="0" smtClean="0"/>
              <a:t> </a:t>
            </a:r>
            <a:r>
              <a:rPr lang="ru-RU" dirty="0" err="1" smtClean="0"/>
              <a:t>проявом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тенденцій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значне</a:t>
            </a:r>
            <a:r>
              <a:rPr lang="ru-RU" dirty="0" smtClean="0"/>
              <a:t> </a:t>
            </a:r>
            <a:r>
              <a:rPr lang="ru-RU" dirty="0" err="1" smtClean="0"/>
              <a:t>збільшення</a:t>
            </a:r>
            <a:r>
              <a:rPr lang="ru-RU" dirty="0" smtClean="0"/>
              <a:t> числа </a:t>
            </a:r>
            <a:r>
              <a:rPr lang="ru-RU" dirty="0" err="1" smtClean="0"/>
              <a:t>зайнятих</a:t>
            </a:r>
            <a:r>
              <a:rPr lang="ru-RU" dirty="0" smtClean="0"/>
              <a:t> </a:t>
            </a:r>
            <a:r>
              <a:rPr lang="ru-RU" dirty="0" err="1" smtClean="0"/>
              <a:t>інформаційною</a:t>
            </a:r>
            <a:r>
              <a:rPr lang="ru-RU" dirty="0" smtClean="0"/>
              <a:t> </a:t>
            </a:r>
            <a:r>
              <a:rPr lang="ru-RU" dirty="0" err="1" smtClean="0"/>
              <a:t>діяльністю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діяльністю</a:t>
            </a:r>
            <a:r>
              <a:rPr lang="ru-RU" dirty="0" smtClean="0"/>
              <a:t>, </a:t>
            </a:r>
            <a:r>
              <a:rPr lang="ru-RU" dirty="0" err="1" smtClean="0"/>
              <a:t>пов'язаною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виробництвом</a:t>
            </a:r>
            <a:r>
              <a:rPr lang="ru-RU" dirty="0" smtClean="0"/>
              <a:t>, </a:t>
            </a:r>
            <a:r>
              <a:rPr lang="ru-RU" dirty="0" err="1" smtClean="0"/>
              <a:t>обробкою</a:t>
            </a:r>
            <a:r>
              <a:rPr lang="ru-RU" dirty="0" smtClean="0"/>
              <a:t>, </a:t>
            </a:r>
            <a:r>
              <a:rPr lang="ru-RU" dirty="0" err="1" smtClean="0"/>
              <a:t>зберіганням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розповсюдженням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. </a:t>
            </a:r>
          </a:p>
          <a:p>
            <a:pPr indent="72000">
              <a:buNone/>
            </a:pPr>
            <a:r>
              <a:rPr lang="ru-RU" dirty="0" smtClean="0"/>
              <a:t>      У </a:t>
            </a:r>
            <a:r>
              <a:rPr lang="ru-RU" dirty="0" err="1" smtClean="0"/>
              <a:t>розвинених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, </a:t>
            </a:r>
            <a:r>
              <a:rPr lang="ru-RU" dirty="0" err="1" smtClean="0"/>
              <a:t>насамперед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США, </a:t>
            </a:r>
            <a:r>
              <a:rPr lang="ru-RU" dirty="0" err="1" smtClean="0"/>
              <a:t>частка</a:t>
            </a:r>
            <a:r>
              <a:rPr lang="ru-RU" dirty="0" smtClean="0"/>
              <a:t> </a:t>
            </a:r>
            <a:r>
              <a:rPr lang="ru-RU" dirty="0" err="1" smtClean="0"/>
              <a:t>працівників</a:t>
            </a:r>
            <a:r>
              <a:rPr lang="ru-RU" dirty="0" smtClean="0"/>
              <a:t> </a:t>
            </a:r>
            <a:r>
              <a:rPr lang="ru-RU" dirty="0" err="1" smtClean="0"/>
              <a:t>інформаційного</a:t>
            </a:r>
            <a:r>
              <a:rPr lang="ru-RU" dirty="0" smtClean="0"/>
              <a:t> </a:t>
            </a:r>
            <a:r>
              <a:rPr lang="ru-RU" dirty="0" smtClean="0"/>
              <a:t>сектору </a:t>
            </a:r>
            <a:r>
              <a:rPr lang="ru-RU" dirty="0" err="1" smtClean="0"/>
              <a:t>економіки</a:t>
            </a:r>
            <a:r>
              <a:rPr lang="ru-RU" dirty="0" smtClean="0"/>
              <a:t> в </a:t>
            </a:r>
            <a:r>
              <a:rPr lang="ru-RU" dirty="0" err="1" smtClean="0"/>
              <a:t>загальному</a:t>
            </a:r>
            <a:r>
              <a:rPr lang="ru-RU" dirty="0" smtClean="0"/>
              <a:t>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зайнятих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перевищує</a:t>
            </a:r>
            <a:r>
              <a:rPr lang="ru-RU" dirty="0" smtClean="0"/>
              <a:t> </a:t>
            </a:r>
            <a:r>
              <a:rPr lang="ru-RU" dirty="0" smtClean="0"/>
              <a:t>50%. Вклад </a:t>
            </a:r>
            <a:r>
              <a:rPr lang="ru-RU" dirty="0" err="1" smtClean="0"/>
              <a:t>інформаційного</a:t>
            </a:r>
            <a:r>
              <a:rPr lang="ru-RU" dirty="0" smtClean="0"/>
              <a:t> сектора у ВНП </a:t>
            </a:r>
            <a:r>
              <a:rPr lang="ru-RU" dirty="0" err="1" smtClean="0"/>
              <a:t>розвинених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, за </a:t>
            </a:r>
            <a:r>
              <a:rPr lang="ru-RU" dirty="0" err="1" smtClean="0"/>
              <a:t>різними</a:t>
            </a:r>
            <a:r>
              <a:rPr lang="ru-RU" dirty="0" smtClean="0"/>
              <a:t> </a:t>
            </a:r>
            <a:r>
              <a:rPr lang="ru-RU" dirty="0" err="1" smtClean="0"/>
              <a:t>оцінками</a:t>
            </a:r>
            <a:r>
              <a:rPr lang="ru-RU" dirty="0" smtClean="0"/>
              <a:t>, становить 10-25%. </a:t>
            </a:r>
          </a:p>
          <a:p>
            <a:pPr indent="72000">
              <a:buNone/>
            </a:pPr>
            <a:r>
              <a:rPr lang="ru-RU" dirty="0" smtClean="0"/>
              <a:t>    У </a:t>
            </a:r>
            <a:r>
              <a:rPr lang="ru-RU" dirty="0" smtClean="0"/>
              <a:t>свою </a:t>
            </a:r>
            <a:r>
              <a:rPr lang="ru-RU" dirty="0" err="1" smtClean="0"/>
              <a:t>чергу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 smtClean="0"/>
              <a:t>інформаційних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динамічно</a:t>
            </a:r>
            <a:r>
              <a:rPr lang="ru-RU" dirty="0" smtClean="0"/>
              <a:t> </a:t>
            </a:r>
            <a:r>
              <a:rPr lang="ru-RU" dirty="0" err="1" smtClean="0"/>
              <a:t>розвиваються</a:t>
            </a:r>
            <a:r>
              <a:rPr lang="ru-RU" dirty="0" smtClean="0"/>
              <a:t>. </a:t>
            </a:r>
            <a:r>
              <a:rPr lang="ru-RU" dirty="0" err="1" smtClean="0"/>
              <a:t>Інформаційний</a:t>
            </a:r>
            <a:r>
              <a:rPr lang="ru-RU" dirty="0" smtClean="0"/>
              <a:t> </a:t>
            </a:r>
            <a:r>
              <a:rPr lang="ru-RU" dirty="0" err="1" smtClean="0"/>
              <a:t>бізнес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став одним </a:t>
            </a:r>
            <a:r>
              <a:rPr lang="ru-RU" dirty="0" err="1" smtClean="0"/>
              <a:t>знайбільш</a:t>
            </a:r>
            <a:r>
              <a:rPr lang="ru-RU" dirty="0" smtClean="0"/>
              <a:t> </a:t>
            </a:r>
            <a:r>
              <a:rPr lang="ru-RU" dirty="0" err="1" smtClean="0"/>
              <a:t>прибуткових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перспективних</a:t>
            </a:r>
            <a:r>
              <a:rPr lang="ru-RU" dirty="0" smtClean="0"/>
              <a:t>, </a:t>
            </a:r>
            <a:r>
              <a:rPr lang="ru-RU" dirty="0" err="1" smtClean="0"/>
              <a:t>привертає</a:t>
            </a:r>
            <a:r>
              <a:rPr lang="ru-RU" dirty="0" smtClean="0"/>
              <a:t> все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фірм</a:t>
            </a:r>
            <a:r>
              <a:rPr lang="ru-RU" dirty="0" smtClean="0"/>
              <a:t>. </a:t>
            </a:r>
          </a:p>
          <a:p>
            <a:pPr indent="72000"/>
            <a:endParaRPr lang="en-US" dirty="0"/>
          </a:p>
        </p:txBody>
      </p:sp>
      <p:pic>
        <p:nvPicPr>
          <p:cNvPr id="11" name="Содержимое 10" descr="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64088" y="620688"/>
            <a:ext cx="3096344" cy="2231543"/>
          </a:xfrm>
        </p:spPr>
      </p:pic>
      <p:pic>
        <p:nvPicPr>
          <p:cNvPr id="12" name="Рисунок 11" descr="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140968"/>
            <a:ext cx="3600400" cy="274255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1828800"/>
          </a:xfrm>
        </p:spPr>
        <p:txBody>
          <a:bodyPr/>
          <a:lstStyle/>
          <a:p>
            <a:pPr algn="ctr"/>
            <a:r>
              <a:rPr lang="uk-UA" dirty="0" smtClean="0"/>
              <a:t>Ринок дорогоцінних металів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548680"/>
            <a:ext cx="4097762" cy="5400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Оцінка</a:t>
            </a:r>
            <a:r>
              <a:rPr lang="ru-RU" dirty="0" smtClean="0"/>
              <a:t> </a:t>
            </a:r>
            <a:r>
              <a:rPr lang="ru-RU" dirty="0" err="1" smtClean="0"/>
              <a:t>операцій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дорогоцінними</a:t>
            </a:r>
            <a:r>
              <a:rPr lang="ru-RU" dirty="0" smtClean="0"/>
              <a:t> </a:t>
            </a:r>
            <a:r>
              <a:rPr lang="ru-RU" dirty="0" err="1" smtClean="0"/>
              <a:t>металами</a:t>
            </a:r>
            <a:r>
              <a:rPr lang="ru-RU" dirty="0" smtClean="0"/>
              <a:t> актуальна як для </a:t>
            </a:r>
            <a:r>
              <a:rPr lang="ru-RU" dirty="0" err="1" smtClean="0"/>
              <a:t>інвесторів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для </a:t>
            </a:r>
            <a:r>
              <a:rPr lang="ru-RU" dirty="0" err="1" smtClean="0"/>
              <a:t>банків</a:t>
            </a:r>
            <a:r>
              <a:rPr lang="ru-RU" dirty="0" smtClean="0"/>
              <a:t>, особливо за </a:t>
            </a:r>
            <a:r>
              <a:rPr lang="ru-RU" dirty="0" err="1" smtClean="0"/>
              <a:t>нестабільної</a:t>
            </a:r>
            <a:r>
              <a:rPr lang="ru-RU" dirty="0" smtClean="0"/>
              <a:t> </a:t>
            </a:r>
            <a:r>
              <a:rPr lang="ru-RU" dirty="0" err="1" smtClean="0"/>
              <a:t>економічної</a:t>
            </a:r>
            <a:r>
              <a:rPr lang="ru-RU" dirty="0" smtClean="0"/>
              <a:t> </a:t>
            </a:r>
            <a:r>
              <a:rPr lang="ru-RU" dirty="0" err="1" smtClean="0"/>
              <a:t>ситуації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err="1" smtClean="0"/>
              <a:t>спостерігається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фінансової</a:t>
            </a:r>
            <a:r>
              <a:rPr lang="ru-RU" dirty="0" smtClean="0"/>
              <a:t> </a:t>
            </a:r>
            <a:r>
              <a:rPr lang="ru-RU" dirty="0" err="1" smtClean="0"/>
              <a:t>кризи</a:t>
            </a:r>
            <a:r>
              <a:rPr lang="ru-RU" dirty="0" smtClean="0"/>
              <a:t>. </a:t>
            </a:r>
            <a:r>
              <a:rPr lang="ru-RU" dirty="0" err="1" smtClean="0"/>
              <a:t>Дорогоцінні</a:t>
            </a:r>
            <a:r>
              <a:rPr lang="ru-RU" dirty="0" smtClean="0"/>
              <a:t> метали — </a:t>
            </a:r>
            <a:r>
              <a:rPr lang="ru-RU" dirty="0" err="1" smtClean="0"/>
              <a:t>надійний</a:t>
            </a:r>
            <a:r>
              <a:rPr lang="ru-RU" dirty="0" smtClean="0"/>
              <a:t> </a:t>
            </a:r>
            <a:r>
              <a:rPr lang="ru-RU" dirty="0" err="1" smtClean="0"/>
              <a:t>засіб</a:t>
            </a:r>
            <a:r>
              <a:rPr lang="ru-RU" dirty="0" smtClean="0"/>
              <a:t> </a:t>
            </a:r>
            <a:r>
              <a:rPr lang="ru-RU" dirty="0" err="1" smtClean="0"/>
              <a:t>заощадження</a:t>
            </a:r>
            <a:r>
              <a:rPr lang="ru-RU" dirty="0" smtClean="0"/>
              <a:t> та </a:t>
            </a:r>
            <a:r>
              <a:rPr lang="ru-RU" dirty="0" err="1" smtClean="0"/>
              <a:t>нагромадження</a:t>
            </a:r>
            <a:r>
              <a:rPr lang="ru-RU" dirty="0" smtClean="0"/>
              <a:t>, тому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повноцінною</a:t>
            </a:r>
            <a:r>
              <a:rPr lang="ru-RU" dirty="0" smtClean="0"/>
              <a:t> </a:t>
            </a:r>
            <a:r>
              <a:rPr lang="ru-RU" dirty="0" err="1" smtClean="0"/>
              <a:t>складовою</a:t>
            </a:r>
            <a:r>
              <a:rPr lang="ru-RU" dirty="0" smtClean="0"/>
              <a:t> </a:t>
            </a:r>
            <a:r>
              <a:rPr lang="ru-RU" dirty="0" err="1" smtClean="0"/>
              <a:t>інвестиційного</a:t>
            </a:r>
            <a:r>
              <a:rPr lang="ru-RU" dirty="0" smtClean="0"/>
              <a:t> портфеля. </a:t>
            </a:r>
            <a:r>
              <a:rPr lang="ru-RU" dirty="0" err="1" smtClean="0"/>
              <a:t>Хоча</a:t>
            </a:r>
            <a:r>
              <a:rPr lang="ru-RU" dirty="0" smtClean="0"/>
              <a:t> золото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три </a:t>
            </a:r>
            <a:r>
              <a:rPr lang="ru-RU" dirty="0" err="1" smtClean="0"/>
              <a:t>десятиліття</a:t>
            </a:r>
            <a:r>
              <a:rPr lang="ru-RU" dirty="0" smtClean="0"/>
              <a:t> не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замінником</a:t>
            </a:r>
            <a:r>
              <a:rPr lang="ru-RU" dirty="0" smtClean="0"/>
              <a:t> грошей,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важливим</a:t>
            </a:r>
            <a:r>
              <a:rPr lang="ru-RU" dirty="0" smtClean="0"/>
              <a:t> </a:t>
            </a:r>
            <a:r>
              <a:rPr lang="ru-RU" dirty="0" err="1" smtClean="0"/>
              <a:t>фінансовим</a:t>
            </a:r>
            <a:r>
              <a:rPr lang="ru-RU" dirty="0" smtClean="0"/>
              <a:t> </a:t>
            </a:r>
            <a:r>
              <a:rPr lang="ru-RU" dirty="0" err="1" smtClean="0"/>
              <a:t>інструментом</a:t>
            </a:r>
            <a:r>
              <a:rPr lang="ru-RU" dirty="0" smtClean="0"/>
              <a:t>. </a:t>
            </a:r>
            <a:r>
              <a:rPr lang="ru-RU" dirty="0" err="1" smtClean="0"/>
              <a:t>Золотий</a:t>
            </a:r>
            <a:r>
              <a:rPr lang="ru-RU" dirty="0" smtClean="0"/>
              <a:t> запас </a:t>
            </a:r>
            <a:r>
              <a:rPr lang="ru-RU" dirty="0" err="1" smtClean="0"/>
              <a:t>держави</a:t>
            </a:r>
            <a:r>
              <a:rPr lang="ru-RU" dirty="0" smtClean="0"/>
              <a:t> — </a:t>
            </a:r>
            <a:r>
              <a:rPr lang="ru-RU" dirty="0" err="1" smtClean="0"/>
              <a:t>вагомий</a:t>
            </a:r>
            <a:r>
              <a:rPr lang="ru-RU" dirty="0" smtClean="0"/>
              <a:t> </a:t>
            </a:r>
            <a:r>
              <a:rPr lang="ru-RU" dirty="0" err="1" smtClean="0"/>
              <a:t>чинник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могутності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6" name="Рисунок 5" descr="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996952"/>
            <a:ext cx="3816424" cy="2825899"/>
          </a:xfrm>
          <a:prstGeom prst="rect">
            <a:avLst/>
          </a:prstGeom>
        </p:spPr>
      </p:pic>
      <p:pic>
        <p:nvPicPr>
          <p:cNvPr id="8" name="Содержимое 7" descr="я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620688"/>
            <a:ext cx="3816424" cy="2270714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573016"/>
            <a:ext cx="8183880" cy="252028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Характерною </a:t>
            </a:r>
            <a:r>
              <a:rPr lang="ru-RU" dirty="0" err="1" smtClean="0"/>
              <a:t>ознакою</a:t>
            </a:r>
            <a:r>
              <a:rPr lang="ru-RU" dirty="0" smtClean="0"/>
              <a:t> золота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широке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всіма</a:t>
            </a:r>
            <a:r>
              <a:rPr lang="ru-RU" dirty="0" smtClean="0"/>
              <a:t> державами </a:t>
            </a:r>
            <a:r>
              <a:rPr lang="ru-RU" dirty="0" err="1" smtClean="0"/>
              <a:t>світу</a:t>
            </a:r>
            <a:r>
              <a:rPr lang="ru-RU" dirty="0" smtClean="0"/>
              <a:t> як страхового </a:t>
            </a:r>
            <a:r>
              <a:rPr lang="ru-RU" dirty="0" err="1" smtClean="0"/>
              <a:t>і</a:t>
            </a:r>
            <a:r>
              <a:rPr lang="ru-RU" dirty="0" smtClean="0"/>
              <a:t> резервного фонду. </a:t>
            </a:r>
            <a:r>
              <a:rPr lang="ru-RU" dirty="0" err="1" smtClean="0"/>
              <a:t>Державні</a:t>
            </a:r>
            <a:r>
              <a:rPr lang="ru-RU" dirty="0" smtClean="0"/>
              <a:t> запаси золота,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зберігаються</a:t>
            </a:r>
            <a:r>
              <a:rPr lang="ru-RU" dirty="0" smtClean="0"/>
              <a:t> у </a:t>
            </a:r>
            <a:r>
              <a:rPr lang="ru-RU" dirty="0" err="1" smtClean="0"/>
              <a:t>центральних</a:t>
            </a:r>
            <a:r>
              <a:rPr lang="ru-RU" dirty="0" smtClean="0"/>
              <a:t> банках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та в МВФ, </a:t>
            </a:r>
            <a:r>
              <a:rPr lang="ru-RU" dirty="0" err="1" smtClean="0"/>
              <a:t>становлять</a:t>
            </a:r>
            <a:r>
              <a:rPr lang="ru-RU" dirty="0" smtClean="0"/>
              <a:t> на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31 тис. тонн. </a:t>
            </a:r>
            <a:r>
              <a:rPr lang="ru-RU" dirty="0" err="1" smtClean="0"/>
              <a:t>Значна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виставлена</a:t>
            </a:r>
            <a:r>
              <a:rPr lang="ru-RU" dirty="0" smtClean="0"/>
              <a:t> на продаж.</a:t>
            </a:r>
            <a:endParaRPr lang="en-US" dirty="0"/>
          </a:p>
        </p:txBody>
      </p:sp>
      <p:pic>
        <p:nvPicPr>
          <p:cNvPr id="4" name="Рисунок 3" descr="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548680"/>
            <a:ext cx="4752528" cy="28989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27584" y="692696"/>
            <a:ext cx="7344816" cy="2304256"/>
          </a:xfrm>
        </p:spPr>
        <p:txBody>
          <a:bodyPr/>
          <a:lstStyle/>
          <a:p>
            <a:r>
              <a:rPr lang="ru-RU" dirty="0" err="1" smtClean="0"/>
              <a:t>Ринок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механізм</a:t>
            </a:r>
            <a:r>
              <a:rPr lang="ru-RU" dirty="0" smtClean="0"/>
              <a:t> </a:t>
            </a:r>
            <a:r>
              <a:rPr lang="ru-RU" dirty="0" err="1" smtClean="0"/>
              <a:t>координації</a:t>
            </a:r>
            <a:r>
              <a:rPr lang="ru-RU" dirty="0" smtClean="0"/>
              <a:t> </a:t>
            </a:r>
            <a:r>
              <a:rPr lang="ru-RU" dirty="0" err="1" smtClean="0"/>
              <a:t>різноманітної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людей через систему </a:t>
            </a:r>
            <a:r>
              <a:rPr lang="ru-RU" dirty="0" err="1" smtClean="0"/>
              <a:t>цін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вирішує</a:t>
            </a:r>
            <a:r>
              <a:rPr lang="ru-RU" dirty="0" smtClean="0"/>
              <a:t> три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: </a:t>
            </a:r>
            <a:r>
              <a:rPr lang="ru-RU" dirty="0" err="1" smtClean="0"/>
              <a:t>що</a:t>
            </a:r>
            <a:r>
              <a:rPr lang="ru-RU" dirty="0" smtClean="0"/>
              <a:t>? як? </a:t>
            </a:r>
            <a:r>
              <a:rPr lang="ru-RU" dirty="0" err="1" smtClean="0"/>
              <a:t>і</a:t>
            </a:r>
            <a:r>
              <a:rPr lang="ru-RU" dirty="0" smtClean="0"/>
              <a:t> для кого </a:t>
            </a:r>
            <a:r>
              <a:rPr lang="ru-RU" dirty="0" err="1" smtClean="0"/>
              <a:t>виробляти</a:t>
            </a:r>
            <a:r>
              <a:rPr lang="ru-RU" dirty="0" smtClean="0"/>
              <a:t>?</a:t>
            </a:r>
            <a:endParaRPr lang="en-US" dirty="0"/>
          </a:p>
        </p:txBody>
      </p:sp>
      <p:pic>
        <p:nvPicPr>
          <p:cNvPr id="7" name="Содержимое 6" descr="яяя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1331640" y="3212976"/>
            <a:ext cx="6048672" cy="2448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sz="half" idx="1"/>
          </p:nvPr>
        </p:nvSpPr>
        <p:spPr>
          <a:xfrm>
            <a:off x="539552" y="476672"/>
            <a:ext cx="4248472" cy="56349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Загалом</a:t>
            </a:r>
            <a:r>
              <a:rPr lang="ru-RU" dirty="0" smtClean="0"/>
              <a:t> </a:t>
            </a:r>
            <a:r>
              <a:rPr lang="ru-RU" dirty="0" smtClean="0"/>
              <a:t>попит на золото </a:t>
            </a:r>
            <a:r>
              <a:rPr lang="ru-RU" dirty="0" err="1" smtClean="0"/>
              <a:t>формує</a:t>
            </a:r>
            <a:r>
              <a:rPr lang="ru-RU" dirty="0" smtClean="0"/>
              <a:t> в основному </a:t>
            </a:r>
            <a:r>
              <a:rPr lang="ru-RU" dirty="0" err="1" smtClean="0"/>
              <a:t>ювелірна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роль у </a:t>
            </a:r>
            <a:r>
              <a:rPr lang="ru-RU" dirty="0" err="1" smtClean="0"/>
              <a:t>формуванні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попиту</a:t>
            </a:r>
            <a:r>
              <a:rPr lang="ru-RU" dirty="0" smtClean="0"/>
              <a:t>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зменшується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smtClean="0"/>
              <a:t>у 2005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частка</a:t>
            </a:r>
            <a:r>
              <a:rPr lang="ru-RU" dirty="0" smtClean="0"/>
              <a:t> </a:t>
            </a:r>
            <a:r>
              <a:rPr lang="ru-RU" dirty="0" err="1" smtClean="0"/>
              <a:t>ювелірної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в </a:t>
            </a:r>
            <a:r>
              <a:rPr lang="ru-RU" dirty="0" err="1" smtClean="0"/>
              <a:t>загальному</a:t>
            </a:r>
            <a:r>
              <a:rPr lang="ru-RU" dirty="0" smtClean="0"/>
              <a:t> </a:t>
            </a:r>
            <a:r>
              <a:rPr lang="ru-RU" dirty="0" err="1" smtClean="0"/>
              <a:t>попиті</a:t>
            </a:r>
            <a:r>
              <a:rPr lang="ru-RU" dirty="0" smtClean="0"/>
              <a:t> становила 70%, то у 2009му — 52%. Спад </a:t>
            </a:r>
            <a:r>
              <a:rPr lang="ru-RU" dirty="0" err="1" smtClean="0"/>
              <a:t>попиту</a:t>
            </a:r>
            <a:r>
              <a:rPr lang="ru-RU" dirty="0" smtClean="0"/>
              <a:t> </a:t>
            </a:r>
            <a:r>
              <a:rPr lang="ru-RU" dirty="0" err="1" smtClean="0"/>
              <a:t>спостерігався</a:t>
            </a:r>
            <a:r>
              <a:rPr lang="ru-RU" dirty="0" smtClean="0"/>
              <a:t> в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, </a:t>
            </a:r>
            <a:r>
              <a:rPr lang="ru-RU" dirty="0" err="1" smtClean="0"/>
              <a:t>крім</a:t>
            </a:r>
            <a:r>
              <a:rPr lang="ru-RU" dirty="0" smtClean="0"/>
              <a:t> Китаю та </a:t>
            </a:r>
            <a:r>
              <a:rPr lang="ru-RU" dirty="0" err="1" smtClean="0"/>
              <a:t>Індії</a:t>
            </a:r>
            <a:r>
              <a:rPr lang="ru-RU" dirty="0" smtClean="0"/>
              <a:t>, де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останніх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істотно</a:t>
            </a:r>
            <a:r>
              <a:rPr lang="ru-RU" dirty="0" smtClean="0"/>
              <a:t> </a:t>
            </a:r>
            <a:r>
              <a:rPr lang="ru-RU" dirty="0" err="1" smtClean="0"/>
              <a:t>зросли</a:t>
            </a:r>
            <a:r>
              <a:rPr lang="ru-RU" dirty="0" smtClean="0"/>
              <a:t> </a:t>
            </a:r>
            <a:r>
              <a:rPr lang="ru-RU" dirty="0" err="1" smtClean="0"/>
              <a:t>інвестиції</a:t>
            </a:r>
            <a:r>
              <a:rPr lang="ru-RU" dirty="0" smtClean="0"/>
              <a:t> в золото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ювелірну</a:t>
            </a:r>
            <a:r>
              <a:rPr lang="ru-RU" dirty="0" smtClean="0"/>
              <a:t> </a:t>
            </a:r>
            <a:r>
              <a:rPr lang="ru-RU" dirty="0" err="1" smtClean="0"/>
              <a:t>продукцію</a:t>
            </a:r>
            <a:endParaRPr lang="en-US" dirty="0"/>
          </a:p>
        </p:txBody>
      </p:sp>
      <p:pic>
        <p:nvPicPr>
          <p:cNvPr id="9" name="Содержимое 8" descr="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3356992"/>
            <a:ext cx="3600400" cy="2417619"/>
          </a:xfrm>
        </p:spPr>
      </p:pic>
      <p:pic>
        <p:nvPicPr>
          <p:cNvPr id="10" name="Рисунок 9" descr="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620688"/>
            <a:ext cx="2808312" cy="260223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530352"/>
            <a:ext cx="4104456" cy="55629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попиту</a:t>
            </a:r>
            <a:r>
              <a:rPr lang="ru-RU" dirty="0" smtClean="0"/>
              <a:t> на золото у </a:t>
            </a:r>
            <a:r>
              <a:rPr lang="ru-RU" dirty="0" err="1" smtClean="0"/>
              <a:t>Китаї</a:t>
            </a:r>
            <a:r>
              <a:rPr lang="ru-RU" dirty="0" smtClean="0"/>
              <a:t> </a:t>
            </a:r>
            <a:r>
              <a:rPr lang="ru-RU" dirty="0" err="1" smtClean="0"/>
              <a:t>зумовлене</a:t>
            </a:r>
            <a:r>
              <a:rPr lang="ru-RU" dirty="0" smtClean="0"/>
              <a:t> </a:t>
            </a:r>
            <a:r>
              <a:rPr lang="ru-RU" dirty="0" err="1" smtClean="0"/>
              <a:t>насамперед</a:t>
            </a:r>
            <a:r>
              <a:rPr lang="ru-RU" dirty="0" smtClean="0"/>
              <a:t> </a:t>
            </a:r>
            <a:r>
              <a:rPr lang="ru-RU" dirty="0" err="1" smtClean="0"/>
              <a:t>стрімким</a:t>
            </a:r>
            <a:r>
              <a:rPr lang="ru-RU" dirty="0" smtClean="0"/>
              <a:t> </a:t>
            </a:r>
            <a:r>
              <a:rPr lang="ru-RU" dirty="0" err="1" smtClean="0"/>
              <a:t>економічним</a:t>
            </a:r>
            <a:r>
              <a:rPr lang="ru-RU" dirty="0" smtClean="0"/>
              <a:t> </a:t>
            </a:r>
            <a:r>
              <a:rPr lang="ru-RU" dirty="0" err="1" smtClean="0"/>
              <a:t>розвитком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зміцненням</a:t>
            </a:r>
            <a:r>
              <a:rPr lang="ru-RU" dirty="0" smtClean="0"/>
              <a:t> юаня,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зростанням</a:t>
            </a:r>
            <a:r>
              <a:rPr lang="ru-RU" dirty="0" smtClean="0"/>
              <a:t> </a:t>
            </a:r>
            <a:r>
              <a:rPr lang="ru-RU" dirty="0" err="1" smtClean="0"/>
              <a:t>чисельності</a:t>
            </a:r>
            <a:r>
              <a:rPr lang="ru-RU" dirty="0" smtClean="0"/>
              <a:t> та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добробуту</a:t>
            </a:r>
            <a:r>
              <a:rPr lang="ru-RU" dirty="0" smtClean="0"/>
              <a:t> </a:t>
            </a:r>
            <a:r>
              <a:rPr lang="ru-RU" dirty="0" err="1" smtClean="0"/>
              <a:t>середнього</a:t>
            </a:r>
            <a:r>
              <a:rPr lang="ru-RU" dirty="0" smtClean="0"/>
              <a:t> </a:t>
            </a:r>
            <a:r>
              <a:rPr lang="ru-RU" dirty="0" err="1" smtClean="0"/>
              <a:t>класу</a:t>
            </a:r>
            <a:r>
              <a:rPr lang="ru-RU" dirty="0" smtClean="0"/>
              <a:t>, </a:t>
            </a:r>
            <a:r>
              <a:rPr lang="ru-RU" dirty="0" err="1" smtClean="0"/>
              <a:t>високою</a:t>
            </a:r>
            <a:r>
              <a:rPr lang="ru-RU" dirty="0" smtClean="0"/>
              <a:t> нормою </a:t>
            </a:r>
            <a:r>
              <a:rPr lang="ru-RU" dirty="0" err="1" smtClean="0"/>
              <a:t>заощадження</a:t>
            </a:r>
            <a:r>
              <a:rPr lang="ru-RU" dirty="0" smtClean="0"/>
              <a:t> у </a:t>
            </a:r>
            <a:r>
              <a:rPr lang="ru-RU" dirty="0" err="1" smtClean="0"/>
              <a:t>населення</a:t>
            </a:r>
            <a:r>
              <a:rPr lang="ru-RU" dirty="0" smtClean="0"/>
              <a:t> та </a:t>
            </a:r>
            <a:r>
              <a:rPr lang="ru-RU" dirty="0" err="1" smtClean="0"/>
              <a:t>політикою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, </a:t>
            </a:r>
            <a:r>
              <a:rPr lang="ru-RU" dirty="0" err="1" smtClean="0"/>
              <a:t>спрямованою</a:t>
            </a:r>
            <a:r>
              <a:rPr lang="ru-RU" dirty="0" smtClean="0"/>
              <a:t> на </a:t>
            </a:r>
            <a:r>
              <a:rPr lang="ru-RU" dirty="0" err="1" smtClean="0"/>
              <a:t>лібералізацію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внутрішнього</a:t>
            </a:r>
            <a:r>
              <a:rPr lang="ru-RU" dirty="0" smtClean="0"/>
              <a:t> ринку </a:t>
            </a:r>
            <a:r>
              <a:rPr lang="ru-RU" dirty="0" err="1" smtClean="0"/>
              <a:t>дорогоцінних</a:t>
            </a:r>
            <a:r>
              <a:rPr lang="ru-RU" dirty="0" smtClean="0"/>
              <a:t> </a:t>
            </a:r>
            <a:r>
              <a:rPr lang="ru-RU" dirty="0" err="1" smtClean="0"/>
              <a:t>металів</a:t>
            </a:r>
            <a:r>
              <a:rPr lang="ru-RU" dirty="0" smtClean="0"/>
              <a:t>.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попиту</a:t>
            </a:r>
            <a:r>
              <a:rPr lang="ru-RU" dirty="0" smtClean="0"/>
              <a:t> на золото в </a:t>
            </a:r>
            <a:r>
              <a:rPr lang="ru-RU" dirty="0" err="1" smtClean="0"/>
              <a:t>Індії</a:t>
            </a:r>
            <a:r>
              <a:rPr lang="ru-RU" dirty="0" smtClean="0"/>
              <a:t> </a:t>
            </a:r>
            <a:r>
              <a:rPr lang="ru-RU" dirty="0" err="1" smtClean="0"/>
              <a:t>зумовлене</a:t>
            </a:r>
            <a:r>
              <a:rPr lang="ru-RU" dirty="0" smtClean="0"/>
              <a:t> як </a:t>
            </a:r>
            <a:r>
              <a:rPr lang="ru-RU" dirty="0" err="1" smtClean="0"/>
              <a:t>національними</a:t>
            </a:r>
            <a:r>
              <a:rPr lang="ru-RU" dirty="0" smtClean="0"/>
              <a:t> </a:t>
            </a:r>
            <a:r>
              <a:rPr lang="ru-RU" dirty="0" err="1" smtClean="0"/>
              <a:t>традиціями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вагомою</a:t>
            </a:r>
            <a:r>
              <a:rPr lang="ru-RU" dirty="0" smtClean="0"/>
              <a:t> </a:t>
            </a:r>
            <a:r>
              <a:rPr lang="ru-RU" dirty="0" err="1" smtClean="0"/>
              <a:t>роллю</a:t>
            </a:r>
            <a:r>
              <a:rPr lang="ru-RU" dirty="0" smtClean="0"/>
              <a:t> ринку </a:t>
            </a:r>
            <a:r>
              <a:rPr lang="ru-RU" dirty="0" err="1" smtClean="0"/>
              <a:t>ювелірних</a:t>
            </a:r>
            <a:r>
              <a:rPr lang="ru-RU" dirty="0" smtClean="0"/>
              <a:t> прикрас на </a:t>
            </a:r>
            <a:r>
              <a:rPr lang="ru-RU" dirty="0" err="1" smtClean="0"/>
              <a:t>тлі</a:t>
            </a:r>
            <a:r>
              <a:rPr lang="ru-RU" dirty="0" smtClean="0"/>
              <a:t> </a:t>
            </a:r>
            <a:r>
              <a:rPr lang="ru-RU" dirty="0" err="1" smtClean="0"/>
              <a:t>економічного</a:t>
            </a:r>
            <a:r>
              <a:rPr lang="ru-RU" dirty="0" smtClean="0"/>
              <a:t> </a:t>
            </a:r>
            <a:r>
              <a:rPr lang="ru-RU" dirty="0" err="1" smtClean="0"/>
              <a:t>піднесення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5" name="Содержимое 4" descr="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3140968"/>
            <a:ext cx="3930650" cy="2659956"/>
          </a:xfrm>
        </p:spPr>
      </p:pic>
      <p:pic>
        <p:nvPicPr>
          <p:cNvPr id="6" name="Рисунок 5" descr="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620688"/>
            <a:ext cx="3456384" cy="222696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Содержимое 4" descr="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3932238" cy="262336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620688"/>
            <a:ext cx="3931920" cy="50588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Лідерами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нарощення</a:t>
            </a:r>
            <a:r>
              <a:rPr lang="ru-RU" dirty="0" smtClean="0"/>
              <a:t> </a:t>
            </a:r>
            <a:r>
              <a:rPr lang="ru-RU" dirty="0" err="1" smtClean="0"/>
              <a:t>власних</a:t>
            </a:r>
            <a:r>
              <a:rPr lang="ru-RU" dirty="0" smtClean="0"/>
              <a:t> </a:t>
            </a:r>
            <a:r>
              <a:rPr lang="ru-RU" dirty="0" err="1" smtClean="0"/>
              <a:t>золотих</a:t>
            </a:r>
            <a:r>
              <a:rPr lang="ru-RU" dirty="0" smtClean="0"/>
              <a:t> </a:t>
            </a:r>
            <a:r>
              <a:rPr lang="ru-RU" dirty="0" err="1" smtClean="0"/>
              <a:t>резервів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Народний</a:t>
            </a:r>
            <a:r>
              <a:rPr lang="ru-RU" dirty="0" smtClean="0"/>
              <a:t> банк Китаю та Банк </a:t>
            </a:r>
            <a:r>
              <a:rPr lang="ru-RU" dirty="0" err="1" smtClean="0"/>
              <a:t>Росії</a:t>
            </a:r>
            <a:r>
              <a:rPr lang="ru-RU" dirty="0" smtClean="0"/>
              <a:t>, мета </a:t>
            </a:r>
            <a:r>
              <a:rPr lang="ru-RU" dirty="0" err="1" smtClean="0"/>
              <a:t>політики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у </a:t>
            </a:r>
            <a:r>
              <a:rPr lang="ru-RU" dirty="0" err="1" smtClean="0"/>
              <a:t>підвищенні</a:t>
            </a:r>
            <a:r>
              <a:rPr lang="ru-RU" dirty="0" smtClean="0"/>
              <a:t> </a:t>
            </a:r>
            <a:r>
              <a:rPr lang="ru-RU" dirty="0" err="1" smtClean="0"/>
              <a:t>ролі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валюти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потребує</a:t>
            </a:r>
            <a:r>
              <a:rPr lang="ru-RU" dirty="0" smtClean="0"/>
              <a:t> </a:t>
            </a:r>
            <a:r>
              <a:rPr lang="ru-RU" dirty="0" err="1" smtClean="0"/>
              <a:t>істотного</a:t>
            </a:r>
            <a:r>
              <a:rPr lang="ru-RU" dirty="0" smtClean="0"/>
              <a:t>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золотого </a:t>
            </a:r>
            <a:r>
              <a:rPr lang="ru-RU" dirty="0" err="1" smtClean="0"/>
              <a:t>забезпечення</a:t>
            </a:r>
            <a:r>
              <a:rPr lang="ru-RU" dirty="0" smtClean="0"/>
              <a:t> та </a:t>
            </a:r>
            <a:r>
              <a:rPr lang="ru-RU" dirty="0" err="1" smtClean="0"/>
              <a:t>диверсифікації</a:t>
            </a:r>
            <a:r>
              <a:rPr lang="ru-RU" dirty="0" smtClean="0"/>
              <a:t> </a:t>
            </a:r>
            <a:r>
              <a:rPr lang="ru-RU" dirty="0" err="1" smtClean="0"/>
              <a:t>власних</a:t>
            </a:r>
            <a:r>
              <a:rPr lang="ru-RU" dirty="0" smtClean="0"/>
              <a:t> </a:t>
            </a:r>
            <a:r>
              <a:rPr lang="ru-RU" dirty="0" err="1" smtClean="0"/>
              <a:t>резервів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6" name="Рисунок 5" descr="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284984"/>
            <a:ext cx="3960440" cy="247878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620688"/>
            <a:ext cx="3096344" cy="2245951"/>
          </a:xfrm>
        </p:spPr>
      </p:pic>
      <p:sp>
        <p:nvSpPr>
          <p:cNvPr id="5" name="Заголовок 1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520290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До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постачають</a:t>
            </a:r>
            <a:r>
              <a:rPr lang="ru-RU" dirty="0" smtClean="0"/>
              <a:t> золото на </a:t>
            </a:r>
            <a:r>
              <a:rPr lang="ru-RU" dirty="0" err="1" smtClean="0"/>
              <a:t>світовий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, належать ПАР, </a:t>
            </a:r>
            <a:r>
              <a:rPr lang="ru-RU" dirty="0" err="1" smtClean="0"/>
              <a:t>Росія</a:t>
            </a:r>
            <a:r>
              <a:rPr lang="ru-RU" dirty="0" smtClean="0"/>
              <a:t>, США, Канада </a:t>
            </a:r>
            <a:r>
              <a:rPr lang="ru-RU" dirty="0" err="1" smtClean="0"/>
              <a:t>і</a:t>
            </a:r>
            <a:r>
              <a:rPr lang="ru-RU" dirty="0" smtClean="0"/>
              <a:t> Китай.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наголосити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динаміка</a:t>
            </a:r>
            <a:r>
              <a:rPr lang="ru-RU" dirty="0" smtClean="0"/>
              <a:t> </a:t>
            </a:r>
            <a:r>
              <a:rPr lang="ru-RU" dirty="0" err="1" smtClean="0"/>
              <a:t>золотовидобування</a:t>
            </a:r>
            <a:r>
              <a:rPr lang="ru-RU" dirty="0" smtClean="0"/>
              <a:t> у </a:t>
            </a:r>
            <a:r>
              <a:rPr lang="ru-RU" dirty="0" err="1" smtClean="0"/>
              <a:t>Китаї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2008—2009 </a:t>
            </a:r>
            <a:r>
              <a:rPr lang="ru-RU" dirty="0" err="1" smtClean="0"/>
              <a:t>років</a:t>
            </a:r>
            <a:r>
              <a:rPr lang="ru-RU" dirty="0" smtClean="0"/>
              <a:t> стала </a:t>
            </a:r>
            <a:r>
              <a:rPr lang="ru-RU" dirty="0" err="1" smtClean="0"/>
              <a:t>несподіванкою</a:t>
            </a:r>
            <a:r>
              <a:rPr lang="ru-RU" dirty="0" smtClean="0"/>
              <a:t> для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: у 2009 </a:t>
            </a:r>
            <a:r>
              <a:rPr lang="ru-RU" dirty="0" err="1" smtClean="0"/>
              <a:t>році</a:t>
            </a:r>
            <a:r>
              <a:rPr lang="ru-RU" dirty="0" smtClean="0"/>
              <a:t> Китай </a:t>
            </a:r>
            <a:r>
              <a:rPr lang="ru-RU" dirty="0" err="1" smtClean="0"/>
              <a:t>випередив</a:t>
            </a:r>
            <a:r>
              <a:rPr lang="ru-RU" dirty="0" smtClean="0"/>
              <a:t> ПАР </a:t>
            </a:r>
            <a:r>
              <a:rPr lang="ru-RU" dirty="0" err="1" smtClean="0"/>
              <a:t>і</a:t>
            </a:r>
            <a:r>
              <a:rPr lang="ru-RU" dirty="0" smtClean="0"/>
              <a:t> став </a:t>
            </a:r>
            <a:r>
              <a:rPr lang="ru-RU" dirty="0" err="1" smtClean="0"/>
              <a:t>найбільшим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виробником</a:t>
            </a:r>
            <a:r>
              <a:rPr lang="ru-RU" dirty="0" smtClean="0"/>
              <a:t> золота.</a:t>
            </a:r>
            <a:endParaRPr lang="en-US" dirty="0"/>
          </a:p>
        </p:txBody>
      </p:sp>
      <p:pic>
        <p:nvPicPr>
          <p:cNvPr id="7" name="Рисунок 6" descr="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068960"/>
            <a:ext cx="3744416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4057648" cy="55629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 smtClean="0"/>
              <a:t>споживачами</a:t>
            </a:r>
            <a:r>
              <a:rPr lang="ru-RU" dirty="0" smtClean="0"/>
              <a:t> </a:t>
            </a:r>
            <a:r>
              <a:rPr lang="ru-RU" dirty="0" err="1" smtClean="0"/>
              <a:t>срібла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формують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попит на </a:t>
            </a:r>
            <a:r>
              <a:rPr lang="ru-RU" dirty="0" err="1" smtClean="0"/>
              <a:t>світовому</a:t>
            </a:r>
            <a:r>
              <a:rPr lang="ru-RU" dirty="0" smtClean="0"/>
              <a:t> ринку,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ювелірна</a:t>
            </a:r>
            <a:r>
              <a:rPr lang="ru-RU" dirty="0" smtClean="0"/>
              <a:t> </a:t>
            </a:r>
            <a:r>
              <a:rPr lang="ru-RU" dirty="0" err="1" smtClean="0"/>
              <a:t>галузь</a:t>
            </a:r>
            <a:r>
              <a:rPr lang="ru-RU" dirty="0" smtClean="0"/>
              <a:t>, </a:t>
            </a:r>
            <a:r>
              <a:rPr lang="ru-RU" dirty="0" err="1" smtClean="0"/>
              <a:t>фотосправа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. </a:t>
            </a:r>
            <a:r>
              <a:rPr lang="ru-RU" dirty="0" err="1" smtClean="0"/>
              <a:t>Обсяги</a:t>
            </a:r>
            <a:r>
              <a:rPr lang="ru-RU" dirty="0" smtClean="0"/>
              <a:t> </a:t>
            </a:r>
            <a:r>
              <a:rPr lang="ru-RU" dirty="0" err="1" smtClean="0"/>
              <a:t>попиту</a:t>
            </a:r>
            <a:r>
              <a:rPr lang="ru-RU" dirty="0" smtClean="0"/>
              <a:t> на </a:t>
            </a:r>
            <a:r>
              <a:rPr lang="ru-RU" dirty="0" err="1" smtClean="0"/>
              <a:t>срібло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боку </a:t>
            </a:r>
            <a:r>
              <a:rPr lang="ru-RU" dirty="0" err="1" smtClean="0"/>
              <a:t>промислових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 </a:t>
            </a:r>
            <a:r>
              <a:rPr lang="ru-RU" dirty="0" err="1" smtClean="0"/>
              <a:t>унаслідок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кризи</a:t>
            </a:r>
            <a:r>
              <a:rPr lang="ru-RU" dirty="0" smtClean="0"/>
              <a:t> у 2009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зменшилися</a:t>
            </a:r>
            <a:r>
              <a:rPr lang="ru-RU" dirty="0" smtClean="0"/>
              <a:t> </a:t>
            </a:r>
            <a:r>
              <a:rPr lang="ru-RU" dirty="0" err="1" smtClean="0"/>
              <a:t>порівняно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попереднім</a:t>
            </a:r>
            <a:r>
              <a:rPr lang="ru-RU" dirty="0" smtClean="0"/>
              <a:t> роком на 21%. </a:t>
            </a:r>
            <a:r>
              <a:rPr lang="ru-RU" dirty="0" err="1" smtClean="0"/>
              <a:t>Однак</a:t>
            </a:r>
            <a:r>
              <a:rPr lang="ru-RU" dirty="0" smtClean="0"/>
              <a:t>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проявилася</a:t>
            </a:r>
            <a:r>
              <a:rPr lang="ru-RU" dirty="0" smtClean="0"/>
              <a:t> </a:t>
            </a:r>
            <a:r>
              <a:rPr lang="ru-RU" dirty="0" err="1" smtClean="0"/>
              <a:t>тенденція</a:t>
            </a:r>
            <a:r>
              <a:rPr lang="ru-RU" dirty="0" smtClean="0"/>
              <a:t> до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промислового</a:t>
            </a:r>
            <a:r>
              <a:rPr lang="ru-RU" dirty="0" smtClean="0"/>
              <a:t> </a:t>
            </a:r>
            <a:r>
              <a:rPr lang="ru-RU" dirty="0" err="1" smtClean="0"/>
              <a:t>попиту</a:t>
            </a:r>
            <a:r>
              <a:rPr lang="ru-RU" dirty="0" smtClean="0"/>
              <a:t> на </a:t>
            </a:r>
            <a:r>
              <a:rPr lang="ru-RU" dirty="0" err="1" smtClean="0"/>
              <a:t>зазначений</a:t>
            </a:r>
            <a:r>
              <a:rPr lang="ru-RU" dirty="0" smtClean="0"/>
              <a:t> метал у </a:t>
            </a:r>
            <a:r>
              <a:rPr lang="ru-RU" dirty="0" err="1" smtClean="0"/>
              <a:t>Китаї</a:t>
            </a:r>
            <a:r>
              <a:rPr lang="ru-RU" dirty="0" smtClean="0"/>
              <a:t> та </a:t>
            </a:r>
            <a:r>
              <a:rPr lang="ru-RU" dirty="0" err="1" smtClean="0"/>
              <a:t>Японії</a:t>
            </a:r>
            <a:r>
              <a:rPr lang="ru-RU" dirty="0" smtClean="0"/>
              <a:t>. </a:t>
            </a:r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 err="1" smtClean="0"/>
              <a:t>споживання</a:t>
            </a:r>
            <a:r>
              <a:rPr lang="ru-RU" dirty="0" smtClean="0"/>
              <a:t> </a:t>
            </a:r>
            <a:r>
              <a:rPr lang="ru-RU" dirty="0" err="1" smtClean="0"/>
              <a:t>срібла</a:t>
            </a:r>
            <a:r>
              <a:rPr lang="ru-RU" dirty="0" smtClean="0"/>
              <a:t> </a:t>
            </a:r>
            <a:r>
              <a:rPr lang="ru-RU" dirty="0" err="1" smtClean="0"/>
              <a:t>спостерігалося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в </a:t>
            </a:r>
            <a:r>
              <a:rPr lang="ru-RU" dirty="0" err="1" smtClean="0"/>
              <a:t>Індії</a:t>
            </a:r>
            <a:r>
              <a:rPr lang="ru-RU" dirty="0" smtClean="0"/>
              <a:t> (до 60%).</a:t>
            </a:r>
            <a:endParaRPr lang="en-US" dirty="0"/>
          </a:p>
        </p:txBody>
      </p:sp>
      <p:pic>
        <p:nvPicPr>
          <p:cNvPr id="5" name="Содержимое 4" descr="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412776"/>
            <a:ext cx="3930650" cy="331583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4129656" cy="2682624"/>
          </a:xfrm>
        </p:spPr>
        <p:txBody>
          <a:bodyPr>
            <a:normAutofit fontScale="70000" lnSpcReduction="20000"/>
          </a:bodyPr>
          <a:lstStyle/>
          <a:p>
            <a:pPr indent="72000">
              <a:buNone/>
            </a:pPr>
            <a:r>
              <a:rPr lang="ru-RU" dirty="0" smtClean="0"/>
              <a:t>  </a:t>
            </a:r>
            <a:r>
              <a:rPr lang="ru-RU" dirty="0" err="1" smtClean="0"/>
              <a:t>Обсяги</a:t>
            </a:r>
            <a:r>
              <a:rPr lang="ru-RU" dirty="0" smtClean="0"/>
              <a:t> </a:t>
            </a:r>
            <a:r>
              <a:rPr lang="ru-RU" dirty="0" err="1" smtClean="0"/>
              <a:t>видобутку</a:t>
            </a:r>
            <a:r>
              <a:rPr lang="ru-RU" dirty="0" smtClean="0"/>
              <a:t> </a:t>
            </a:r>
            <a:r>
              <a:rPr lang="ru-RU" dirty="0" err="1" smtClean="0"/>
              <a:t>срібла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2005—2009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збільшилися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636.6 до 709.6 тонн (на 11.4%). </a:t>
            </a:r>
            <a:r>
              <a:rPr lang="ru-RU" dirty="0" err="1" smtClean="0"/>
              <a:t>Лідерами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видобутку</a:t>
            </a:r>
            <a:r>
              <a:rPr lang="ru-RU" dirty="0" smtClean="0"/>
              <a:t> в 2009 </a:t>
            </a:r>
            <a:r>
              <a:rPr lang="ru-RU" dirty="0" err="1" smtClean="0"/>
              <a:t>році</a:t>
            </a:r>
            <a:r>
              <a:rPr lang="ru-RU" dirty="0" smtClean="0"/>
              <a:t> стали Перу, Мексика, Китай, </a:t>
            </a:r>
            <a:r>
              <a:rPr lang="ru-RU" dirty="0" err="1" smtClean="0"/>
              <a:t>Австралія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Болівія</a:t>
            </a:r>
            <a:r>
              <a:rPr lang="ru-RU" dirty="0" smtClean="0"/>
              <a:t>.</a:t>
            </a:r>
          </a:p>
          <a:p>
            <a:pPr indent="72000">
              <a:buNone/>
            </a:pPr>
            <a:r>
              <a:rPr lang="ru-RU" dirty="0" smtClean="0"/>
              <a:t>   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найвагоміших</a:t>
            </a:r>
            <a:r>
              <a:rPr lang="ru-RU" dirty="0" smtClean="0"/>
              <a:t> </a:t>
            </a:r>
            <a:r>
              <a:rPr lang="ru-RU" dirty="0" err="1" smtClean="0"/>
              <a:t>чинників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впливають</a:t>
            </a:r>
            <a:r>
              <a:rPr lang="ru-RU" dirty="0" smtClean="0"/>
              <a:t> на </a:t>
            </a:r>
            <a:r>
              <a:rPr lang="ru-RU" dirty="0" err="1" smtClean="0"/>
              <a:t>динаміку</a:t>
            </a:r>
            <a:r>
              <a:rPr lang="ru-RU" dirty="0" smtClean="0"/>
              <a:t> </a:t>
            </a:r>
            <a:r>
              <a:rPr lang="ru-RU" dirty="0" err="1" smtClean="0"/>
              <a:t>цін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срібло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зміна</a:t>
            </a:r>
            <a:r>
              <a:rPr lang="ru-RU" dirty="0" smtClean="0"/>
              <a:t> курсу фунта </a:t>
            </a:r>
            <a:r>
              <a:rPr lang="ru-RU" dirty="0" err="1" smtClean="0"/>
              <a:t>стерлінгів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5" name="Содержимое 4" descr="я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620688"/>
            <a:ext cx="3600400" cy="2262441"/>
          </a:xfrm>
        </p:spPr>
      </p:pic>
      <p:pic>
        <p:nvPicPr>
          <p:cNvPr id="7" name="Рисунок 6" descr="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3284984"/>
            <a:ext cx="5400600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5490936"/>
          </a:xfrm>
        </p:spPr>
        <p:txBody>
          <a:bodyPr>
            <a:normAutofit fontScale="70000" lnSpcReduction="20000"/>
          </a:bodyPr>
          <a:lstStyle/>
          <a:p>
            <a:pPr indent="72000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smtClean="0"/>
              <a:t>одним </a:t>
            </a:r>
            <a:r>
              <a:rPr lang="ru-RU" dirty="0" err="1" smtClean="0"/>
              <a:t>дорогоцінним</a:t>
            </a:r>
            <a:r>
              <a:rPr lang="ru-RU" dirty="0" smtClean="0"/>
              <a:t> </a:t>
            </a:r>
            <a:r>
              <a:rPr lang="ru-RU" dirty="0" err="1" smtClean="0"/>
              <a:t>металом</a:t>
            </a:r>
            <a:r>
              <a:rPr lang="ru-RU" dirty="0" smtClean="0"/>
              <a:t>, на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підтримується</a:t>
            </a:r>
            <a:r>
              <a:rPr lang="ru-RU" dirty="0" smtClean="0"/>
              <a:t> попит на </a:t>
            </a:r>
            <a:r>
              <a:rPr lang="ru-RU" dirty="0" err="1" smtClean="0"/>
              <a:t>міжбанківському</a:t>
            </a:r>
            <a:r>
              <a:rPr lang="ru-RU" dirty="0" smtClean="0"/>
              <a:t> ринку,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паладій</a:t>
            </a:r>
            <a:r>
              <a:rPr lang="ru-RU" dirty="0" smtClean="0"/>
              <a:t>. </a:t>
            </a:r>
            <a:r>
              <a:rPr lang="ru-RU" dirty="0" err="1" smtClean="0"/>
              <a:t>Інтерес</a:t>
            </a:r>
            <a:r>
              <a:rPr lang="ru-RU" dirty="0" smtClean="0"/>
              <a:t> до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металу</a:t>
            </a:r>
            <a:r>
              <a:rPr lang="ru-RU" dirty="0" smtClean="0"/>
              <a:t> </a:t>
            </a:r>
            <a:r>
              <a:rPr lang="ru-RU" dirty="0" err="1" smtClean="0"/>
              <a:t>виник</a:t>
            </a:r>
            <a:r>
              <a:rPr lang="ru-RU" dirty="0" smtClean="0"/>
              <a:t> у ХХ ст., </a:t>
            </a:r>
            <a:r>
              <a:rPr lang="ru-RU" dirty="0" err="1" smtClean="0"/>
              <a:t>зокрема</a:t>
            </a:r>
            <a:r>
              <a:rPr lang="ru-RU" dirty="0" smtClean="0"/>
              <a:t>, у </a:t>
            </a:r>
            <a:r>
              <a:rPr lang="ru-RU" dirty="0" err="1" smtClean="0"/>
              <a:t>зв’язку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розвитком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електронного</a:t>
            </a:r>
            <a:r>
              <a:rPr lang="ru-RU" dirty="0" smtClean="0"/>
              <a:t> </a:t>
            </a:r>
            <a:r>
              <a:rPr lang="ru-RU" dirty="0" err="1" smtClean="0"/>
              <a:t>устаткування</a:t>
            </a:r>
            <a:r>
              <a:rPr lang="ru-RU" dirty="0" smtClean="0"/>
              <a:t>, </a:t>
            </a:r>
            <a:r>
              <a:rPr lang="ru-RU" dirty="0" err="1" smtClean="0"/>
              <a:t>каталітичних</a:t>
            </a:r>
            <a:r>
              <a:rPr lang="ru-RU" dirty="0" smtClean="0"/>
              <a:t> </a:t>
            </a:r>
            <a:r>
              <a:rPr lang="ru-RU" dirty="0" err="1" smtClean="0"/>
              <a:t>конверторів</a:t>
            </a:r>
            <a:r>
              <a:rPr lang="ru-RU" dirty="0" smtClean="0"/>
              <a:t> для </a:t>
            </a:r>
            <a:r>
              <a:rPr lang="ru-RU" dirty="0" err="1" smtClean="0"/>
              <a:t>автомобілів</a:t>
            </a:r>
            <a:r>
              <a:rPr lang="ru-RU" dirty="0" smtClean="0"/>
              <a:t>. </a:t>
            </a:r>
            <a:r>
              <a:rPr lang="ru-RU" dirty="0" err="1" smtClean="0"/>
              <a:t>Причому</a:t>
            </a:r>
            <a:r>
              <a:rPr lang="ru-RU" dirty="0" smtClean="0"/>
              <a:t>, </a:t>
            </a:r>
            <a:r>
              <a:rPr lang="ru-RU" dirty="0" err="1" smtClean="0"/>
              <a:t>незважаючи</a:t>
            </a:r>
            <a:r>
              <a:rPr lang="ru-RU" dirty="0" smtClean="0"/>
              <a:t> на </a:t>
            </a:r>
            <a:r>
              <a:rPr lang="ru-RU" dirty="0" err="1" smtClean="0"/>
              <a:t>численні</a:t>
            </a:r>
            <a:r>
              <a:rPr lang="ru-RU" dirty="0" smtClean="0"/>
              <a:t> </a:t>
            </a:r>
            <a:r>
              <a:rPr lang="ru-RU" dirty="0" err="1" smtClean="0"/>
              <a:t>розробки</a:t>
            </a:r>
            <a:r>
              <a:rPr lang="ru-RU" dirty="0" smtClean="0"/>
              <a:t>, </a:t>
            </a:r>
            <a:r>
              <a:rPr lang="ru-RU" dirty="0" err="1" smtClean="0"/>
              <a:t>повноцінної</a:t>
            </a:r>
            <a:r>
              <a:rPr lang="ru-RU" dirty="0" smtClean="0"/>
              <a:t> </a:t>
            </a:r>
            <a:r>
              <a:rPr lang="ru-RU" dirty="0" err="1" smtClean="0"/>
              <a:t>заміни</a:t>
            </a:r>
            <a:r>
              <a:rPr lang="ru-RU" dirty="0" smtClean="0"/>
              <a:t> </a:t>
            </a:r>
            <a:r>
              <a:rPr lang="ru-RU" dirty="0" err="1" smtClean="0"/>
              <a:t>паладію</a:t>
            </a:r>
            <a:r>
              <a:rPr lang="ru-RU" dirty="0" smtClean="0"/>
              <a:t> </a:t>
            </a:r>
            <a:r>
              <a:rPr lang="ru-RU" dirty="0" err="1" smtClean="0"/>
              <a:t>дотепер</a:t>
            </a:r>
            <a:r>
              <a:rPr lang="ru-RU" dirty="0" smtClean="0"/>
              <a:t> не </a:t>
            </a:r>
            <a:r>
              <a:rPr lang="ru-RU" dirty="0" err="1" smtClean="0"/>
              <a:t>знайдено</a:t>
            </a:r>
            <a:r>
              <a:rPr lang="ru-RU" dirty="0" smtClean="0"/>
              <a:t>.</a:t>
            </a:r>
          </a:p>
          <a:p>
            <a:pPr indent="72000">
              <a:buNone/>
            </a:pPr>
            <a:r>
              <a:rPr lang="ru-RU" dirty="0" smtClean="0"/>
              <a:t>  В </a:t>
            </a:r>
            <a:r>
              <a:rPr lang="ru-RU" dirty="0" err="1" smtClean="0"/>
              <a:t>останні</a:t>
            </a:r>
            <a:r>
              <a:rPr lang="ru-RU" dirty="0" smtClean="0"/>
              <a:t> роки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попиту</a:t>
            </a:r>
            <a:r>
              <a:rPr lang="ru-RU" dirty="0" smtClean="0"/>
              <a:t> на </a:t>
            </a:r>
            <a:r>
              <a:rPr lang="ru-RU" dirty="0" err="1" smtClean="0"/>
              <a:t>паладій</a:t>
            </a:r>
            <a:r>
              <a:rPr lang="ru-RU" dirty="0" smtClean="0"/>
              <a:t> </a:t>
            </a:r>
            <a:r>
              <a:rPr lang="ru-RU" dirty="0" err="1" smtClean="0"/>
              <a:t>спостерігалося</a:t>
            </a:r>
            <a:r>
              <a:rPr lang="ru-RU" dirty="0" smtClean="0"/>
              <a:t> в </a:t>
            </a:r>
            <a:r>
              <a:rPr lang="ru-RU" dirty="0" err="1" smtClean="0"/>
              <a:t>Європі</a:t>
            </a:r>
            <a:r>
              <a:rPr lang="ru-RU" dirty="0" smtClean="0"/>
              <a:t>, </a:t>
            </a:r>
            <a:r>
              <a:rPr lang="ru-RU" dirty="0" err="1" smtClean="0"/>
              <a:t>стрімке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зафіксовано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Китаї</a:t>
            </a:r>
            <a:r>
              <a:rPr lang="ru-RU" dirty="0" smtClean="0"/>
              <a:t>; у </a:t>
            </a:r>
            <a:r>
              <a:rPr lang="ru-RU" dirty="0" err="1" smtClean="0"/>
              <a:t>Північній</a:t>
            </a:r>
            <a:r>
              <a:rPr lang="ru-RU" dirty="0" smtClean="0"/>
              <a:t> </a:t>
            </a:r>
            <a:r>
              <a:rPr lang="ru-RU" dirty="0" err="1" smtClean="0"/>
              <a:t>Америці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Японії</a:t>
            </a:r>
            <a:r>
              <a:rPr lang="ru-RU" dirty="0" smtClean="0"/>
              <a:t> попит на </a:t>
            </a:r>
            <a:r>
              <a:rPr lang="ru-RU" dirty="0" err="1" smtClean="0"/>
              <a:t>цей</a:t>
            </a:r>
            <a:r>
              <a:rPr lang="ru-RU" dirty="0" smtClean="0"/>
              <a:t> метал </a:t>
            </a:r>
            <a:r>
              <a:rPr lang="ru-RU" dirty="0" err="1" smtClean="0"/>
              <a:t>стабільний</a:t>
            </a:r>
            <a:r>
              <a:rPr lang="ru-RU" dirty="0" smtClean="0"/>
              <a:t>.</a:t>
            </a:r>
            <a:endParaRPr lang="en-US" dirty="0" smtClean="0"/>
          </a:p>
          <a:p>
            <a:pPr indent="72000">
              <a:buNone/>
            </a:pPr>
            <a:endParaRPr lang="en-US" dirty="0"/>
          </a:p>
        </p:txBody>
      </p:sp>
      <p:pic>
        <p:nvPicPr>
          <p:cNvPr id="5" name="Содержимое 4" descr="яя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196752"/>
            <a:ext cx="3930650" cy="375062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11560" y="620688"/>
            <a:ext cx="4248472" cy="504056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Сучасна</a:t>
            </a:r>
            <a:r>
              <a:rPr lang="ru-RU" dirty="0" smtClean="0"/>
              <a:t> </a:t>
            </a:r>
            <a:r>
              <a:rPr lang="ru-RU" dirty="0" err="1" smtClean="0"/>
              <a:t>економіка</a:t>
            </a:r>
            <a:r>
              <a:rPr lang="ru-RU" dirty="0" smtClean="0"/>
              <a:t> становить собою синтез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ринків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взаємодіють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собою.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класифікують</a:t>
            </a:r>
            <a:r>
              <a:rPr lang="ru-RU" dirty="0" smtClean="0"/>
              <a:t> за </a:t>
            </a:r>
            <a:r>
              <a:rPr lang="ru-RU" dirty="0" err="1" smtClean="0"/>
              <a:t>різними</a:t>
            </a:r>
            <a:r>
              <a:rPr lang="ru-RU" dirty="0" smtClean="0"/>
              <a:t> </a:t>
            </a:r>
            <a:r>
              <a:rPr lang="ru-RU" dirty="0" err="1" smtClean="0"/>
              <a:t>критеріями</a:t>
            </a:r>
            <a:r>
              <a:rPr lang="ru-RU" dirty="0" smtClean="0"/>
              <a:t>. </a:t>
            </a:r>
            <a:r>
              <a:rPr lang="ru-RU" dirty="0" smtClean="0"/>
              <a:t>Так, за </a:t>
            </a:r>
            <a:r>
              <a:rPr lang="ru-RU" dirty="0" err="1" smtClean="0"/>
              <a:t>умовами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виділяють</a:t>
            </a:r>
            <a:r>
              <a:rPr lang="ru-RU" dirty="0" smtClean="0"/>
              <a:t> </a:t>
            </a:r>
            <a:r>
              <a:rPr lang="ru-RU" dirty="0" err="1" smtClean="0"/>
              <a:t>вільний</a:t>
            </a:r>
            <a:r>
              <a:rPr lang="ru-RU" dirty="0" smtClean="0"/>
              <a:t>, </a:t>
            </a:r>
            <a:r>
              <a:rPr lang="ru-RU" dirty="0" err="1" smtClean="0"/>
              <a:t>монополізований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регульований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.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</a:t>
            </a:r>
            <a:r>
              <a:rPr lang="ru-RU" dirty="0" err="1" smtClean="0"/>
              <a:t>купівлі-продажу</a:t>
            </a:r>
            <a:r>
              <a:rPr lang="ru-RU" dirty="0" smtClean="0"/>
              <a:t> — </a:t>
            </a:r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 smtClean="0"/>
              <a:t>предметів</a:t>
            </a:r>
            <a:r>
              <a:rPr lang="ru-RU" dirty="0" smtClean="0"/>
              <a:t> </a:t>
            </a:r>
            <a:r>
              <a:rPr lang="ru-RU" dirty="0" err="1" smtClean="0"/>
              <a:t>споживання</a:t>
            </a:r>
            <a:r>
              <a:rPr lang="ru-RU" dirty="0" smtClean="0"/>
              <a:t>, </a:t>
            </a:r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. За </a:t>
            </a:r>
            <a:r>
              <a:rPr lang="ru-RU" dirty="0" err="1" smtClean="0"/>
              <a:t>територіальною</a:t>
            </a:r>
            <a:r>
              <a:rPr lang="ru-RU" dirty="0" smtClean="0"/>
              <a:t> </a:t>
            </a:r>
            <a:r>
              <a:rPr lang="ru-RU" dirty="0" err="1" smtClean="0"/>
              <a:t>ознакою</a:t>
            </a:r>
            <a:r>
              <a:rPr lang="ru-RU" dirty="0" smtClean="0"/>
              <a:t> — </a:t>
            </a:r>
            <a:r>
              <a:rPr lang="ru-RU" dirty="0" err="1" smtClean="0"/>
              <a:t>внутрішній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національний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зовнішній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міжнародний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uk-UA" dirty="0" smtClean="0"/>
              <a:t>.</a:t>
            </a:r>
            <a:endParaRPr lang="en-US" dirty="0"/>
          </a:p>
        </p:txBody>
      </p:sp>
      <p:pic>
        <p:nvPicPr>
          <p:cNvPr id="7" name="Содержимое 6" descr="я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88024" y="3573016"/>
            <a:ext cx="3816424" cy="2491060"/>
          </a:xfrm>
        </p:spPr>
      </p:pic>
      <p:pic>
        <p:nvPicPr>
          <p:cNvPr id="9" name="Рисунок 8" descr="яяяяяяяяяя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620688"/>
            <a:ext cx="2664296" cy="2680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1828800"/>
          </a:xfrm>
        </p:spPr>
        <p:txBody>
          <a:bodyPr/>
          <a:lstStyle/>
          <a:p>
            <a:pPr algn="ctr"/>
            <a:r>
              <a:rPr lang="uk-UA" dirty="0" smtClean="0"/>
              <a:t>Ринок інформації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692696"/>
            <a:ext cx="3931920" cy="43891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інформацією</a:t>
            </a:r>
            <a:r>
              <a:rPr lang="ru-RU" dirty="0" smtClean="0"/>
              <a:t> </a:t>
            </a:r>
            <a:r>
              <a:rPr lang="ru-RU" dirty="0" err="1" smtClean="0"/>
              <a:t>розуміють</a:t>
            </a:r>
            <a:r>
              <a:rPr lang="ru-RU" dirty="0" smtClean="0"/>
              <a:t> </a:t>
            </a:r>
            <a:r>
              <a:rPr lang="ru-RU" dirty="0" err="1" smtClean="0"/>
              <a:t>задокументовані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привселюдно</a:t>
            </a:r>
            <a:r>
              <a:rPr lang="ru-RU" dirty="0" smtClean="0"/>
              <a:t> </a:t>
            </a:r>
            <a:r>
              <a:rPr lang="ru-RU" dirty="0" err="1" smtClean="0"/>
              <a:t>оголошені</a:t>
            </a:r>
            <a:r>
              <a:rPr lang="ru-RU" dirty="0" smtClean="0"/>
              <a:t> </a:t>
            </a:r>
            <a:r>
              <a:rPr lang="ru-RU" dirty="0" err="1" smtClean="0"/>
              <a:t>відомості</a:t>
            </a:r>
            <a:r>
              <a:rPr lang="ru-RU" dirty="0" smtClean="0"/>
              <a:t> про </a:t>
            </a:r>
            <a:r>
              <a:rPr lang="ru-RU" dirty="0" err="1" smtClean="0"/>
              <a:t>події</a:t>
            </a:r>
            <a:r>
              <a:rPr lang="ru-RU" dirty="0" smtClean="0"/>
              <a:t> та </a:t>
            </a:r>
            <a:r>
              <a:rPr lang="ru-RU" dirty="0" err="1" smtClean="0"/>
              <a:t>явища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відбуваються</a:t>
            </a:r>
            <a:r>
              <a:rPr lang="ru-RU" dirty="0" smtClean="0"/>
              <a:t> в </a:t>
            </a:r>
            <a:r>
              <a:rPr lang="ru-RU" dirty="0" err="1" smtClean="0"/>
              <a:t>суспільстві</a:t>
            </a:r>
            <a:r>
              <a:rPr lang="ru-RU" dirty="0" smtClean="0"/>
              <a:t>, </a:t>
            </a:r>
            <a:r>
              <a:rPr lang="ru-RU" dirty="0" err="1" smtClean="0"/>
              <a:t>державі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навколишньому</a:t>
            </a:r>
            <a:r>
              <a:rPr lang="ru-RU" dirty="0" smtClean="0"/>
              <a:t> природному </a:t>
            </a:r>
            <a:r>
              <a:rPr lang="ru-RU" dirty="0" err="1" smtClean="0"/>
              <a:t>середовищі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5" name="Содержимое 4" descr="яяяяяяяяяя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90836" y="813100"/>
            <a:ext cx="3930650" cy="43244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53469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інформаційні</a:t>
            </a:r>
            <a:r>
              <a:rPr lang="ru-RU" dirty="0" smtClean="0"/>
              <a:t> </a:t>
            </a:r>
            <a:r>
              <a:rPr lang="ru-RU" dirty="0" err="1" smtClean="0"/>
              <a:t>відносини</a:t>
            </a:r>
            <a:r>
              <a:rPr lang="ru-RU" dirty="0" smtClean="0"/>
              <a:t> </a:t>
            </a:r>
            <a:r>
              <a:rPr lang="ru-RU" dirty="0" err="1" smtClean="0"/>
              <a:t>регулюються</a:t>
            </a:r>
            <a:r>
              <a:rPr lang="ru-RU" dirty="0" smtClean="0"/>
              <a:t> Законом "Про </a:t>
            </a:r>
            <a:r>
              <a:rPr lang="ru-RU" dirty="0" err="1" smtClean="0"/>
              <a:t>інформацію</a:t>
            </a:r>
            <a:r>
              <a:rPr lang="ru-RU" dirty="0" smtClean="0"/>
              <a:t>",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громадяни</a:t>
            </a:r>
            <a:r>
              <a:rPr lang="ru-RU" dirty="0" smtClean="0"/>
              <a:t>, </a:t>
            </a:r>
            <a:r>
              <a:rPr lang="ru-RU" dirty="0" err="1" smtClean="0"/>
              <a:t>юридичні</a:t>
            </a:r>
            <a:r>
              <a:rPr lang="ru-RU" dirty="0" smtClean="0"/>
              <a:t> особи та </a:t>
            </a:r>
            <a:r>
              <a:rPr lang="ru-RU" dirty="0" err="1" smtClean="0"/>
              <a:t>державні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право на </a:t>
            </a:r>
            <a:r>
              <a:rPr lang="ru-RU" dirty="0" err="1" smtClean="0"/>
              <a:t>інформацію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вільного</a:t>
            </a:r>
            <a:r>
              <a:rPr lang="ru-RU" dirty="0" smtClean="0"/>
              <a:t> </a:t>
            </a:r>
            <a:r>
              <a:rPr lang="ru-RU" dirty="0" err="1" smtClean="0"/>
              <a:t>одержання</a:t>
            </a:r>
            <a:r>
              <a:rPr lang="ru-RU" dirty="0" smtClean="0"/>
              <a:t>, </a:t>
            </a:r>
            <a:r>
              <a:rPr lang="ru-RU" dirty="0" err="1" smtClean="0"/>
              <a:t>використання</a:t>
            </a:r>
            <a:r>
              <a:rPr lang="ru-RU" dirty="0" smtClean="0"/>
              <a:t>, </a:t>
            </a:r>
            <a:r>
              <a:rPr lang="ru-RU" dirty="0" err="1" smtClean="0"/>
              <a:t>поширення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зберігання</a:t>
            </a:r>
            <a:r>
              <a:rPr lang="ru-RU" dirty="0" smtClean="0"/>
              <a:t> </a:t>
            </a:r>
            <a:r>
              <a:rPr lang="ru-RU" dirty="0" err="1" smtClean="0"/>
              <a:t>відомостей</a:t>
            </a:r>
            <a:r>
              <a:rPr lang="ru-RU" dirty="0" smtClean="0"/>
              <a:t>, </a:t>
            </a:r>
            <a:r>
              <a:rPr lang="ru-RU" dirty="0" err="1" smtClean="0"/>
              <a:t>необхідних</a:t>
            </a:r>
            <a:r>
              <a:rPr lang="ru-RU" dirty="0" smtClean="0"/>
              <a:t> для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прав, свобод, </a:t>
            </a:r>
            <a:r>
              <a:rPr lang="ru-RU" dirty="0" err="1" smtClean="0"/>
              <a:t>законних</a:t>
            </a:r>
            <a:r>
              <a:rPr lang="ru-RU" dirty="0" smtClean="0"/>
              <a:t> </a:t>
            </a:r>
            <a:r>
              <a:rPr lang="ru-RU" dirty="0" err="1" smtClean="0"/>
              <a:t>інтересів</a:t>
            </a:r>
            <a:r>
              <a:rPr lang="ru-RU" dirty="0" smtClean="0"/>
              <a:t> та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6" name="Рисунок 5" descr="я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501008"/>
            <a:ext cx="2448272" cy="2153444"/>
          </a:xfrm>
          <a:prstGeom prst="rect">
            <a:avLst/>
          </a:prstGeom>
        </p:spPr>
      </p:pic>
      <p:pic>
        <p:nvPicPr>
          <p:cNvPr id="8" name="Содержимое 7" descr="яяя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692696"/>
            <a:ext cx="3600400" cy="2520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476672"/>
            <a:ext cx="3931920" cy="5256584"/>
          </a:xfrm>
        </p:spPr>
        <p:txBody>
          <a:bodyPr>
            <a:normAutofit fontScale="92500" lnSpcReduction="10000"/>
          </a:bodyPr>
          <a:lstStyle/>
          <a:p>
            <a:pPr indent="72000">
              <a:spcBef>
                <a:spcPts val="0"/>
              </a:spcBef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Інформація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своєрідним</a:t>
            </a:r>
            <a:r>
              <a:rPr lang="ru-RU" dirty="0" smtClean="0"/>
              <a:t> товаром,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продається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купується</a:t>
            </a:r>
            <a:r>
              <a:rPr lang="ru-RU" dirty="0" smtClean="0"/>
              <a:t> на </a:t>
            </a:r>
            <a:r>
              <a:rPr lang="ru-RU" dirty="0" err="1" smtClean="0"/>
              <a:t>відповідному</a:t>
            </a:r>
            <a:r>
              <a:rPr lang="ru-RU" dirty="0" smtClean="0"/>
              <a:t> ринку</a:t>
            </a:r>
            <a:r>
              <a:rPr lang="ru-RU" dirty="0" smtClean="0"/>
              <a:t>.</a:t>
            </a:r>
          </a:p>
          <a:p>
            <a:pPr indent="72000">
              <a:spcBef>
                <a:spcPts val="0"/>
              </a:spcBef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сегмент ринку,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задовольняє</a:t>
            </a:r>
            <a:r>
              <a:rPr lang="ru-RU" dirty="0" smtClean="0"/>
              <a:t> потреби </a:t>
            </a:r>
            <a:r>
              <a:rPr lang="ru-RU" dirty="0" err="1" smtClean="0"/>
              <a:t>ділових</a:t>
            </a:r>
            <a:r>
              <a:rPr lang="ru-RU" dirty="0" smtClean="0"/>
              <a:t> </a:t>
            </a:r>
            <a:r>
              <a:rPr lang="ru-RU" dirty="0" err="1" smtClean="0"/>
              <a:t>кіл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в </a:t>
            </a:r>
            <a:r>
              <a:rPr lang="ru-RU" dirty="0" err="1" smtClean="0"/>
              <a:t>економічній</a:t>
            </a:r>
            <a:r>
              <a:rPr lang="ru-RU" dirty="0" smtClean="0"/>
              <a:t>, </a:t>
            </a:r>
            <a:r>
              <a:rPr lang="ru-RU" dirty="0" err="1" smtClean="0"/>
              <a:t>науково-технічній</a:t>
            </a:r>
            <a:r>
              <a:rPr lang="ru-RU" dirty="0" smtClean="0"/>
              <a:t>, </a:t>
            </a:r>
            <a:r>
              <a:rPr lang="ru-RU" dirty="0" err="1" smtClean="0"/>
              <a:t>фінансовій</a:t>
            </a:r>
            <a:r>
              <a:rPr lang="ru-RU" dirty="0" smtClean="0"/>
              <a:t>, </a:t>
            </a:r>
            <a:r>
              <a:rPr lang="ru-RU" dirty="0" err="1" smtClean="0"/>
              <a:t>комерційній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видах </a:t>
            </a:r>
            <a:r>
              <a:rPr lang="ru-RU" dirty="0" err="1" smtClean="0"/>
              <a:t>інформації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5" name="Содержимое 4" descr="яя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692696"/>
            <a:ext cx="3672408" cy="2356194"/>
          </a:xfrm>
        </p:spPr>
      </p:pic>
      <p:pic>
        <p:nvPicPr>
          <p:cNvPr id="6" name="Рисунок 5" descr="я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140968"/>
            <a:ext cx="3168352" cy="2702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697608" cy="54189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Сучасний</a:t>
            </a:r>
            <a:r>
              <a:rPr lang="ru-RU" dirty="0" smtClean="0"/>
              <a:t> </a:t>
            </a:r>
            <a:r>
              <a:rPr lang="ru-RU" dirty="0" err="1" smtClean="0"/>
              <a:t>інформаційний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 smtClean="0"/>
              <a:t>включає</a:t>
            </a:r>
            <a:r>
              <a:rPr lang="ru-RU" dirty="0" smtClean="0"/>
              <a:t> три </a:t>
            </a:r>
            <a:r>
              <a:rPr lang="ru-RU" dirty="0" err="1" smtClean="0"/>
              <a:t>взаємодіючих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: </a:t>
            </a:r>
            <a:br>
              <a:rPr lang="ru-RU" dirty="0" smtClean="0"/>
            </a:br>
            <a:r>
              <a:rPr lang="ru-RU" dirty="0" smtClean="0"/>
              <a:t>-</a:t>
            </a:r>
            <a:r>
              <a:rPr lang="ru-RU" dirty="0" err="1" smtClean="0"/>
              <a:t>інформацію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-</a:t>
            </a: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smtClean="0"/>
              <a:t>угоди;</a:t>
            </a:r>
            <a:br>
              <a:rPr lang="ru-RU" dirty="0" smtClean="0"/>
            </a:br>
            <a:r>
              <a:rPr lang="ru-RU" dirty="0" smtClean="0"/>
              <a:t>-</a:t>
            </a: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комунікації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5" name="Содержимое 4" descr="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620688"/>
            <a:ext cx="3930650" cy="2154048"/>
          </a:xfrm>
        </p:spPr>
      </p:pic>
      <p:pic>
        <p:nvPicPr>
          <p:cNvPr id="6" name="Рисунок 5" descr="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068960"/>
            <a:ext cx="4464496" cy="2607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692696"/>
            <a:ext cx="3932238" cy="237626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476672"/>
            <a:ext cx="3931920" cy="57069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 smtClean="0"/>
              <a:t>електронних</a:t>
            </a:r>
            <a:r>
              <a:rPr lang="ru-RU" dirty="0" smtClean="0"/>
              <a:t> </a:t>
            </a:r>
            <a:r>
              <a:rPr lang="ru-RU" dirty="0" err="1" smtClean="0"/>
              <a:t>угод</a:t>
            </a:r>
            <a:r>
              <a:rPr lang="ru-RU" dirty="0" smtClean="0"/>
              <a:t> </a:t>
            </a:r>
            <a:r>
              <a:rPr lang="ru-RU" dirty="0" err="1" smtClean="0"/>
              <a:t>включає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резервування</a:t>
            </a:r>
            <a:r>
              <a:rPr lang="ru-RU" dirty="0" smtClean="0"/>
              <a:t> </a:t>
            </a:r>
            <a:r>
              <a:rPr lang="ru-RU" dirty="0" err="1" smtClean="0"/>
              <a:t>квитків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місць</a:t>
            </a:r>
            <a:r>
              <a:rPr lang="ru-RU" dirty="0" smtClean="0"/>
              <a:t> у </a:t>
            </a:r>
            <a:r>
              <a:rPr lang="ru-RU" dirty="0" err="1" smtClean="0"/>
              <a:t>готелях</a:t>
            </a:r>
            <a:r>
              <a:rPr lang="ru-RU" dirty="0" smtClean="0"/>
              <a:t>, </a:t>
            </a:r>
            <a:r>
              <a:rPr lang="ru-RU" dirty="0" err="1" smtClean="0"/>
              <a:t>замовлення</a:t>
            </a:r>
            <a:r>
              <a:rPr lang="ru-RU" dirty="0" smtClean="0"/>
              <a:t>, продажу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,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розрахункових</a:t>
            </a:r>
            <a:r>
              <a:rPr lang="ru-RU" dirty="0" smtClean="0"/>
              <a:t> </a:t>
            </a:r>
            <a:r>
              <a:rPr lang="ru-RU" dirty="0" err="1" smtClean="0"/>
              <a:t>операцій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На ринку </a:t>
            </a:r>
            <a:r>
              <a:rPr lang="ru-RU" dirty="0" err="1" smtClean="0"/>
              <a:t>електронних</a:t>
            </a:r>
            <a:r>
              <a:rPr lang="ru-RU" dirty="0" smtClean="0"/>
              <a:t> </a:t>
            </a:r>
            <a:r>
              <a:rPr lang="ru-RU" dirty="0" err="1" smtClean="0"/>
              <a:t>комунікацій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виділити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зв'язку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людського</a:t>
            </a:r>
            <a:r>
              <a:rPr lang="ru-RU" dirty="0" smtClean="0"/>
              <a:t> </a:t>
            </a:r>
            <a:r>
              <a:rPr lang="ru-RU" dirty="0" err="1" smtClean="0"/>
              <a:t>спілкування</a:t>
            </a:r>
            <a:r>
              <a:rPr lang="ru-RU" dirty="0" smtClean="0"/>
              <a:t>: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ru-RU" dirty="0" err="1" smtClean="0"/>
              <a:t>передачі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, </a:t>
            </a:r>
            <a:r>
              <a:rPr lang="ru-RU" dirty="0" err="1" smtClean="0"/>
              <a:t>електронну</a:t>
            </a:r>
            <a:r>
              <a:rPr lang="ru-RU" dirty="0" smtClean="0"/>
              <a:t> </a:t>
            </a:r>
            <a:r>
              <a:rPr lang="ru-RU" dirty="0" err="1" smtClean="0"/>
              <a:t>пошту</a:t>
            </a:r>
            <a:r>
              <a:rPr lang="ru-RU" dirty="0" smtClean="0"/>
              <a:t>, </a:t>
            </a:r>
            <a:r>
              <a:rPr lang="ru-RU" dirty="0" err="1" smtClean="0"/>
              <a:t>телеконференції</a:t>
            </a:r>
            <a:r>
              <a:rPr lang="ru-RU" dirty="0" smtClean="0"/>
              <a:t>, </a:t>
            </a: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дошки</a:t>
            </a:r>
            <a:r>
              <a:rPr lang="ru-RU" dirty="0" smtClean="0"/>
              <a:t> </a:t>
            </a:r>
            <a:r>
              <a:rPr lang="ru-RU" dirty="0" err="1" smtClean="0"/>
              <a:t>оголошень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бюлетені</a:t>
            </a:r>
            <a:r>
              <a:rPr lang="ru-RU" dirty="0" smtClean="0"/>
              <a:t>,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вилученого</a:t>
            </a:r>
            <a:r>
              <a:rPr lang="ru-RU" dirty="0" smtClean="0"/>
              <a:t> </a:t>
            </a:r>
            <a:r>
              <a:rPr lang="ru-RU" dirty="0" err="1" smtClean="0"/>
              <a:t>діалогового</a:t>
            </a:r>
            <a:r>
              <a:rPr lang="ru-RU" dirty="0" smtClean="0"/>
              <a:t> доступу до баз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т.п.</a:t>
            </a:r>
            <a:endParaRPr lang="en-US" dirty="0"/>
          </a:p>
        </p:txBody>
      </p:sp>
      <p:pic>
        <p:nvPicPr>
          <p:cNvPr id="6" name="Рисунок 5" descr="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212976"/>
            <a:ext cx="3528392" cy="2569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105</TotalTime>
  <Words>1253</Words>
  <Application>Microsoft Office PowerPoint</Application>
  <PresentationFormat>Экран (4:3)</PresentationFormat>
  <Paragraphs>34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Аспект</vt:lpstr>
      <vt:lpstr>Ринок. Види ринків</vt:lpstr>
      <vt:lpstr>Слайд 2</vt:lpstr>
      <vt:lpstr>Слайд 3</vt:lpstr>
      <vt:lpstr>Ринок інформації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Ринок дорогоцінних металів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2014-12-16T14:08:17Z</dcterms:created>
  <dcterms:modified xsi:type="dcterms:W3CDTF">2014-12-16T15:53:39Z</dcterms:modified>
</cp:coreProperties>
</file>