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ru-RU" smtClean="0"/>
              <a:t>Образец заголовка</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19.09.2013</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19.09.2013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19.09.2013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9" name="Date Placeholder 8"/>
          <p:cNvSpPr>
            <a:spLocks noGrp="1"/>
          </p:cNvSpPr>
          <p:nvPr>
            <p:ph type="dt" sz="half" idx="14"/>
          </p:nvPr>
        </p:nvSpPr>
        <p:spPr/>
        <p:txBody>
          <a:bodyPr/>
          <a:lstStyle/>
          <a:p>
            <a:fld id="{B4C71EC6-210F-42DE-9C53-41977AD35B3D}" type="datetimeFigureOut">
              <a:rPr lang="ru-RU" smtClean="0"/>
              <a:t>19.09.2013</a:t>
            </a:fld>
            <a:endParaRPr lang="ru-RU"/>
          </a:p>
        </p:txBody>
      </p:sp>
      <p:sp>
        <p:nvSpPr>
          <p:cNvPr id="10" name="Slide Number Placeholder 9"/>
          <p:cNvSpPr>
            <a:spLocks noGrp="1"/>
          </p:cNvSpPr>
          <p:nvPr>
            <p:ph type="sldNum" sz="quarter" idx="15"/>
          </p:nvPr>
        </p:nvSpPr>
        <p:spPr/>
        <p:txBody>
          <a:bodyPr/>
          <a:lstStyle/>
          <a:p>
            <a:fld id="{B19B0651-EE4F-4900-A07F-96A6BFA9D0F0}" type="slidenum">
              <a:rPr lang="ru-RU" smtClean="0"/>
              <a:t>‹#›</a:t>
            </a:fld>
            <a:endParaRPr lang="ru-RU"/>
          </a:p>
        </p:txBody>
      </p:sp>
      <p:sp>
        <p:nvSpPr>
          <p:cNvPr id="11" name="Footer Placeholder 10"/>
          <p:cNvSpPr>
            <a:spLocks noGrp="1"/>
          </p:cNvSpPr>
          <p:nvPr>
            <p:ph type="ftr" sz="quarter" idx="16"/>
          </p:nvPr>
        </p:nvSpPr>
        <p:spPr/>
        <p:txBody>
          <a:bodyPr/>
          <a:lstStyle/>
          <a:p>
            <a:endParaRPr lang="ru-RU"/>
          </a:p>
        </p:txBody>
      </p:sp>
      <p:sp>
        <p:nvSpPr>
          <p:cNvPr id="12" name="Title 11"/>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ru-RU" smtClean="0"/>
              <a:t>Образец заголовка</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19.09.2013</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Date Placeholder 8"/>
          <p:cNvSpPr>
            <a:spLocks noGrp="1"/>
          </p:cNvSpPr>
          <p:nvPr>
            <p:ph type="dt" sz="half" idx="10"/>
          </p:nvPr>
        </p:nvSpPr>
        <p:spPr/>
        <p:txBody>
          <a:bodyPr/>
          <a:lstStyle/>
          <a:p>
            <a:fld id="{B4C71EC6-210F-42DE-9C53-41977AD35B3D}" type="datetimeFigureOut">
              <a:rPr lang="ru-RU" smtClean="0"/>
              <a:t>19.09.2013</a:t>
            </a:fld>
            <a:endParaRPr lang="ru-RU"/>
          </a:p>
        </p:txBody>
      </p:sp>
      <p:sp>
        <p:nvSpPr>
          <p:cNvPr id="10" name="Slide Number Placeholder 9"/>
          <p:cNvSpPr>
            <a:spLocks noGrp="1"/>
          </p:cNvSpPr>
          <p:nvPr>
            <p:ph type="sldNum" sz="quarter" idx="11"/>
          </p:nvPr>
        </p:nvSpPr>
        <p:spPr/>
        <p:txBody>
          <a:bodyPr/>
          <a:lstStyle/>
          <a:p>
            <a:fld id="{B19B0651-EE4F-4900-A07F-96A6BFA9D0F0}" type="slidenum">
              <a:rPr lang="ru-RU" smtClean="0"/>
              <a:t>‹#›</a:t>
            </a:fld>
            <a:endParaRPr lang="ru-RU"/>
          </a:p>
        </p:txBody>
      </p:sp>
      <p:sp>
        <p:nvSpPr>
          <p:cNvPr id="11" name="Footer Placeholder 10"/>
          <p:cNvSpPr>
            <a:spLocks noGrp="1"/>
          </p:cNvSpPr>
          <p:nvPr>
            <p:ph type="ftr" sz="quarter" idx="12"/>
          </p:nvPr>
        </p:nvSpPr>
        <p:spPr>
          <a:xfrm>
            <a:off x="493776" y="6356350"/>
            <a:ext cx="5102352" cy="365125"/>
          </a:xfrm>
        </p:spPr>
        <p:txBody>
          <a:bodyPr/>
          <a:lstStyle/>
          <a:p>
            <a:endParaRPr lang="ru-RU"/>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Date Placeholder 9"/>
          <p:cNvSpPr>
            <a:spLocks noGrp="1"/>
          </p:cNvSpPr>
          <p:nvPr>
            <p:ph type="dt" sz="half" idx="10"/>
          </p:nvPr>
        </p:nvSpPr>
        <p:spPr/>
        <p:txBody>
          <a:bodyPr/>
          <a:lstStyle/>
          <a:p>
            <a:fld id="{B4C71EC6-210F-42DE-9C53-41977AD35B3D}" type="datetimeFigureOut">
              <a:rPr lang="ru-RU" smtClean="0"/>
              <a:t>19.09.2013</a:t>
            </a:fld>
            <a:endParaRPr lang="ru-RU"/>
          </a:p>
        </p:txBody>
      </p:sp>
      <p:sp>
        <p:nvSpPr>
          <p:cNvPr id="11" name="Slide Number Placeholder 10"/>
          <p:cNvSpPr>
            <a:spLocks noGrp="1"/>
          </p:cNvSpPr>
          <p:nvPr>
            <p:ph type="sldNum" sz="quarter" idx="11"/>
          </p:nvPr>
        </p:nvSpPr>
        <p:spPr/>
        <p:txBody>
          <a:bodyPr/>
          <a:lstStyle/>
          <a:p>
            <a:fld id="{B19B0651-EE4F-4900-A07F-96A6BFA9D0F0}" type="slidenum">
              <a:rPr lang="ru-RU" smtClean="0"/>
              <a:t>‹#›</a:t>
            </a:fld>
            <a:endParaRPr lang="ru-RU"/>
          </a:p>
        </p:txBody>
      </p:sp>
      <p:sp>
        <p:nvSpPr>
          <p:cNvPr id="12" name="Footer Placeholder 11"/>
          <p:cNvSpPr>
            <a:spLocks noGrp="1"/>
          </p:cNvSpPr>
          <p:nvPr>
            <p:ph type="ftr" sz="quarter" idx="12"/>
          </p:nvPr>
        </p:nvSpPr>
        <p:spPr>
          <a:xfrm>
            <a:off x="493776" y="6356350"/>
            <a:ext cx="5102352" cy="365125"/>
          </a:xfrm>
        </p:spPr>
        <p:txBody>
          <a:bodyPr/>
          <a:lstStyle/>
          <a:p>
            <a:endParaRPr lang="ru-RU"/>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B4C71EC6-210F-42DE-9C53-41977AD35B3D}" type="datetimeFigureOut">
              <a:rPr lang="ru-RU" smtClean="0"/>
              <a:t>19.09.2013</a:t>
            </a:fld>
            <a:endParaRPr lang="ru-RU"/>
          </a:p>
        </p:txBody>
      </p:sp>
      <p:sp>
        <p:nvSpPr>
          <p:cNvPr id="5" name="Title 4"/>
          <p:cNvSpPr>
            <a:spLocks noGrp="1"/>
          </p:cNvSpPr>
          <p:nvPr>
            <p:ph type="title"/>
          </p:nvPr>
        </p:nvSpPr>
        <p:spPr/>
        <p:txBody>
          <a:bodyPr/>
          <a:lstStyle/>
          <a:p>
            <a:r>
              <a:rPr lang="ru-RU" smtClean="0"/>
              <a:t>Образец заголовка</a:t>
            </a:r>
            <a:endParaRPr lang="en-US" dirty="0"/>
          </a:p>
        </p:txBody>
      </p:sp>
      <p:sp>
        <p:nvSpPr>
          <p:cNvPr id="4" name="Slide Number Placeholder 3"/>
          <p:cNvSpPr>
            <a:spLocks noGrp="1"/>
          </p:cNvSpPr>
          <p:nvPr>
            <p:ph type="sldNum" sz="quarter" idx="11"/>
          </p:nvPr>
        </p:nvSpPr>
        <p:spPr/>
        <p:txBody>
          <a:bodyPr/>
          <a:lstStyle/>
          <a:p>
            <a:fld id="{B19B0651-EE4F-4900-A07F-96A6BFA9D0F0}" type="slidenum">
              <a:rPr lang="ru-RU" smtClean="0"/>
              <a:t>‹#›</a:t>
            </a:fld>
            <a:endParaRPr lang="ru-RU"/>
          </a:p>
        </p:txBody>
      </p:sp>
      <p:sp>
        <p:nvSpPr>
          <p:cNvPr id="6" name="Footer Placeholder 5"/>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19.09.2013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B4C71EC6-210F-42DE-9C53-41977AD35B3D}" type="datetimeFigureOut">
              <a:rPr lang="ru-RU" smtClean="0"/>
              <a:t>19.09.2013</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t>‹#›</a:t>
            </a:fld>
            <a:endParaRPr lang="ru-RU"/>
          </a:p>
        </p:txBody>
      </p:sp>
      <p:sp>
        <p:nvSpPr>
          <p:cNvPr id="10" name="Footer Placeholder 9"/>
          <p:cNvSpPr>
            <a:spLocks noGrp="1"/>
          </p:cNvSpPr>
          <p:nvPr>
            <p:ph type="ftr" sz="quarter" idx="12"/>
          </p:nvPr>
        </p:nvSpPr>
        <p:spPr>
          <a:xfrm>
            <a:off x="493776" y="6356350"/>
            <a:ext cx="5102352" cy="365125"/>
          </a:xfrm>
        </p:spPr>
        <p:txBody>
          <a:bodyPr/>
          <a:lstStyle/>
          <a:p>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ru-RU" smtClean="0"/>
              <a:t>Образец заголовка</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B4C71EC6-210F-42DE-9C53-41977AD35B3D}" type="datetimeFigureOut">
              <a:rPr lang="ru-RU" smtClean="0"/>
              <a:t>19.09.2013</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t>‹#›</a:t>
            </a:fld>
            <a:endParaRPr lang="ru-RU"/>
          </a:p>
        </p:txBody>
      </p:sp>
      <p:sp>
        <p:nvSpPr>
          <p:cNvPr id="10" name="Footer Placeholder 9"/>
          <p:cNvSpPr>
            <a:spLocks noGrp="1"/>
          </p:cNvSpPr>
          <p:nvPr>
            <p:ph type="ftr" sz="quarter" idx="12"/>
          </p:nvPr>
        </p:nvSpPr>
        <p:spPr>
          <a:xfrm>
            <a:off x="493776" y="6356350"/>
            <a:ext cx="5102352" cy="365125"/>
          </a:xfrm>
        </p:spPr>
        <p:txBody>
          <a:bodyPr/>
          <a:lstStyle/>
          <a:p>
            <a:endParaRPr lang="ru-RU"/>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B4C71EC6-210F-42DE-9C53-41977AD35B3D}" type="datetimeFigureOut">
              <a:rPr lang="ru-RU" smtClean="0"/>
              <a:t>19.09.2013</a:t>
            </a:fld>
            <a:endParaRPr lang="ru-RU"/>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ru-RU"/>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548680"/>
            <a:ext cx="7056784" cy="1944216"/>
          </a:xfrm>
        </p:spPr>
        <p:txBody>
          <a:bodyPr>
            <a:noAutofit/>
          </a:bodyPr>
          <a:lstStyle/>
          <a:p>
            <a:r>
              <a:rPr lang="uk-UA" sz="4400" b="1" dirty="0" smtClean="0">
                <a:solidFill>
                  <a:srgbClr val="C00000"/>
                </a:solidFill>
                <a:latin typeface="Batang" panose="02030600000101010101" pitchFamily="18" charset="-127"/>
                <a:ea typeface="Batang" panose="02030600000101010101" pitchFamily="18" charset="-127"/>
              </a:rPr>
              <a:t>Архітектура  Китаю     </a:t>
            </a:r>
            <a:endParaRPr lang="ru-RU" sz="4400" b="1" dirty="0">
              <a:solidFill>
                <a:srgbClr val="C00000"/>
              </a:solidFill>
              <a:latin typeface="Batang" panose="02030600000101010101" pitchFamily="18" charset="-127"/>
              <a:ea typeface="Batang" panose="02030600000101010101" pitchFamily="18" charset="-127"/>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19358">
            <a:off x="683568" y="1628801"/>
            <a:ext cx="1770267" cy="26642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98304">
            <a:off x="2915816" y="1916832"/>
            <a:ext cx="2310686" cy="30689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32515">
            <a:off x="5501274" y="1770928"/>
            <a:ext cx="3048000" cy="203073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51097">
            <a:off x="5171321" y="4038289"/>
            <a:ext cx="3707904" cy="24657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059645">
            <a:off x="417869" y="4709770"/>
            <a:ext cx="2769853" cy="20566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39715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1520" y="476672"/>
            <a:ext cx="5184576" cy="4824536"/>
          </a:xfrm>
        </p:spPr>
        <p:txBody>
          <a:bodyPr>
            <a:noAutofit/>
          </a:bodyPr>
          <a:lstStyle/>
          <a:p>
            <a:r>
              <a:rPr lang="ru-RU" sz="2800" cap="none" dirty="0"/>
              <a:t>За п'ятитисячолітню </a:t>
            </a:r>
            <a:r>
              <a:rPr lang="ru-RU" sz="2800" cap="none" dirty="0" smtClean="0"/>
              <a:t>історію</a:t>
            </a:r>
            <a:br>
              <a:rPr lang="ru-RU" sz="2800" cap="none" dirty="0" smtClean="0"/>
            </a:br>
            <a:r>
              <a:rPr lang="ru-RU" sz="2800" cap="none" dirty="0" smtClean="0"/>
              <a:t>китайської </a:t>
            </a:r>
            <a:r>
              <a:rPr lang="ru-RU" sz="2800" cap="none" dirty="0"/>
              <a:t>цивілізації збереглося чимало архітектурних споруд, багато з яких по праву вважаються шедеврами світового масштабу. Їх різноманітність і оригінальність втілюють в собі традиції старовини і кращі досягнення китайського зодчества.</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620688"/>
            <a:ext cx="2545706" cy="216024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0850" y="3501008"/>
            <a:ext cx="3072342" cy="230425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887775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3528" y="332656"/>
            <a:ext cx="8640960" cy="3096344"/>
          </a:xfrm>
        </p:spPr>
        <p:txBody>
          <a:bodyPr>
            <a:normAutofit/>
          </a:bodyPr>
          <a:lstStyle/>
          <a:p>
            <a:r>
              <a:rPr lang="uk-UA" dirty="0" smtClean="0">
                <a:solidFill>
                  <a:srgbClr val="C00000"/>
                </a:solidFill>
              </a:rPr>
              <a:t>Велика китайська стіНА </a:t>
            </a:r>
            <a:r>
              <a:rPr lang="uk-UA" dirty="0">
                <a:solidFill>
                  <a:srgbClr val="C00000"/>
                </a:solidFill>
              </a:rPr>
              <a:t>-  </a:t>
            </a:r>
            <a:r>
              <a:rPr lang="uk-UA" sz="1600" kern="0" cap="none" dirty="0">
                <a:solidFill>
                  <a:schemeClr val="bg2">
                    <a:lumMod val="10000"/>
                  </a:schemeClr>
                </a:solidFill>
              </a:rPr>
              <a:t>Великий китайський мур простягається від Шаньхайгуань на сході до Лобнор на заході по дузі, що приблизно розмежовує південні околиці Внутрішньої Монголії. Археологічне дослідження 2008 року прийшло до висновку, що Великий мур, побудований в епоху династії Мін (1368 — 1644), з усіма його секціями простягається на 8 851,8 </a:t>
            </a:r>
            <a:r>
              <a:rPr lang="uk-UA" sz="1600" kern="0" cap="none" dirty="0" smtClean="0">
                <a:solidFill>
                  <a:schemeClr val="bg2">
                    <a:lumMod val="10000"/>
                  </a:schemeClr>
                </a:solidFill>
              </a:rPr>
              <a:t>км. Ця </a:t>
            </a:r>
            <a:r>
              <a:rPr lang="uk-UA" sz="1600" kern="0" cap="none" dirty="0">
                <a:solidFill>
                  <a:schemeClr val="bg2">
                    <a:lumMod val="10000"/>
                  </a:schemeClr>
                </a:solidFill>
              </a:rPr>
              <a:t>довжина складається з 6259 км самих стін, 359,7 км траншей та 2 232,5 км природних захисних бар'єрів, таких як гори та </a:t>
            </a:r>
            <a:r>
              <a:rPr lang="uk-UA" sz="1600" kern="0" cap="none" dirty="0" smtClean="0">
                <a:solidFill>
                  <a:schemeClr val="bg2">
                    <a:lumMod val="10000"/>
                  </a:schemeClr>
                </a:solidFill>
              </a:rPr>
              <a:t>річки.Її </a:t>
            </a:r>
            <a:r>
              <a:rPr lang="uk-UA" sz="1600" kern="0" cap="none" dirty="0">
                <a:solidFill>
                  <a:schemeClr val="bg2">
                    <a:lumMod val="10000"/>
                  </a:schemeClr>
                </a:solidFill>
              </a:rPr>
              <a:t>загальна протяжність згідно з результатами 2012 року становить 21 196,18 </a:t>
            </a:r>
            <a:r>
              <a:rPr lang="uk-UA" sz="1600" kern="0" cap="none" dirty="0" smtClean="0">
                <a:solidFill>
                  <a:schemeClr val="bg2">
                    <a:lumMod val="10000"/>
                  </a:schemeClr>
                </a:solidFill>
              </a:rPr>
              <a:t>кілометрів.Уздовж </a:t>
            </a:r>
            <a:r>
              <a:rPr lang="uk-UA" sz="1600" kern="0" cap="none" dirty="0">
                <a:solidFill>
                  <a:schemeClr val="bg2">
                    <a:lumMod val="10000"/>
                  </a:schemeClr>
                </a:solidFill>
              </a:rPr>
              <a:t>усієї Великої китайської стіни споруджені каземати для охорони і сторожові вежі, а у головних гірських проходах — фортеці. Великий китайський мур зберігся до наших днів, переважно, у вигляді кам'яної захисної стіни династії Мін (17 століття). </a:t>
            </a:r>
            <a:endParaRPr lang="ru-RU" sz="1600" kern="0" cap="none" dirty="0">
              <a:solidFill>
                <a:schemeClr val="bg2">
                  <a:lumMod val="10000"/>
                </a:schemeClr>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933056"/>
            <a:ext cx="3707904" cy="278092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3429000"/>
            <a:ext cx="3211802" cy="203547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2120" y="4570411"/>
            <a:ext cx="3203848" cy="213055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313059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3528" y="188640"/>
            <a:ext cx="8352928" cy="2985266"/>
          </a:xfrm>
        </p:spPr>
        <p:txBody>
          <a:bodyPr/>
          <a:lstStyle/>
          <a:p>
            <a:r>
              <a:rPr lang="ru-RU" dirty="0">
                <a:solidFill>
                  <a:srgbClr val="FF0000"/>
                </a:solidFill>
              </a:rPr>
              <a:t>Гробниці імператорів династії Мін- </a:t>
            </a:r>
            <a:r>
              <a:rPr lang="ru-RU" kern="0" cap="none" dirty="0"/>
              <a:t>пам'ятник Всесвітньої спадщини ЮНЕСКО, що складається з декількох мавзолейних комплексів в різних районах Китаю, де були поховані імператори </a:t>
            </a:r>
            <a:r>
              <a:rPr lang="ru-RU" kern="0" cap="none" dirty="0" smtClean="0"/>
              <a:t>династій </a:t>
            </a:r>
            <a:r>
              <a:rPr lang="ru-RU" kern="0" cap="none" dirty="0"/>
              <a:t>Мін та Цін . Тринадцять мавзолеїв розташовані на одній ділянці, відгородженому від сторонніх очей високою стіною, і мають загальну «священну дорогу» (шеньдао), заставлену статуями реальних і міфічних тварин. </a:t>
            </a:r>
            <a:r>
              <a:rPr lang="ru-RU" kern="0" cap="none" dirty="0" smtClean="0"/>
              <a:t>У </a:t>
            </a:r>
            <a:r>
              <a:rPr lang="en-US" kern="0" cap="none" dirty="0"/>
              <a:t>XX </a:t>
            </a:r>
            <a:r>
              <a:rPr lang="ru-RU" kern="0" cap="none" dirty="0"/>
              <a:t>столітті три гробниці були розкриті і досліджені археологами, проте в 1989 р. археологічні дослідження на території комплексу були припинені і з тих пір не поновлювалися.</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0" y="4383106"/>
            <a:ext cx="3299859" cy="2474894"/>
          </a:xfrm>
          <a:prstGeom prst="rect">
            <a:avLst/>
          </a:prstGeom>
          <a:ln>
            <a:noFill/>
          </a:ln>
          <a:effectLst>
            <a:outerShdw blurRad="190500" algn="tl" rotWithShape="0">
              <a:srgbClr val="000000">
                <a:alpha val="70000"/>
              </a:srgbClr>
            </a:outerShdw>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2811861"/>
            <a:ext cx="2952328" cy="2214246"/>
          </a:xfrm>
          <a:prstGeom prst="rect">
            <a:avLst/>
          </a:prstGeom>
          <a:ln>
            <a:noFill/>
          </a:ln>
          <a:effectLst>
            <a:outerShdw blurRad="190500" algn="tl" rotWithShape="0">
              <a:srgbClr val="000000">
                <a:alpha val="70000"/>
              </a:srgbClr>
            </a:outerShdw>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9499" y="2708920"/>
            <a:ext cx="2520280" cy="18902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2998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69848" y="116632"/>
            <a:ext cx="7102552" cy="3168352"/>
          </a:xfrm>
        </p:spPr>
        <p:txBody>
          <a:bodyPr>
            <a:normAutofit fontScale="90000"/>
          </a:bodyPr>
          <a:lstStyle/>
          <a:p>
            <a:r>
              <a:rPr lang="uk-UA" kern="0" cap="none" dirty="0" smtClean="0">
                <a:solidFill>
                  <a:srgbClr val="FF0000"/>
                </a:solidFill>
              </a:rPr>
              <a:t>ХРАМ НЕБА </a:t>
            </a:r>
            <a:r>
              <a:rPr lang="uk-UA" kern="0" cap="none" dirty="0" smtClean="0"/>
              <a:t>- </a:t>
            </a:r>
            <a:r>
              <a:rPr lang="ru-RU" kern="0" cap="none" dirty="0"/>
              <a:t> Занесений ЮНЕСКО в список всесвітньої спадщини людства. Площа комплексу становить 267 га. Тяньтань є одним із символів міста. Храм неба розташований на південний схід від імператорського палацу. З'явився він у той же час, що й Заборонене місто, і спочатку діяв як храм Неба і Землі. Цим пояснюється незвичайна форма території храмового комплексу (південна частина споруди має форму квадрата, а північна округла): згідно з китайською традицією, круг символізує Небо, а квадрат  — сили Землі; з тих пір в стінах Тяньтань підносилися молитви виключно </a:t>
            </a:r>
            <a:r>
              <a:rPr lang="ru-RU" kern="0" cap="none" dirty="0" smtClean="0"/>
              <a:t>Небу.Протягом </a:t>
            </a:r>
            <a:r>
              <a:rPr lang="ru-RU" kern="0" cap="none" dirty="0"/>
              <a:t>майже 500 років раз на рік, в день зимового сонцестояння, імператори прибували сюди, щоб після триденного суворого посту принести Небу щедрі дари.</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5229200"/>
            <a:ext cx="6726287" cy="14479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3330820"/>
            <a:ext cx="3203848" cy="237885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841398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116632"/>
            <a:ext cx="9036496" cy="3818736"/>
          </a:xfrm>
        </p:spPr>
        <p:txBody>
          <a:bodyPr/>
          <a:lstStyle/>
          <a:p>
            <a:r>
              <a:rPr lang="uk-UA" dirty="0">
                <a:solidFill>
                  <a:srgbClr val="FF0000"/>
                </a:solidFill>
              </a:rPr>
              <a:t>Храм </a:t>
            </a:r>
            <a:r>
              <a:rPr lang="uk-UA" dirty="0" smtClean="0">
                <a:solidFill>
                  <a:srgbClr val="FF0000"/>
                </a:solidFill>
              </a:rPr>
              <a:t>конфуція</a:t>
            </a:r>
            <a:r>
              <a:rPr lang="uk-UA" dirty="0" smtClean="0"/>
              <a:t>-  </a:t>
            </a:r>
            <a:r>
              <a:rPr lang="uk-UA" kern="0" cap="none" dirty="0" smtClean="0"/>
              <a:t>цьому </a:t>
            </a:r>
            <a:r>
              <a:rPr lang="uk-UA" kern="0" cap="none" dirty="0"/>
              <a:t>архітектурно-парковому комплексу властиві риси типової феодальної садиби аристократа. У передній частині ансамблю розташовані службові приміщення, а задня відведена під житло. Павільйони побудовано у стилі, характерному для архітектури династій Мін (1368–1644) і Цін (1644–1911). Старовинні речі, що зберігаються в павільйонах храму Конфуція, мають виняткову історичну і культурну цінність. На початку </a:t>
            </a:r>
            <a:r>
              <a:rPr lang="en-US" kern="0" cap="none" dirty="0"/>
              <a:t>XVIII </a:t>
            </a:r>
            <a:r>
              <a:rPr lang="uk-UA" kern="0" cap="none" dirty="0"/>
              <a:t>ст. за наказом цінського імператора Цяньлуна була здійснена великомасштабна реконструкція, храму і він отримав нинішній вигляд.</a:t>
            </a:r>
            <a:endParaRPr lang="ru-RU" kern="0" cap="none"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3085465"/>
            <a:ext cx="3419872" cy="256490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3501008"/>
            <a:ext cx="2939855" cy="214936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402346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11560" y="188640"/>
            <a:ext cx="8064896" cy="1979466"/>
          </a:xfrm>
        </p:spPr>
        <p:txBody>
          <a:bodyPr>
            <a:normAutofit fontScale="90000"/>
          </a:bodyPr>
          <a:lstStyle/>
          <a:p>
            <a:r>
              <a:rPr lang="uk-UA" dirty="0" smtClean="0">
                <a:solidFill>
                  <a:srgbClr val="FF0000"/>
                </a:solidFill>
              </a:rPr>
              <a:t>Заборонене місто </a:t>
            </a:r>
            <a:r>
              <a:rPr lang="uk-UA" dirty="0" smtClean="0"/>
              <a:t>- </a:t>
            </a:r>
            <a:r>
              <a:rPr lang="ru-RU" kern="0" cap="none" dirty="0"/>
              <a:t>найбільший палацовий комплекс у світі, головний палацовий комплекс китайських імператорів з XV до початку XX століття. Знаходиться в центрі Пекіна, </a:t>
            </a:r>
            <a:r>
              <a:rPr lang="ru-RU" kern="0" cap="none" dirty="0" err="1"/>
              <a:t>Загальна</a:t>
            </a:r>
            <a:r>
              <a:rPr lang="ru-RU" kern="0" cap="none" dirty="0"/>
              <a:t> </a:t>
            </a:r>
            <a:r>
              <a:rPr lang="ru-RU" kern="0" cap="none" dirty="0" err="1"/>
              <a:t>площа</a:t>
            </a:r>
            <a:r>
              <a:rPr lang="ru-RU" kern="0" cap="none" dirty="0"/>
              <a:t> - 720 тис. кв. м; палацовий комплекс </a:t>
            </a:r>
            <a:r>
              <a:rPr lang="ru-RU" kern="0" cap="none" dirty="0" err="1"/>
              <a:t>нараховує</a:t>
            </a:r>
            <a:r>
              <a:rPr lang="ru-RU" kern="0" cap="none" dirty="0"/>
              <a:t> 8707 </a:t>
            </a:r>
            <a:r>
              <a:rPr lang="ru-RU" kern="0" cap="none" dirty="0" err="1"/>
              <a:t>кімнат</a:t>
            </a:r>
            <a:r>
              <a:rPr lang="ru-RU" kern="0" cap="none" dirty="0"/>
              <a:t> (по </a:t>
            </a:r>
            <a:r>
              <a:rPr lang="ru-RU" kern="0" cap="none" dirty="0" err="1"/>
              <a:t>легенді</a:t>
            </a:r>
            <a:r>
              <a:rPr lang="ru-RU" kern="0" cap="none" dirty="0"/>
              <a:t> - 9999). </a:t>
            </a:r>
            <a:r>
              <a:rPr lang="ru-RU" kern="0" cap="none" dirty="0" err="1"/>
              <a:t>Оточений</a:t>
            </a:r>
            <a:r>
              <a:rPr lang="ru-RU" kern="0" cap="none" dirty="0"/>
              <a:t> стіною </a:t>
            </a:r>
            <a:r>
              <a:rPr lang="ru-RU" kern="0" cap="none" dirty="0" err="1"/>
              <a:t>завдовжки</a:t>
            </a:r>
            <a:r>
              <a:rPr lang="ru-RU" kern="0" cap="none" dirty="0"/>
              <a:t> 3400 м і </a:t>
            </a:r>
            <a:r>
              <a:rPr lang="ru-RU" kern="0" cap="none" dirty="0" err="1"/>
              <a:t>ровом</a:t>
            </a:r>
            <a:r>
              <a:rPr lang="ru-RU" kern="0" cap="none" dirty="0"/>
              <a:t> з водою, </a:t>
            </a:r>
            <a:r>
              <a:rPr lang="ru-RU" kern="0" cap="none" dirty="0" err="1"/>
              <a:t>який</a:t>
            </a:r>
            <a:r>
              <a:rPr lang="ru-RU" kern="0" cap="none" dirty="0"/>
              <a:t> </a:t>
            </a:r>
            <a:r>
              <a:rPr lang="ru-RU" kern="0" cap="none" dirty="0" err="1"/>
              <a:t>називається</a:t>
            </a:r>
            <a:r>
              <a:rPr lang="ru-RU" kern="0" cap="none" dirty="0"/>
              <a:t> "Золота вода". У </a:t>
            </a:r>
            <a:r>
              <a:rPr lang="ru-RU" kern="0" cap="none" dirty="0" err="1"/>
              <a:t>його</a:t>
            </a:r>
            <a:r>
              <a:rPr lang="ru-RU" kern="0" cap="none" dirty="0"/>
              <a:t> </a:t>
            </a:r>
            <a:r>
              <a:rPr lang="ru-RU" kern="0" cap="none" dirty="0" err="1"/>
              <a:t>зведенні</a:t>
            </a:r>
            <a:r>
              <a:rPr lang="ru-RU" kern="0" cap="none" dirty="0"/>
              <a:t> брали участь </a:t>
            </a:r>
            <a:r>
              <a:rPr lang="ru-RU" kern="0" cap="none" dirty="0" err="1"/>
              <a:t>мільйон</a:t>
            </a:r>
            <a:r>
              <a:rPr lang="ru-RU" kern="0" cap="none" dirty="0"/>
              <a:t> </a:t>
            </a:r>
            <a:r>
              <a:rPr lang="ru-RU" kern="0" cap="none" dirty="0" err="1"/>
              <a:t>будівельників</a:t>
            </a:r>
            <a:r>
              <a:rPr lang="ru-RU" kern="0" cap="none" dirty="0"/>
              <a:t> і 100 тис. </a:t>
            </a:r>
            <a:r>
              <a:rPr lang="ru-RU" kern="0" cap="none" dirty="0" err="1"/>
              <a:t>інших</a:t>
            </a:r>
            <a:r>
              <a:rPr lang="ru-RU" kern="0" cap="none" dirty="0"/>
              <a:t> </a:t>
            </a:r>
            <a:r>
              <a:rPr lang="ru-RU" kern="0" cap="none" dirty="0" err="1"/>
              <a:t>фахівців</a:t>
            </a:r>
            <a:r>
              <a:rPr lang="ru-RU" kern="0" cap="none" dirty="0"/>
              <a:t> - </a:t>
            </a:r>
            <a:r>
              <a:rPr lang="ru-RU" kern="0" cap="none" dirty="0" err="1"/>
              <a:t>майстрів</a:t>
            </a:r>
            <a:r>
              <a:rPr lang="ru-RU" kern="0" cap="none" dirty="0"/>
              <a:t> </a:t>
            </a:r>
            <a:r>
              <a:rPr lang="ru-RU" kern="0" cap="none" dirty="0" err="1"/>
              <a:t>різьблення</a:t>
            </a:r>
            <a:r>
              <a:rPr lang="ru-RU" kern="0" cap="none" dirty="0"/>
              <a:t> по </a:t>
            </a:r>
            <a:r>
              <a:rPr lang="ru-RU" kern="0" cap="none" dirty="0" err="1"/>
              <a:t>каменю</a:t>
            </a:r>
            <a:r>
              <a:rPr lang="ru-RU" kern="0" cap="none" dirty="0"/>
              <a:t>, дереву, </a:t>
            </a:r>
            <a:r>
              <a:rPr lang="ru-RU" kern="0" cap="none" dirty="0" err="1"/>
              <a:t>художників</a:t>
            </a:r>
            <a:r>
              <a:rPr lang="ru-RU" kern="0" cap="none" dirty="0"/>
              <a:t> і т. д</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4480" y="1916831"/>
            <a:ext cx="5085438" cy="15416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245167"/>
            <a:ext cx="3096344" cy="24266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3888" y="3659109"/>
            <a:ext cx="3112010" cy="2025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574" y="4755692"/>
            <a:ext cx="2910830" cy="15819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4248" y="5157192"/>
            <a:ext cx="2210529" cy="14785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74030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9512" y="116632"/>
            <a:ext cx="4320480" cy="4464496"/>
          </a:xfrm>
        </p:spPr>
        <p:txBody>
          <a:bodyPr>
            <a:normAutofit fontScale="90000"/>
          </a:bodyPr>
          <a:lstStyle/>
          <a:p>
            <a:r>
              <a:rPr lang="ru-RU" dirty="0">
                <a:solidFill>
                  <a:srgbClr val="FF0000"/>
                </a:solidFill>
              </a:rPr>
              <a:t>Мала пагода диких гусей  </a:t>
            </a:r>
            <a:r>
              <a:rPr lang="ru-RU" dirty="0" smtClean="0"/>
              <a:t>—</a:t>
            </a:r>
            <a:r>
              <a:rPr lang="ru-RU" kern="0" cap="none" dirty="0" smtClean="0"/>
              <a:t>найбільший </a:t>
            </a:r>
            <a:r>
              <a:rPr lang="ru-RU" kern="0" cap="none" dirty="0"/>
              <a:t>пам'ятник китайської </a:t>
            </a:r>
            <a:r>
              <a:rPr lang="ru-RU" kern="0" cap="none" dirty="0" err="1"/>
              <a:t>архітектури</a:t>
            </a:r>
            <a:r>
              <a:rPr lang="ru-RU" kern="0" cap="none" dirty="0"/>
              <a:t>, </a:t>
            </a:r>
            <a:r>
              <a:rPr lang="ru-RU" kern="0" cap="none" dirty="0" err="1"/>
              <a:t>зведений</a:t>
            </a:r>
            <a:r>
              <a:rPr lang="ru-RU" kern="0" cap="none" dirty="0"/>
              <a:t> з </a:t>
            </a:r>
            <a:r>
              <a:rPr lang="ru-RU" kern="0" cap="none" dirty="0" err="1"/>
              <a:t>цегли</a:t>
            </a:r>
            <a:r>
              <a:rPr lang="ru-RU" kern="0" cap="none" dirty="0"/>
              <a:t> в </a:t>
            </a:r>
            <a:r>
              <a:rPr lang="ru-RU" kern="0" cap="none" dirty="0" err="1"/>
              <a:t>Чан'ані</a:t>
            </a:r>
            <a:r>
              <a:rPr lang="ru-RU" kern="0" cap="none" dirty="0"/>
              <a:t> в той час, коли він </a:t>
            </a:r>
            <a:r>
              <a:rPr lang="ru-RU" kern="0" cap="none" dirty="0" err="1"/>
              <a:t>був</a:t>
            </a:r>
            <a:r>
              <a:rPr lang="ru-RU" kern="0" cap="none" dirty="0"/>
              <a:t> столицею династії </a:t>
            </a:r>
            <a:r>
              <a:rPr lang="ru-RU" kern="0" cap="none" dirty="0" err="1"/>
              <a:t>Тан</a:t>
            </a:r>
            <a:r>
              <a:rPr lang="ru-RU" kern="0" cap="none" dirty="0"/>
              <a:t> і </a:t>
            </a:r>
            <a:r>
              <a:rPr lang="ru-RU" kern="0" cap="none" dirty="0" err="1"/>
              <a:t>найбільш</a:t>
            </a:r>
            <a:r>
              <a:rPr lang="ru-RU" kern="0" cap="none" dirty="0"/>
              <a:t> </a:t>
            </a:r>
            <a:r>
              <a:rPr lang="ru-RU" kern="0" cap="none" dirty="0" err="1"/>
              <a:t>населеним</a:t>
            </a:r>
            <a:r>
              <a:rPr lang="ru-RU" kern="0" cap="none" dirty="0"/>
              <a:t> </a:t>
            </a:r>
            <a:r>
              <a:rPr lang="ru-RU" kern="0" cap="none" dirty="0" err="1"/>
              <a:t>містом</a:t>
            </a:r>
            <a:r>
              <a:rPr lang="ru-RU" kern="0" cap="none" dirty="0"/>
              <a:t> </a:t>
            </a:r>
            <a:r>
              <a:rPr lang="ru-RU" kern="0" cap="none" dirty="0" err="1" smtClean="0"/>
              <a:t>планети.Мала</a:t>
            </a:r>
            <a:r>
              <a:rPr lang="ru-RU" kern="0" cap="none" dirty="0" smtClean="0"/>
              <a:t> </a:t>
            </a:r>
            <a:r>
              <a:rPr lang="ru-RU" kern="0" cap="none" dirty="0"/>
              <a:t>пагода диких гусей </a:t>
            </a:r>
            <a:r>
              <a:rPr lang="ru-RU" kern="0" cap="none" dirty="0" err="1"/>
              <a:t>була</a:t>
            </a:r>
            <a:r>
              <a:rPr lang="ru-RU" kern="0" cap="none" dirty="0"/>
              <a:t> </a:t>
            </a:r>
            <a:r>
              <a:rPr lang="ru-RU" kern="0" cap="none" dirty="0" err="1"/>
              <a:t>побудована</a:t>
            </a:r>
            <a:r>
              <a:rPr lang="ru-RU" kern="0" cap="none" dirty="0"/>
              <a:t> для </a:t>
            </a:r>
            <a:r>
              <a:rPr lang="ru-RU" kern="0" cap="none" dirty="0" err="1"/>
              <a:t>розміщення</a:t>
            </a:r>
            <a:r>
              <a:rPr lang="ru-RU" kern="0" cap="none" dirty="0"/>
              <a:t> </a:t>
            </a:r>
            <a:r>
              <a:rPr lang="ru-RU" kern="0" cap="none" dirty="0" err="1"/>
              <a:t>буддистських</a:t>
            </a:r>
            <a:r>
              <a:rPr lang="ru-RU" kern="0" cap="none" dirty="0"/>
              <a:t> </a:t>
            </a:r>
            <a:r>
              <a:rPr lang="ru-RU" kern="0" cap="none" dirty="0" err="1"/>
              <a:t>рукописів</a:t>
            </a:r>
            <a:r>
              <a:rPr lang="ru-RU" kern="0" cap="none" dirty="0"/>
              <a:t> </a:t>
            </a:r>
            <a:r>
              <a:rPr lang="ru-RU" kern="0" cap="none" dirty="0" err="1"/>
              <a:t>індійського</a:t>
            </a:r>
            <a:r>
              <a:rPr lang="ru-RU" kern="0" cap="none" dirty="0"/>
              <a:t> </a:t>
            </a:r>
            <a:r>
              <a:rPr lang="ru-RU" kern="0" cap="none" dirty="0" err="1" smtClean="0"/>
              <a:t>походження</a:t>
            </a:r>
            <a:r>
              <a:rPr lang="ru-RU" kern="0" cap="none" dirty="0"/>
              <a:t>. В пагоду </a:t>
            </a:r>
            <a:r>
              <a:rPr lang="ru-RU" kern="0" cap="none" dirty="0" err="1"/>
              <a:t>кілька</a:t>
            </a:r>
            <a:r>
              <a:rPr lang="ru-RU" kern="0" cap="none" dirty="0"/>
              <a:t> </a:t>
            </a:r>
            <a:r>
              <a:rPr lang="ru-RU" kern="0" cap="none" dirty="0" err="1"/>
              <a:t>разів</a:t>
            </a:r>
            <a:r>
              <a:rPr lang="ru-RU" kern="0" cap="none" dirty="0"/>
              <a:t> </a:t>
            </a:r>
            <a:r>
              <a:rPr lang="ru-RU" kern="0" cap="none" dirty="0" err="1"/>
              <a:t>потрапляла</a:t>
            </a:r>
            <a:r>
              <a:rPr lang="ru-RU" kern="0" cap="none" dirty="0"/>
              <a:t> </a:t>
            </a:r>
            <a:r>
              <a:rPr lang="ru-RU" kern="0" cap="none" dirty="0" err="1"/>
              <a:t>блискавка</a:t>
            </a:r>
            <a:r>
              <a:rPr lang="ru-RU" kern="0" cap="none" dirty="0"/>
              <a:t>, вона пережила </a:t>
            </a:r>
            <a:r>
              <a:rPr lang="ru-RU" kern="0" cap="none" dirty="0" err="1"/>
              <a:t>кілька</a:t>
            </a:r>
            <a:r>
              <a:rPr lang="ru-RU" kern="0" cap="none" dirty="0"/>
              <a:t> </a:t>
            </a:r>
            <a:r>
              <a:rPr lang="ru-RU" kern="0" cap="none" dirty="0" err="1"/>
              <a:t>землетрусів</a:t>
            </a:r>
            <a:r>
              <a:rPr lang="ru-RU" kern="0" cap="none" dirty="0"/>
              <a:t>. </a:t>
            </a:r>
            <a:r>
              <a:rPr lang="ru-RU" kern="0" cap="none" dirty="0" err="1"/>
              <a:t>Під</a:t>
            </a:r>
            <a:r>
              <a:rPr lang="ru-RU" kern="0" cap="none" dirty="0"/>
              <a:t> час Великого </a:t>
            </a:r>
            <a:r>
              <a:rPr lang="ru-RU" kern="0" cap="none" dirty="0" err="1"/>
              <a:t>землетрусу</a:t>
            </a:r>
            <a:r>
              <a:rPr lang="ru-RU" kern="0" cap="none" dirty="0"/>
              <a:t> 1556 року 45-метрова </a:t>
            </a:r>
            <a:r>
              <a:rPr lang="ru-RU" kern="0" cap="none" dirty="0" err="1"/>
              <a:t>споруда</a:t>
            </a:r>
            <a:r>
              <a:rPr lang="ru-RU" kern="0" cap="none" dirty="0"/>
              <a:t> </a:t>
            </a:r>
            <a:r>
              <a:rPr lang="ru-RU" kern="0" cap="none" dirty="0" err="1"/>
              <a:t>пішла</a:t>
            </a:r>
            <a:r>
              <a:rPr lang="ru-RU" kern="0" cap="none" dirty="0"/>
              <a:t> в землю на два </a:t>
            </a:r>
            <a:r>
              <a:rPr lang="ru-RU" kern="0" cap="none" dirty="0" err="1"/>
              <a:t>метри</a:t>
            </a:r>
            <a:r>
              <a:rPr lang="ru-RU" kern="0" cap="none" dirty="0"/>
              <a:t>, в такому </a:t>
            </a:r>
            <a:r>
              <a:rPr lang="ru-RU" kern="0" cap="none" dirty="0" err="1"/>
              <a:t>вигляді</a:t>
            </a:r>
            <a:r>
              <a:rPr lang="ru-RU" kern="0" cap="none" dirty="0"/>
              <a:t> вона й </a:t>
            </a:r>
            <a:r>
              <a:rPr lang="ru-RU" kern="0" cap="none" dirty="0" err="1"/>
              <a:t>дійшла</a:t>
            </a:r>
            <a:r>
              <a:rPr lang="ru-RU" kern="0" cap="none" dirty="0"/>
              <a:t> до наших </a:t>
            </a:r>
            <a:r>
              <a:rPr lang="ru-RU" kern="0" cap="none" dirty="0" err="1" smtClean="0"/>
              <a:t>днів.Те</a:t>
            </a:r>
            <a:r>
              <a:rPr lang="ru-RU" kern="0" cap="none" dirty="0"/>
              <a:t>, що пагода не </a:t>
            </a:r>
            <a:r>
              <a:rPr lang="ru-RU" kern="0" cap="none" dirty="0" err="1"/>
              <a:t>зруйнувалася</a:t>
            </a:r>
            <a:r>
              <a:rPr lang="ru-RU" kern="0" cap="none" dirty="0"/>
              <a:t> </a:t>
            </a:r>
            <a:r>
              <a:rPr lang="ru-RU" kern="0" cap="none" dirty="0" err="1"/>
              <a:t>протягом</a:t>
            </a:r>
            <a:r>
              <a:rPr lang="ru-RU" kern="0" cap="none" dirty="0"/>
              <a:t> </a:t>
            </a:r>
            <a:r>
              <a:rPr lang="ru-RU" kern="0" cap="none" dirty="0" err="1"/>
              <a:t>кількох</a:t>
            </a:r>
            <a:r>
              <a:rPr lang="ru-RU" kern="0" cap="none" dirty="0"/>
              <a:t> </a:t>
            </a:r>
            <a:r>
              <a:rPr lang="ru-RU" kern="0" cap="none" dirty="0" err="1"/>
              <a:t>землетрусів</a:t>
            </a:r>
            <a:r>
              <a:rPr lang="ru-RU" kern="0" cap="none" dirty="0"/>
              <a:t>, </a:t>
            </a:r>
            <a:r>
              <a:rPr lang="ru-RU" kern="0" cap="none" dirty="0" err="1"/>
              <a:t>вважається</a:t>
            </a:r>
            <a:r>
              <a:rPr lang="ru-RU" kern="0" cap="none" dirty="0"/>
              <a:t> дивом, та </a:t>
            </a:r>
            <a:r>
              <a:rPr lang="ru-RU" kern="0" cap="none" dirty="0" err="1"/>
              <a:t>пагоді</a:t>
            </a:r>
            <a:r>
              <a:rPr lang="ru-RU" kern="0" cap="none" dirty="0"/>
              <a:t> </a:t>
            </a:r>
            <a:r>
              <a:rPr lang="ru-RU" kern="0" cap="none" dirty="0" err="1"/>
              <a:t>приписуються</a:t>
            </a:r>
            <a:r>
              <a:rPr lang="ru-RU" kern="0" cap="none" dirty="0"/>
              <a:t> </a:t>
            </a:r>
            <a:r>
              <a:rPr lang="ru-RU" kern="0" cap="none" dirty="0" err="1"/>
              <a:t>містичні</a:t>
            </a:r>
            <a:r>
              <a:rPr lang="ru-RU" kern="0" cap="none" dirty="0"/>
              <a:t> </a:t>
            </a:r>
            <a:r>
              <a:rPr lang="ru-RU" kern="0" cap="none" dirty="0" err="1"/>
              <a:t>властивості</a:t>
            </a:r>
            <a:endParaRPr lang="ru-RU" kern="0" cap="none"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116632"/>
            <a:ext cx="2484817" cy="38164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3933056"/>
            <a:ext cx="1930278" cy="25737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730476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normAutofit/>
          </a:bodyPr>
          <a:lstStyle/>
          <a:p>
            <a:r>
              <a:rPr lang="uk-UA" sz="9600" dirty="0" smtClean="0">
                <a:latin typeface="AnnaLightCTT" pitchFamily="2" charset="0"/>
              </a:rPr>
              <a:t>Дякую за увагу</a:t>
            </a:r>
            <a:endParaRPr lang="ru-RU" sz="9600" dirty="0">
              <a:latin typeface="AnnaLightCTT" pitchFamily="2" charset="0"/>
            </a:endParaRPr>
          </a:p>
        </p:txBody>
      </p:sp>
      <p:sp>
        <p:nvSpPr>
          <p:cNvPr id="4" name="Подзаголовок 3"/>
          <p:cNvSpPr>
            <a:spLocks noGrp="1"/>
          </p:cNvSpPr>
          <p:nvPr>
            <p:ph type="subTitle" idx="1"/>
          </p:nvPr>
        </p:nvSpPr>
        <p:spPr>
          <a:xfrm>
            <a:off x="4860032" y="5157192"/>
            <a:ext cx="3793232" cy="1123336"/>
          </a:xfrm>
        </p:spPr>
        <p:txBody>
          <a:bodyPr/>
          <a:lstStyle/>
          <a:p>
            <a:r>
              <a:rPr lang="uk-UA" b="1" dirty="0" smtClean="0">
                <a:solidFill>
                  <a:schemeClr val="tx1">
                    <a:lumMod val="50000"/>
                  </a:schemeClr>
                </a:solidFill>
              </a:rPr>
              <a:t>Виконала:  Казновецька</a:t>
            </a:r>
            <a:r>
              <a:rPr lang="uk-UA" b="1" dirty="0">
                <a:solidFill>
                  <a:schemeClr val="tx1">
                    <a:lumMod val="50000"/>
                  </a:schemeClr>
                </a:solidFill>
              </a:rPr>
              <a:t> </a:t>
            </a:r>
            <a:r>
              <a:rPr lang="uk-UA" b="1" dirty="0" smtClean="0">
                <a:solidFill>
                  <a:schemeClr val="tx1">
                    <a:lumMod val="50000"/>
                  </a:schemeClr>
                </a:solidFill>
              </a:rPr>
              <a:t>Анастасія 11 клас</a:t>
            </a:r>
            <a:endParaRPr lang="ru-RU" b="1" dirty="0">
              <a:solidFill>
                <a:schemeClr val="tx1">
                  <a:lumMod val="50000"/>
                </a:schemeClr>
              </a:solidFill>
            </a:endParaRPr>
          </a:p>
        </p:txBody>
      </p:sp>
    </p:spTree>
    <p:extLst>
      <p:ext uri="{BB962C8B-B14F-4D97-AF65-F5344CB8AC3E}">
        <p14:creationId xmlns:p14="http://schemas.microsoft.com/office/powerpoint/2010/main" val="2500306331"/>
      </p:ext>
    </p:extLst>
  </p:cSld>
  <p:clrMapOvr>
    <a:masterClrMapping/>
  </p:clrMapOvr>
</p:sld>
</file>

<file path=ppt/theme/theme1.xml><?xml version="1.0" encoding="utf-8"?>
<a:theme xmlns:a="http://schemas.openxmlformats.org/drawingml/2006/main" name="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TC101859861[[fn=Выставка]]</Template>
  <TotalTime>212</TotalTime>
  <Words>632</Words>
  <Application>Microsoft Office PowerPoint</Application>
  <PresentationFormat>Экран (4:3)</PresentationFormat>
  <Paragraphs>10</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Tradeshow</vt:lpstr>
      <vt:lpstr>Архітектура  Китаю     </vt:lpstr>
      <vt:lpstr>За п'ятитисячолітню історію китайської цивілізації збереглося чимало архітектурних споруд, багато з яких по праву вважаються шедеврами світового масштабу. Їх різноманітність і оригінальність втілюють в собі традиції старовини і кращі досягнення китайського зодчества.</vt:lpstr>
      <vt:lpstr>Велика китайська стіНА -  Великий китайський мур простягається від Шаньхайгуань на сході до Лобнор на заході по дузі, що приблизно розмежовує південні околиці Внутрішньої Монголії. Археологічне дослідження 2008 року прийшло до висновку, що Великий мур, побудований в епоху династії Мін (1368 — 1644), з усіма його секціями простягається на 8 851,8 км. Ця довжина складається з 6259 км самих стін, 359,7 км траншей та 2 232,5 км природних захисних бар'єрів, таких як гори та річки.Її загальна протяжність згідно з результатами 2012 року становить 21 196,18 кілометрів.Уздовж усієї Великої китайської стіни споруджені каземати для охорони і сторожові вежі, а у головних гірських проходах — фортеці. Великий китайський мур зберігся до наших днів, переважно, у вигляді кам'яної захисної стіни династії Мін (17 століття). </vt:lpstr>
      <vt:lpstr>Гробниці імператорів династії Мін- пам'ятник Всесвітньої спадщини ЮНЕСКО, що складається з декількох мавзолейних комплексів в різних районах Китаю, де були поховані імператори династій Мін та Цін . Тринадцять мавзолеїв розташовані на одній ділянці, відгородженому від сторонніх очей високою стіною, і мають загальну «священну дорогу» (шеньдао), заставлену статуями реальних і міфічних тварин. У XX столітті три гробниці були розкриті і досліджені археологами, проте в 1989 р. археологічні дослідження на території комплексу були припинені і з тих пір не поновлювалися.</vt:lpstr>
      <vt:lpstr>ХРАМ НЕБА -  Занесений ЮНЕСКО в список всесвітньої спадщини людства. Площа комплексу становить 267 га. Тяньтань є одним із символів міста. Храм неба розташований на південний схід від імператорського палацу. З'явився він у той же час, що й Заборонене місто, і спочатку діяв як храм Неба і Землі. Цим пояснюється незвичайна форма території храмового комплексу (південна частина споруди має форму квадрата, а північна округла): згідно з китайською традицією, круг символізує Небо, а квадрат  — сили Землі; з тих пір в стінах Тяньтань підносилися молитви виключно Небу.Протягом майже 500 років раз на рік, в день зимового сонцестояння, імператори прибували сюди, щоб після триденного суворого посту принести Небу щедрі дари.</vt:lpstr>
      <vt:lpstr>Храм конфуція-  цьому архітектурно-парковому комплексу властиві риси типової феодальної садиби аристократа. У передній частині ансамблю розташовані службові приміщення, а задня відведена під житло. Павільйони побудовано у стилі, характерному для архітектури династій Мін (1368–1644) і Цін (1644–1911). Старовинні речі, що зберігаються в павільйонах храму Конфуція, мають виняткову історичну і культурну цінність. На початку XVIII ст. за наказом цінського імператора Цяньлуна була здійснена великомасштабна реконструкція, храму і він отримав нинішній вигляд.</vt:lpstr>
      <vt:lpstr>Заборонене місто - найбільший палацовий комплекс у світі, головний палацовий комплекс китайських імператорів з XV до початку XX століття. Знаходиться в центрі Пекіна, Загальна площа - 720 тис. кв. м; палацовий комплекс нараховує 8707 кімнат (по легенді - 9999). Оточений стіною завдовжки 3400 м і ровом з водою, який називається "Золота вода". У його зведенні брали участь мільйон будівельників і 100 тис. інших фахівців - майстрів різьблення по каменю, дереву, художників і т. д</vt:lpstr>
      <vt:lpstr>Мала пагода диких гусей  —найбільший пам'ятник китайської архітектури, зведений з цегли в Чан'ані в той час, коли він був столицею династії Тан і найбільш населеним містом планети.Мала пагода диких гусей була побудована для розміщення буддистських рукописів індійського походження. В пагоду кілька разів потрапляла блискавка, вона пережила кілька землетрусів. Під час Великого землетрусу 1556 року 45-метрова споруда пішла в землю на два метри, в такому вигляді вона й дійшла до наших днів.Те, що пагода не зруйнувалася протягом кількох землетрусів, вважається дивом, та пагоді приписуються містичні властивості</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Администратор</dc:creator>
  <cp:lastModifiedBy>BEST</cp:lastModifiedBy>
  <cp:revision>14</cp:revision>
  <dcterms:created xsi:type="dcterms:W3CDTF">2013-09-19T16:35:16Z</dcterms:created>
  <dcterms:modified xsi:type="dcterms:W3CDTF">2013-09-19T20:18:36Z</dcterms:modified>
</cp:coreProperties>
</file>