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и з підп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grpSp>
        <p:nvGrpSpPr>
          <p:cNvPr id="2" name="Група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іліні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86" name="Поліліні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87" name="Поліліні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88" name="Поліліні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89" name="Поліліні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0" name="Поліліні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1" name="Поліліні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2" name="Поліліні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3" name="Поліліні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4" name="Поліліні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5" name="Поліліні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6" name="Поліліні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sp>
        <p:nvSpPr>
          <p:cNvPr id="97" name="Місце для зображення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grpSp>
        <p:nvGrpSpPr>
          <p:cNvPr id="3" name="Група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іліні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0" name="Поліліні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1" name="Поліліні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2" name="Поліліні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3" name="Поліліні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4" name="Поліліні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5" name="Поліліні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6" name="Поліліні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7" name="Поліліні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8" name="Поліліні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9" name="Поліліні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0" name="Поліліні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sp>
        <p:nvSpPr>
          <p:cNvPr id="111" name="Місце для зображення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grpSp>
        <p:nvGrpSpPr>
          <p:cNvPr id="4" name="Група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іліні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4" name="Поліліні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5" name="Поліліні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6" name="Поліліні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7" name="Поліліні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8" name="Поліліні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9" name="Поліліні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0" name="Поліліні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1" name="Поліліні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2" name="Поліліні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3" name="Поліліні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4" name="Поліліні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sp>
        <p:nvSpPr>
          <p:cNvPr id="125" name="Місце для зображення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126" name="Підзаголовок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893959E6-847B-4937-8C3D-49CDB5BA4EF3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а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Поліліні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" name="Поліліні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grpSp>
          <p:nvGrpSpPr>
            <p:cNvPr id="11" name="Гру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іліні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21" name="Поліліні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</p:grpSp>
        <p:sp>
          <p:nvSpPr>
            <p:cNvPr id="12" name="Поліліні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" name="Поліліні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4" name="Поліліні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" name="Поліліні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" name="Поліліні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7" name="Поліліні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8" name="Поліліні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9" name="Поліліні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исунки з підп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grpSp>
        <p:nvGrpSpPr>
          <p:cNvPr id="2" name="Група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іліні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" name="Поліліні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" name="Поліліні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" name="Поліліні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4" name="Поліліні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" name="Поліліні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" name="Поліліні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7" name="Поліліні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8" name="Поліліні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9" name="Поліліні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0" name="Поліліні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1" name="Поліліні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grpSp>
        <p:nvGrpSpPr>
          <p:cNvPr id="3" name="Група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іліні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4" name="Поліліні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5" name="Поліліні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6" name="Поліліні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7" name="Поліліні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8" name="Поліліні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9" name="Поліліні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0" name="Поліліні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1" name="Поліліні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2" name="Поліліні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3" name="Поліліні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4" name="Поліліні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sp>
        <p:nvSpPr>
          <p:cNvPr id="36" name="Місце для зображення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37" name="Місце для зображення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39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0" name="Підзаголовок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и з підписа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grpSp>
        <p:nvGrpSpPr>
          <p:cNvPr id="2" name="Група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іліні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1" name="Поліліні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2" name="Поліліні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3" name="Поліліні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4" name="Поліліні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5" name="Поліліні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6" name="Поліліні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7" name="Поліліні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8" name="Поліліні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9" name="Поліліні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0" name="Поліліні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1" name="Поліліні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grpSp>
        <p:nvGrpSpPr>
          <p:cNvPr id="3" name="Група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іліні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4" name="Поліліні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5" name="Поліліні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6" name="Поліліні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7" name="Поліліні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8" name="Поліліні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9" name="Поліліні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0" name="Поліліні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1" name="Поліліні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2" name="Поліліні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3" name="Поліліні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4" name="Поліліні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grpSp>
        <p:nvGrpSpPr>
          <p:cNvPr id="4" name="Група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іліні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7" name="Поліліні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8" name="Поліліні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9" name="Поліліні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0" name="Поліліні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1" name="Поліліні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2" name="Поліліні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3" name="Поліліні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4" name="Поліліні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5" name="Поліліні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6" name="Поліліні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7" name="Поліліні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sp>
        <p:nvSpPr>
          <p:cNvPr id="78" name="Місце для зображення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79" name="Місце для зображення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80" name="Місце для зображення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81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2" name="Підзаголовок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3" name="Підзаголовок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</a:t>
            </a:r>
            <a:r>
              <a:rPr lang="uk-UA" noProof="0" dirty="0" smtClean="0"/>
              <a:t>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8370" y="764704"/>
            <a:ext cx="6295630" cy="35814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Система органічного світу і принципи її побудови</a:t>
            </a:r>
            <a:endParaRPr lang="uk-UA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Система органічного світу</a:t>
            </a:r>
            <a:endParaRPr lang="uk-UA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43802" cy="687288"/>
          </a:xfrm>
        </p:spPr>
        <p:txBody>
          <a:bodyPr/>
          <a:lstStyle/>
          <a:p>
            <a:r>
              <a:rPr lang="uk-UA" dirty="0" err="1" smtClean="0"/>
              <a:t>Арістотель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02386" y="1412776"/>
            <a:ext cx="7370014" cy="45689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err="1" smtClean="0"/>
              <a:t>►розробив</a:t>
            </a:r>
            <a:r>
              <a:rPr lang="uk-UA" dirty="0" smtClean="0"/>
              <a:t> найпершу класифікацію живих об</a:t>
            </a:r>
            <a:r>
              <a:rPr lang="en-US" dirty="0" smtClean="0"/>
              <a:t>’</a:t>
            </a:r>
            <a:r>
              <a:rPr lang="uk-UA" dirty="0" err="1" smtClean="0"/>
              <a:t>єктів</a:t>
            </a:r>
            <a:endParaRPr lang="uk-UA" dirty="0" smtClean="0"/>
          </a:p>
          <a:p>
            <a:pPr>
              <a:buNone/>
            </a:pPr>
            <a:r>
              <a:rPr lang="uk-UA" dirty="0" err="1" smtClean="0"/>
              <a:t>►родоначальник</a:t>
            </a:r>
            <a:r>
              <a:rPr lang="uk-UA" dirty="0" smtClean="0"/>
              <a:t> зоології</a:t>
            </a:r>
          </a:p>
          <a:p>
            <a:pPr>
              <a:buNone/>
            </a:pPr>
            <a:r>
              <a:rPr lang="uk-UA" dirty="0" err="1" smtClean="0"/>
              <a:t>►класифікував</a:t>
            </a:r>
            <a:r>
              <a:rPr lang="uk-UA" dirty="0" smtClean="0"/>
              <a:t>    454 види     тварин </a:t>
            </a:r>
            <a:endParaRPr lang="uk-UA" dirty="0"/>
          </a:p>
        </p:txBody>
      </p:sp>
      <p:pic>
        <p:nvPicPr>
          <p:cNvPr id="1026" name="Picture 2" descr="http://mudrageli.ru/uploads/posts/2010-11/1290780063_aristot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052736"/>
            <a:ext cx="1476439" cy="19736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Карл </a:t>
            </a:r>
            <a:r>
              <a:rPr lang="uk-UA" dirty="0" err="1" smtClean="0"/>
              <a:t>Лінней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err="1" smtClean="0"/>
              <a:t>►розробив</a:t>
            </a:r>
            <a:r>
              <a:rPr lang="uk-UA" dirty="0" smtClean="0"/>
              <a:t> першу систему організмів</a:t>
            </a:r>
          </a:p>
          <a:p>
            <a:pPr>
              <a:buNone/>
            </a:pPr>
            <a:r>
              <a:rPr lang="uk-UA" dirty="0" err="1" smtClean="0"/>
              <a:t>►уперше</a:t>
            </a:r>
            <a:r>
              <a:rPr lang="uk-UA" dirty="0" smtClean="0"/>
              <a:t> сформував поняття </a:t>
            </a:r>
            <a:r>
              <a:rPr lang="uk-UA" b="1" i="1" dirty="0" smtClean="0"/>
              <a:t>вид </a:t>
            </a:r>
            <a:r>
              <a:rPr lang="uk-UA" dirty="0" smtClean="0"/>
              <a:t>як </a:t>
            </a:r>
            <a:r>
              <a:rPr lang="uk-UA" dirty="0" err="1" smtClean="0"/>
              <a:t>“сукупність</a:t>
            </a:r>
            <a:r>
              <a:rPr lang="uk-UA" dirty="0" smtClean="0"/>
              <a:t> організмів, подібних між собою</a:t>
            </a:r>
            <a:r>
              <a:rPr lang="uk-UA" dirty="0" smtClean="0"/>
              <a:t>, як </a:t>
            </a:r>
            <a:r>
              <a:rPr lang="uk-UA" dirty="0" smtClean="0"/>
              <a:t>подібні діти одних  батьків, і здатних </a:t>
            </a:r>
            <a:r>
              <a:rPr lang="uk-UA" dirty="0" smtClean="0"/>
              <a:t>давати плідне </a:t>
            </a:r>
            <a:r>
              <a:rPr lang="uk-UA" dirty="0" err="1" smtClean="0"/>
              <a:t>потомство”</a:t>
            </a:r>
            <a:r>
              <a:rPr lang="uk-UA" dirty="0" smtClean="0"/>
              <a:t>.</a:t>
            </a:r>
          </a:p>
          <a:p>
            <a:pPr>
              <a:buNone/>
            </a:pPr>
            <a:r>
              <a:rPr lang="uk-UA" dirty="0" err="1" smtClean="0"/>
              <a:t>►запропонував</a:t>
            </a:r>
            <a:r>
              <a:rPr lang="uk-UA" dirty="0" smtClean="0"/>
              <a:t> позначати види бінарними латинськими </a:t>
            </a:r>
            <a:r>
              <a:rPr lang="uk-UA" dirty="0" smtClean="0"/>
              <a:t>назвами </a:t>
            </a:r>
            <a:r>
              <a:rPr lang="uk-UA" dirty="0" smtClean="0"/>
              <a:t>(</a:t>
            </a:r>
            <a:r>
              <a:rPr lang="en-US" dirty="0" err="1" smtClean="0"/>
              <a:t>Lepus</a:t>
            </a:r>
            <a:r>
              <a:rPr lang="en-US" dirty="0" smtClean="0"/>
              <a:t> </a:t>
            </a:r>
            <a:r>
              <a:rPr lang="en-US" dirty="0" err="1" smtClean="0"/>
              <a:t>timidus</a:t>
            </a:r>
            <a:r>
              <a:rPr lang="uk-UA" dirty="0" smtClean="0"/>
              <a:t>        </a:t>
            </a:r>
            <a:r>
              <a:rPr lang="uk-UA" dirty="0" err="1" smtClean="0"/>
              <a:t>“заєць</a:t>
            </a:r>
            <a:r>
              <a:rPr lang="uk-UA" dirty="0" smtClean="0"/>
              <a:t> </a:t>
            </a:r>
            <a:r>
              <a:rPr lang="uk-UA" dirty="0" err="1" smtClean="0"/>
              <a:t>боягузливий</a:t>
            </a:r>
            <a:r>
              <a:rPr lang="uk-UA" dirty="0" err="1" smtClean="0"/>
              <a:t>”</a:t>
            </a:r>
            <a:r>
              <a:rPr lang="uk-UA" dirty="0" smtClean="0"/>
              <a:t>)</a:t>
            </a:r>
          </a:p>
          <a:p>
            <a:pPr>
              <a:buNone/>
            </a:pPr>
            <a:r>
              <a:rPr lang="uk-UA" dirty="0" err="1" smtClean="0"/>
              <a:t>►створив</a:t>
            </a:r>
            <a:r>
              <a:rPr lang="uk-UA" dirty="0" smtClean="0"/>
              <a:t> ієрархічну  систему чотирьох супідрядних категорій: вид, рід, ряд і клас</a:t>
            </a:r>
            <a:endParaRPr lang="uk-UA" dirty="0"/>
          </a:p>
        </p:txBody>
      </p:sp>
      <p:pic>
        <p:nvPicPr>
          <p:cNvPr id="4" name="Picture 4" descr="http://upload.wikimedia.org/wikipedia/commons/thumb/6/68/Carl_von_Linn%C3%A9.jpg/207px-Carl_von_Linn%C3%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4664"/>
            <a:ext cx="1613940" cy="19492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99592" y="476672"/>
            <a:ext cx="3717036" cy="823912"/>
          </a:xfrm>
        </p:spPr>
        <p:txBody>
          <a:bodyPr/>
          <a:lstStyle/>
          <a:p>
            <a:r>
              <a:rPr lang="uk-UA" dirty="0" smtClean="0"/>
              <a:t>Штучна система 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02386" y="1628800"/>
            <a:ext cx="3717036" cy="43529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err="1" smtClean="0"/>
              <a:t>►грунтується</a:t>
            </a:r>
            <a:r>
              <a:rPr lang="uk-UA" dirty="0" smtClean="0"/>
              <a:t> на подібності організмів за одиничними ознаками</a:t>
            </a:r>
          </a:p>
          <a:p>
            <a:pPr>
              <a:buNone/>
            </a:pPr>
            <a:r>
              <a:rPr lang="uk-UA" dirty="0" err="1" smtClean="0"/>
              <a:t>►подібність</a:t>
            </a:r>
            <a:r>
              <a:rPr lang="uk-UA" dirty="0" smtClean="0"/>
              <a:t> організмів доводять лише за комплексом різноманітних  ознак чи даних палеонтології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572000" y="476672"/>
            <a:ext cx="3717036" cy="823912"/>
          </a:xfrm>
        </p:spPr>
        <p:txBody>
          <a:bodyPr/>
          <a:lstStyle/>
          <a:p>
            <a:r>
              <a:rPr lang="uk-UA" dirty="0" smtClean="0"/>
              <a:t>Природна система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572000" y="1628800"/>
            <a:ext cx="3717036" cy="4536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err="1" smtClean="0"/>
              <a:t>►основана</a:t>
            </a:r>
            <a:r>
              <a:rPr lang="uk-UA" dirty="0" smtClean="0"/>
              <a:t>  на філогенетичній спорідненості організмів</a:t>
            </a:r>
          </a:p>
          <a:p>
            <a:pPr>
              <a:buNone/>
            </a:pPr>
            <a:r>
              <a:rPr lang="uk-UA" dirty="0" err="1" smtClean="0"/>
              <a:t>►подібність</a:t>
            </a:r>
            <a:r>
              <a:rPr lang="uk-UA" dirty="0" smtClean="0"/>
              <a:t> організмів доводять за допомогою досліджень мінливості молекулярних структур</a:t>
            </a:r>
            <a:endParaRPr lang="uk-UA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Принципи побудови системи органічного світу</a:t>
            </a:r>
            <a:endParaRPr lang="uk-UA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Принципи: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► І принцип – </a:t>
            </a:r>
            <a:r>
              <a:rPr lang="uk-UA" dirty="0" err="1" smtClean="0"/>
              <a:t>“будь-яка</a:t>
            </a:r>
            <a:r>
              <a:rPr lang="uk-UA" dirty="0" smtClean="0"/>
              <a:t> справжня класифікація є </a:t>
            </a:r>
            <a:r>
              <a:rPr lang="uk-UA" dirty="0" err="1" smtClean="0"/>
              <a:t>генеалогічною”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► ІІ принцип – ієрархічності</a:t>
            </a:r>
          </a:p>
          <a:p>
            <a:pPr>
              <a:buNone/>
            </a:pPr>
            <a:r>
              <a:rPr lang="uk-UA" dirty="0" smtClean="0"/>
              <a:t>► ІІІ принцип – усі назви й описи таксонів мають подаватися за суворими правилами, прописаними у            міжнародних Кодексах біологічної номенклатури</a:t>
            </a:r>
            <a:endParaRPr lang="uk-UA" dirty="0"/>
          </a:p>
        </p:txBody>
      </p:sp>
      <p:pic>
        <p:nvPicPr>
          <p:cNvPr id="19458" name="Picture 2" descr="http://www.izan.kiev.ua/images/monogr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789040"/>
            <a:ext cx="1872208" cy="2808312"/>
          </a:xfrm>
          <a:prstGeom prst="rect">
            <a:avLst/>
          </a:prstGeom>
          <a:noFill/>
        </p:spPr>
      </p:pic>
      <p:pic>
        <p:nvPicPr>
          <p:cNvPr id="19460" name="Picture 4" descr="http://upload.wikimedia.org/wikipedia/commons/thumb/c/c4/Species_plantarum_001.jpg/220px-Species_plantarum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04664"/>
            <a:ext cx="1591444" cy="25969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5"/>
          <p:cNvSpPr/>
          <p:nvPr/>
        </p:nvSpPr>
        <p:spPr>
          <a:xfrm>
            <a:off x="3059832" y="620688"/>
            <a:ext cx="2592288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Імперія</a:t>
            </a:r>
          </a:p>
          <a:p>
            <a:pPr algn="ctr"/>
            <a:r>
              <a:rPr lang="uk-UA" dirty="0" smtClean="0"/>
              <a:t>Клітинні</a:t>
            </a:r>
            <a:endParaRPr lang="uk-UA" dirty="0"/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1187624" y="2060848"/>
            <a:ext cx="2016224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Надцарство</a:t>
            </a:r>
            <a:endParaRPr lang="uk-UA" dirty="0" smtClean="0"/>
          </a:p>
          <a:p>
            <a:pPr algn="ctr"/>
            <a:r>
              <a:rPr lang="uk-UA" dirty="0" err="1" smtClean="0"/>
              <a:t>Доядерні</a:t>
            </a:r>
            <a:endParaRPr lang="uk-UA" dirty="0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5652120" y="2060848"/>
            <a:ext cx="2016224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Надцарство</a:t>
            </a:r>
            <a:endParaRPr lang="uk-UA" dirty="0" smtClean="0"/>
          </a:p>
          <a:p>
            <a:pPr algn="ctr"/>
            <a:r>
              <a:rPr lang="uk-UA" dirty="0" smtClean="0"/>
              <a:t>Ядерні</a:t>
            </a:r>
            <a:endParaRPr lang="uk-UA" dirty="0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539552" y="4221088"/>
            <a:ext cx="1440160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Царство</a:t>
            </a:r>
          </a:p>
          <a:p>
            <a:pPr algn="ctr"/>
            <a:r>
              <a:rPr lang="uk-UA" dirty="0" smtClean="0"/>
              <a:t>Археї</a:t>
            </a:r>
            <a:endParaRPr lang="uk-UA" dirty="0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2195736" y="4221088"/>
            <a:ext cx="1656184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Царство</a:t>
            </a:r>
          </a:p>
          <a:p>
            <a:pPr algn="ctr"/>
            <a:r>
              <a:rPr lang="uk-UA" dirty="0" err="1" smtClean="0"/>
              <a:t>Еубактерії</a:t>
            </a:r>
            <a:endParaRPr lang="uk-UA" dirty="0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5940152" y="4365104"/>
            <a:ext cx="1440160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Царство</a:t>
            </a:r>
          </a:p>
          <a:p>
            <a:pPr algn="ctr"/>
            <a:r>
              <a:rPr lang="uk-UA" dirty="0" smtClean="0"/>
              <a:t>Гриби</a:t>
            </a:r>
            <a:endParaRPr lang="uk-UA" dirty="0"/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7524328" y="4365104"/>
            <a:ext cx="1440160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Царство Тварини</a:t>
            </a:r>
            <a:endParaRPr lang="uk-UA" dirty="0"/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4139952" y="4365104"/>
            <a:ext cx="1440160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Царство </a:t>
            </a:r>
          </a:p>
          <a:p>
            <a:pPr algn="ctr"/>
            <a:r>
              <a:rPr lang="uk-UA" dirty="0" smtClean="0"/>
              <a:t>Рослини</a:t>
            </a:r>
            <a:endParaRPr lang="uk-UA" dirty="0"/>
          </a:p>
        </p:txBody>
      </p:sp>
      <p:cxnSp>
        <p:nvCxnSpPr>
          <p:cNvPr id="15" name="Shape 14"/>
          <p:cNvCxnSpPr>
            <a:stCxn id="6" idx="2"/>
            <a:endCxn id="7" idx="3"/>
          </p:cNvCxnSpPr>
          <p:nvPr/>
        </p:nvCxnSpPr>
        <p:spPr>
          <a:xfrm rot="5400000">
            <a:off x="3329862" y="1502786"/>
            <a:ext cx="900100" cy="115212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>
            <a:stCxn id="6" idx="2"/>
            <a:endCxn id="8" idx="1"/>
          </p:cNvCxnSpPr>
          <p:nvPr/>
        </p:nvCxnSpPr>
        <p:spPr>
          <a:xfrm rot="16200000" flipH="1">
            <a:off x="4553998" y="1430778"/>
            <a:ext cx="900100" cy="129614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получна лінія уступом 18"/>
          <p:cNvCxnSpPr>
            <a:stCxn id="7" idx="2"/>
            <a:endCxn id="9" idx="0"/>
          </p:cNvCxnSpPr>
          <p:nvPr/>
        </p:nvCxnSpPr>
        <p:spPr>
          <a:xfrm rot="5400000">
            <a:off x="1115616" y="3140968"/>
            <a:ext cx="1224136" cy="9361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получна лінія уступом 27"/>
          <p:cNvCxnSpPr>
            <a:stCxn id="7" idx="2"/>
            <a:endCxn id="10" idx="0"/>
          </p:cNvCxnSpPr>
          <p:nvPr/>
        </p:nvCxnSpPr>
        <p:spPr>
          <a:xfrm rot="16200000" flipH="1">
            <a:off x="1997714" y="3194974"/>
            <a:ext cx="1224136" cy="8280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получна лінія уступом 33"/>
          <p:cNvCxnSpPr>
            <a:stCxn id="8" idx="2"/>
            <a:endCxn id="13" idx="0"/>
          </p:cNvCxnSpPr>
          <p:nvPr/>
        </p:nvCxnSpPr>
        <p:spPr>
          <a:xfrm rot="5400000">
            <a:off x="5076056" y="2780928"/>
            <a:ext cx="1368152" cy="1800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получна лінія уступом 35"/>
          <p:cNvCxnSpPr>
            <a:stCxn id="8" idx="2"/>
            <a:endCxn id="11" idx="0"/>
          </p:cNvCxnSpPr>
          <p:nvPr/>
        </p:nvCxnSpPr>
        <p:spPr>
          <a:xfrm rot="5400000">
            <a:off x="5976156" y="3681028"/>
            <a:ext cx="1368152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получна лінія уступом 37"/>
          <p:cNvCxnSpPr>
            <a:stCxn id="8" idx="2"/>
            <a:endCxn id="12" idx="0"/>
          </p:cNvCxnSpPr>
          <p:nvPr/>
        </p:nvCxnSpPr>
        <p:spPr>
          <a:xfrm rot="16200000" flipH="1">
            <a:off x="6768244" y="2888940"/>
            <a:ext cx="1368152" cy="15841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ий процес 1"/>
          <p:cNvSpPr/>
          <p:nvPr/>
        </p:nvSpPr>
        <p:spPr>
          <a:xfrm>
            <a:off x="6084168" y="476672"/>
            <a:ext cx="1584176" cy="72008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Царство</a:t>
            </a:r>
          </a:p>
          <a:p>
            <a:pPr algn="ctr"/>
            <a:r>
              <a:rPr lang="uk-UA" dirty="0" smtClean="0"/>
              <a:t>Тварини</a:t>
            </a:r>
            <a:endParaRPr lang="uk-UA" dirty="0"/>
          </a:p>
        </p:txBody>
      </p:sp>
      <p:sp>
        <p:nvSpPr>
          <p:cNvPr id="3" name="Блок-схема: альтернативний процес 2"/>
          <p:cNvSpPr/>
          <p:nvPr/>
        </p:nvSpPr>
        <p:spPr>
          <a:xfrm>
            <a:off x="4644008" y="1700808"/>
            <a:ext cx="2016224" cy="108012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Підцарство</a:t>
            </a:r>
            <a:endParaRPr lang="uk-UA" dirty="0" smtClean="0"/>
          </a:p>
          <a:p>
            <a:pPr algn="ctr"/>
            <a:r>
              <a:rPr lang="uk-UA" dirty="0" smtClean="0"/>
              <a:t>Одноклітинні</a:t>
            </a:r>
          </a:p>
          <a:p>
            <a:pPr algn="ctr"/>
            <a:r>
              <a:rPr lang="uk-UA" dirty="0" smtClean="0"/>
              <a:t>(найпростіші)</a:t>
            </a:r>
            <a:endParaRPr lang="uk-UA" dirty="0"/>
          </a:p>
        </p:txBody>
      </p:sp>
      <p:sp>
        <p:nvSpPr>
          <p:cNvPr id="4" name="Блок-схема: альтернативний процес 3"/>
          <p:cNvSpPr/>
          <p:nvPr/>
        </p:nvSpPr>
        <p:spPr>
          <a:xfrm>
            <a:off x="6732240" y="1988840"/>
            <a:ext cx="2267744" cy="108012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Підцарство</a:t>
            </a:r>
            <a:endParaRPr lang="uk-UA" dirty="0" smtClean="0"/>
          </a:p>
          <a:p>
            <a:pPr algn="ctr"/>
            <a:r>
              <a:rPr lang="uk-UA" dirty="0" smtClean="0"/>
              <a:t>Багатоклітинні</a:t>
            </a:r>
            <a:endParaRPr lang="uk-UA" dirty="0"/>
          </a:p>
        </p:txBody>
      </p:sp>
      <p:sp>
        <p:nvSpPr>
          <p:cNvPr id="5" name="Блок-схема: альтернативний процес 4"/>
          <p:cNvSpPr/>
          <p:nvPr/>
        </p:nvSpPr>
        <p:spPr>
          <a:xfrm>
            <a:off x="4572000" y="3429000"/>
            <a:ext cx="1584176" cy="792088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Губки</a:t>
            </a:r>
            <a:endParaRPr lang="uk-UA" dirty="0"/>
          </a:p>
        </p:txBody>
      </p:sp>
      <p:sp>
        <p:nvSpPr>
          <p:cNvPr id="6" name="Блок-схема: альтернативний процес 5"/>
          <p:cNvSpPr/>
          <p:nvPr/>
        </p:nvSpPr>
        <p:spPr>
          <a:xfrm>
            <a:off x="6516216" y="3717032"/>
            <a:ext cx="2232248" cy="792088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Справжні</a:t>
            </a:r>
          </a:p>
          <a:p>
            <a:pPr algn="ctr"/>
            <a:r>
              <a:rPr lang="uk-UA" dirty="0" smtClean="0"/>
              <a:t>Багатоклітинні</a:t>
            </a:r>
            <a:endParaRPr lang="uk-UA" dirty="0"/>
          </a:p>
        </p:txBody>
      </p:sp>
      <p:cxnSp>
        <p:nvCxnSpPr>
          <p:cNvPr id="8" name="Пряма зі стрілкою 7"/>
          <p:cNvCxnSpPr>
            <a:stCxn id="2" idx="2"/>
            <a:endCxn id="3" idx="0"/>
          </p:cNvCxnSpPr>
          <p:nvPr/>
        </p:nvCxnSpPr>
        <p:spPr>
          <a:xfrm flipH="1">
            <a:off x="5652120" y="1196752"/>
            <a:ext cx="122413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/>
          <p:cNvCxnSpPr>
            <a:stCxn id="2" idx="2"/>
            <a:endCxn id="4" idx="0"/>
          </p:cNvCxnSpPr>
          <p:nvPr/>
        </p:nvCxnSpPr>
        <p:spPr>
          <a:xfrm>
            <a:off x="6876256" y="1196752"/>
            <a:ext cx="98985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>
            <a:stCxn id="4" idx="2"/>
            <a:endCxn id="5" idx="0"/>
          </p:cNvCxnSpPr>
          <p:nvPr/>
        </p:nvCxnSpPr>
        <p:spPr>
          <a:xfrm flipH="1">
            <a:off x="5364088" y="3068960"/>
            <a:ext cx="250202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зі стрілкою 13"/>
          <p:cNvCxnSpPr>
            <a:stCxn id="4" idx="2"/>
            <a:endCxn id="6" idx="0"/>
          </p:cNvCxnSpPr>
          <p:nvPr/>
        </p:nvCxnSpPr>
        <p:spPr>
          <a:xfrm flipH="1">
            <a:off x="7632340" y="3068960"/>
            <a:ext cx="2337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Блок-схема: альтернативний процес 29"/>
          <p:cNvSpPr/>
          <p:nvPr/>
        </p:nvSpPr>
        <p:spPr>
          <a:xfrm>
            <a:off x="1475656" y="476672"/>
            <a:ext cx="1584176" cy="7200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Царство</a:t>
            </a:r>
          </a:p>
          <a:p>
            <a:pPr algn="ctr"/>
            <a:r>
              <a:rPr lang="uk-UA" dirty="0" smtClean="0"/>
              <a:t>Рослини</a:t>
            </a:r>
            <a:endParaRPr lang="uk-UA" dirty="0"/>
          </a:p>
        </p:txBody>
      </p:sp>
      <p:sp>
        <p:nvSpPr>
          <p:cNvPr id="31" name="Блок-схема: альтернативний процес 30"/>
          <p:cNvSpPr/>
          <p:nvPr/>
        </p:nvSpPr>
        <p:spPr>
          <a:xfrm>
            <a:off x="179512" y="1916832"/>
            <a:ext cx="2088232" cy="108012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Підцарство</a:t>
            </a:r>
            <a:endParaRPr lang="uk-UA" dirty="0" smtClean="0"/>
          </a:p>
          <a:p>
            <a:pPr algn="ctr"/>
            <a:r>
              <a:rPr lang="uk-UA" dirty="0" smtClean="0"/>
              <a:t>Нижчі рослини</a:t>
            </a:r>
          </a:p>
          <a:p>
            <a:pPr algn="ctr"/>
            <a:r>
              <a:rPr lang="uk-UA" dirty="0" smtClean="0"/>
              <a:t>(водорості)</a:t>
            </a:r>
            <a:endParaRPr lang="uk-UA" dirty="0"/>
          </a:p>
        </p:txBody>
      </p:sp>
      <p:sp>
        <p:nvSpPr>
          <p:cNvPr id="32" name="Блок-схема: альтернативний процес 31"/>
          <p:cNvSpPr/>
          <p:nvPr/>
        </p:nvSpPr>
        <p:spPr>
          <a:xfrm>
            <a:off x="395536" y="3789040"/>
            <a:ext cx="1584176" cy="1008112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Надвідділ</a:t>
            </a:r>
            <a:endParaRPr lang="uk-UA" dirty="0" smtClean="0"/>
          </a:p>
          <a:p>
            <a:pPr algn="ctr"/>
            <a:r>
              <a:rPr lang="uk-UA" dirty="0" smtClean="0"/>
              <a:t>Вищі спорові</a:t>
            </a:r>
            <a:endParaRPr lang="uk-UA" dirty="0"/>
          </a:p>
        </p:txBody>
      </p:sp>
      <p:sp>
        <p:nvSpPr>
          <p:cNvPr id="33" name="Блок-схема: альтернативний процес 32"/>
          <p:cNvSpPr/>
          <p:nvPr/>
        </p:nvSpPr>
        <p:spPr>
          <a:xfrm>
            <a:off x="2555776" y="1916832"/>
            <a:ext cx="1944216" cy="108012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Підцарство</a:t>
            </a:r>
            <a:endParaRPr lang="uk-UA" dirty="0" smtClean="0"/>
          </a:p>
          <a:p>
            <a:pPr algn="ctr"/>
            <a:r>
              <a:rPr lang="uk-UA" dirty="0" smtClean="0"/>
              <a:t>Вищі рослини</a:t>
            </a:r>
          </a:p>
          <a:p>
            <a:pPr algn="ctr"/>
            <a:r>
              <a:rPr lang="uk-UA" dirty="0" smtClean="0"/>
              <a:t>(судинні)</a:t>
            </a:r>
            <a:endParaRPr lang="uk-UA" dirty="0"/>
          </a:p>
        </p:txBody>
      </p:sp>
      <p:sp>
        <p:nvSpPr>
          <p:cNvPr id="34" name="Блок-схема: альтернативний процес 33"/>
          <p:cNvSpPr/>
          <p:nvPr/>
        </p:nvSpPr>
        <p:spPr>
          <a:xfrm>
            <a:off x="2771800" y="3861048"/>
            <a:ext cx="1584176" cy="792088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Надвідділ</a:t>
            </a:r>
            <a:endParaRPr lang="uk-UA" dirty="0" smtClean="0"/>
          </a:p>
          <a:p>
            <a:pPr algn="ctr"/>
            <a:r>
              <a:rPr lang="uk-UA" dirty="0" smtClean="0"/>
              <a:t>Насінні</a:t>
            </a:r>
            <a:endParaRPr lang="uk-UA" dirty="0"/>
          </a:p>
        </p:txBody>
      </p:sp>
      <p:cxnSp>
        <p:nvCxnSpPr>
          <p:cNvPr id="36" name="Пряма зі стрілкою 35"/>
          <p:cNvCxnSpPr>
            <a:stCxn id="30" idx="2"/>
            <a:endCxn id="31" idx="0"/>
          </p:cNvCxnSpPr>
          <p:nvPr/>
        </p:nvCxnSpPr>
        <p:spPr>
          <a:xfrm flipH="1">
            <a:off x="1223628" y="1196752"/>
            <a:ext cx="104411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зі стрілкою 37"/>
          <p:cNvCxnSpPr>
            <a:stCxn id="30" idx="2"/>
            <a:endCxn id="33" idx="0"/>
          </p:cNvCxnSpPr>
          <p:nvPr/>
        </p:nvCxnSpPr>
        <p:spPr>
          <a:xfrm>
            <a:off x="2267744" y="1196752"/>
            <a:ext cx="12601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/>
          <p:cNvCxnSpPr>
            <a:stCxn id="33" idx="2"/>
            <a:endCxn id="32" idx="0"/>
          </p:cNvCxnSpPr>
          <p:nvPr/>
        </p:nvCxnSpPr>
        <p:spPr>
          <a:xfrm flipH="1">
            <a:off x="1187624" y="2996952"/>
            <a:ext cx="234026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 зі стрілкою 41"/>
          <p:cNvCxnSpPr>
            <a:stCxn id="33" idx="2"/>
            <a:endCxn id="34" idx="0"/>
          </p:cNvCxnSpPr>
          <p:nvPr/>
        </p:nvCxnSpPr>
        <p:spPr>
          <a:xfrm>
            <a:off x="3527884" y="2996952"/>
            <a:ext cx="3600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138</TotalTime>
  <Words>220</Words>
  <Application>Microsoft Office PowerPoint</Application>
  <PresentationFormat>Екран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Nature Illustration 16x9</vt:lpstr>
      <vt:lpstr>Система органічного світу і принципи її побудови</vt:lpstr>
      <vt:lpstr>Система органічного світу</vt:lpstr>
      <vt:lpstr>Арістотель</vt:lpstr>
      <vt:lpstr>Карл Лінней</vt:lpstr>
      <vt:lpstr>Слайд 5</vt:lpstr>
      <vt:lpstr>Принципи побудови системи органічного світу</vt:lpstr>
      <vt:lpstr>Принципи: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органічного світу і принципи її побудови</dc:title>
  <dc:creator>НАТАЛІЯ</dc:creator>
  <cp:lastModifiedBy>HP</cp:lastModifiedBy>
  <cp:revision>15</cp:revision>
  <dcterms:created xsi:type="dcterms:W3CDTF">2014-04-28T15:41:34Z</dcterms:created>
  <dcterms:modified xsi:type="dcterms:W3CDTF">2014-04-28T19:03:18Z</dcterms:modified>
</cp:coreProperties>
</file>