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6" r:id="rId8"/>
    <p:sldId id="267" r:id="rId9"/>
    <p:sldId id="270" r:id="rId10"/>
    <p:sldId id="265" r:id="rId11"/>
    <p:sldId id="269" r:id="rId12"/>
    <p:sldId id="268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69DC0-04CF-4D28-B7D4-11D5E6F3F05D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D0860401-2455-4957-B88E-39D5A638B174}">
      <dgm:prSet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Перша група – це захисні ознаки для населення: водяний знак, захисна стрічка, рельєфне зображення, 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зображення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на суміщення та інші.</a:t>
          </a:r>
          <a:endParaRPr lang="uk-UA" sz="2400" dirty="0"/>
        </a:p>
      </dgm:t>
    </dgm:pt>
    <dgm:pt modelId="{E5562374-700B-4D70-A29E-0987F6872D2C}" type="parTrans" cxnId="{E4C9555E-74FF-4EC1-BB31-0996DCB2A116}">
      <dgm:prSet/>
      <dgm:spPr/>
      <dgm:t>
        <a:bodyPr/>
        <a:lstStyle/>
        <a:p>
          <a:endParaRPr lang="uk-UA"/>
        </a:p>
      </dgm:t>
    </dgm:pt>
    <dgm:pt modelId="{AB04D928-5835-4DD2-ADC2-E4B0481718CE}" type="sibTrans" cxnId="{E4C9555E-74FF-4EC1-BB31-0996DCB2A116}">
      <dgm:prSet/>
      <dgm:spPr/>
      <dgm:t>
        <a:bodyPr/>
        <a:lstStyle/>
        <a:p>
          <a:endParaRPr lang="uk-UA"/>
        </a:p>
      </dgm:t>
    </dgm:pt>
    <dgm:pt modelId="{9F946211-DE51-45DB-999C-580CC633D66E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Друга група – захисні ознаки для касирів, які працюють зі спеціальними приладами. Це поліграфічні захисні елементи, які спостерігаються в ультрафіолетовому або інфрачервоному випромінені, магнітні ознаки. </a:t>
          </a:r>
          <a:endParaRPr lang="uk-UA" dirty="0"/>
        </a:p>
      </dgm:t>
    </dgm:pt>
    <dgm:pt modelId="{A44C01A4-4A51-4C81-9980-EEEDCFBA98E6}" type="parTrans" cxnId="{FD682FD1-7BFC-4BEB-81FB-5763489FC7ED}">
      <dgm:prSet/>
      <dgm:spPr/>
      <dgm:t>
        <a:bodyPr/>
        <a:lstStyle/>
        <a:p>
          <a:endParaRPr lang="uk-UA"/>
        </a:p>
      </dgm:t>
    </dgm:pt>
    <dgm:pt modelId="{637D0021-9D61-42B8-BAB3-B01AB58D7207}" type="sibTrans" cxnId="{FD682FD1-7BFC-4BEB-81FB-5763489FC7ED}">
      <dgm:prSet/>
      <dgm:spPr/>
      <dgm:t>
        <a:bodyPr/>
        <a:lstStyle/>
        <a:p>
          <a:endParaRPr lang="uk-UA"/>
        </a:p>
      </dgm:t>
    </dgm:pt>
    <dgm:pt modelId="{0C61CAC1-6477-457B-8016-E015EC5DFAFF}">
      <dgm:prSet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Третій рівень – експертний, він включає в себе перші дві групи, крім того, для дослідження грошових знаків та проведення їх ідентифікації використовується більш складне обладнання</a:t>
          </a:r>
          <a:endParaRPr lang="uk-UA" sz="2400" dirty="0"/>
        </a:p>
      </dgm:t>
    </dgm:pt>
    <dgm:pt modelId="{1980DD99-72F3-46C5-9D31-63E48DECBFBD}" type="parTrans" cxnId="{E516EAD9-46F2-4735-88C8-326675856072}">
      <dgm:prSet/>
      <dgm:spPr/>
      <dgm:t>
        <a:bodyPr/>
        <a:lstStyle/>
        <a:p>
          <a:endParaRPr lang="uk-UA"/>
        </a:p>
      </dgm:t>
    </dgm:pt>
    <dgm:pt modelId="{BE3CBC90-0259-4872-9DA3-D70496549030}" type="sibTrans" cxnId="{E516EAD9-46F2-4735-88C8-326675856072}">
      <dgm:prSet/>
      <dgm:spPr/>
      <dgm:t>
        <a:bodyPr/>
        <a:lstStyle/>
        <a:p>
          <a:endParaRPr lang="uk-UA"/>
        </a:p>
      </dgm:t>
    </dgm:pt>
    <dgm:pt modelId="{4B352131-4742-481C-A5E8-1ED8E4A5A14C}">
      <dgm:prSet/>
      <dgm:spPr/>
      <dgm:t>
        <a:bodyPr/>
        <a:lstStyle/>
        <a:p>
          <a:endParaRPr lang="uk-UA" dirty="0"/>
        </a:p>
      </dgm:t>
    </dgm:pt>
    <dgm:pt modelId="{DB17A2A5-10CE-4C9F-8723-AC6D7F284202}" type="parTrans" cxnId="{EF03E7EE-CEBB-494B-9627-5353A085859B}">
      <dgm:prSet/>
      <dgm:spPr/>
      <dgm:t>
        <a:bodyPr/>
        <a:lstStyle/>
        <a:p>
          <a:endParaRPr lang="uk-UA"/>
        </a:p>
      </dgm:t>
    </dgm:pt>
    <dgm:pt modelId="{550239E5-32C8-4E96-B9D7-4A27A9C49860}" type="sibTrans" cxnId="{EF03E7EE-CEBB-494B-9627-5353A085859B}">
      <dgm:prSet/>
      <dgm:spPr/>
      <dgm:t>
        <a:bodyPr/>
        <a:lstStyle/>
        <a:p>
          <a:endParaRPr lang="uk-UA"/>
        </a:p>
      </dgm:t>
    </dgm:pt>
    <dgm:pt modelId="{9C4CB1FA-9A5B-4001-BF99-74FC2BC1F468}" type="pres">
      <dgm:prSet presAssocID="{3CD69DC0-04CF-4D28-B7D4-11D5E6F3F0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539665D-638A-4EB2-9232-30B1790AB167}" type="pres">
      <dgm:prSet presAssocID="{D0860401-2455-4957-B88E-39D5A638B174}" presName="parentText" presStyleLbl="node1" presStyleIdx="0" presStyleCnt="3" custLinFactNeighborY="9902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2C6845-0A66-43D1-AD9D-BE6DE99792F9}" type="pres">
      <dgm:prSet presAssocID="{AB04D928-5835-4DD2-ADC2-E4B0481718CE}" presName="spacer" presStyleCnt="0"/>
      <dgm:spPr/>
    </dgm:pt>
    <dgm:pt modelId="{C1E519D2-E807-4A03-8D1D-E48B1FEA8281}" type="pres">
      <dgm:prSet presAssocID="{9F946211-DE51-45DB-999C-580CC633D6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77FC9B-BC29-4F24-8759-92AB0B1CC4B5}" type="pres">
      <dgm:prSet presAssocID="{9F946211-DE51-45DB-999C-580CC633D66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C4FD0F-7233-41ED-8224-D433988F0B8D}" type="pres">
      <dgm:prSet presAssocID="{0C61CAC1-6477-457B-8016-E015EC5DFAFF}" presName="parentText" presStyleLbl="node1" presStyleIdx="2" presStyleCnt="3" custScaleY="120277" custLinFactY="-3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299783-16CB-4005-8E0A-ADCB344AD710}" type="presOf" srcId="{4B352131-4742-481C-A5E8-1ED8E4A5A14C}" destId="{DE77FC9B-BC29-4F24-8759-92AB0B1CC4B5}" srcOrd="0" destOrd="0" presId="urn:microsoft.com/office/officeart/2005/8/layout/vList2"/>
    <dgm:cxn modelId="{EF03E7EE-CEBB-494B-9627-5353A085859B}" srcId="{9F946211-DE51-45DB-999C-580CC633D66E}" destId="{4B352131-4742-481C-A5E8-1ED8E4A5A14C}" srcOrd="0" destOrd="0" parTransId="{DB17A2A5-10CE-4C9F-8723-AC6D7F284202}" sibTransId="{550239E5-32C8-4E96-B9D7-4A27A9C49860}"/>
    <dgm:cxn modelId="{E11800DF-2FA7-4EB3-A18A-F0B278B768DF}" type="presOf" srcId="{3CD69DC0-04CF-4D28-B7D4-11D5E6F3F05D}" destId="{9C4CB1FA-9A5B-4001-BF99-74FC2BC1F468}" srcOrd="0" destOrd="0" presId="urn:microsoft.com/office/officeart/2005/8/layout/vList2"/>
    <dgm:cxn modelId="{E516EAD9-46F2-4735-88C8-326675856072}" srcId="{3CD69DC0-04CF-4D28-B7D4-11D5E6F3F05D}" destId="{0C61CAC1-6477-457B-8016-E015EC5DFAFF}" srcOrd="2" destOrd="0" parTransId="{1980DD99-72F3-46C5-9D31-63E48DECBFBD}" sibTransId="{BE3CBC90-0259-4872-9DA3-D70496549030}"/>
    <dgm:cxn modelId="{E4C9555E-74FF-4EC1-BB31-0996DCB2A116}" srcId="{3CD69DC0-04CF-4D28-B7D4-11D5E6F3F05D}" destId="{D0860401-2455-4957-B88E-39D5A638B174}" srcOrd="0" destOrd="0" parTransId="{E5562374-700B-4D70-A29E-0987F6872D2C}" sibTransId="{AB04D928-5835-4DD2-ADC2-E4B0481718CE}"/>
    <dgm:cxn modelId="{9F09CC10-D702-42B6-92DB-06597580B446}" type="presOf" srcId="{0C61CAC1-6477-457B-8016-E015EC5DFAFF}" destId="{28C4FD0F-7233-41ED-8224-D433988F0B8D}" srcOrd="0" destOrd="0" presId="urn:microsoft.com/office/officeart/2005/8/layout/vList2"/>
    <dgm:cxn modelId="{A83EF4EE-6C17-4788-9FCD-7E99B6155757}" type="presOf" srcId="{9F946211-DE51-45DB-999C-580CC633D66E}" destId="{C1E519D2-E807-4A03-8D1D-E48B1FEA8281}" srcOrd="0" destOrd="0" presId="urn:microsoft.com/office/officeart/2005/8/layout/vList2"/>
    <dgm:cxn modelId="{59A9A15F-E9AB-45CB-8CFA-1083ACEC1F5F}" type="presOf" srcId="{D0860401-2455-4957-B88E-39D5A638B174}" destId="{E539665D-638A-4EB2-9232-30B1790AB167}" srcOrd="0" destOrd="0" presId="urn:microsoft.com/office/officeart/2005/8/layout/vList2"/>
    <dgm:cxn modelId="{FD682FD1-7BFC-4BEB-81FB-5763489FC7ED}" srcId="{3CD69DC0-04CF-4D28-B7D4-11D5E6F3F05D}" destId="{9F946211-DE51-45DB-999C-580CC633D66E}" srcOrd="1" destOrd="0" parTransId="{A44C01A4-4A51-4C81-9980-EEEDCFBA98E6}" sibTransId="{637D0021-9D61-42B8-BAB3-B01AB58D7207}"/>
    <dgm:cxn modelId="{4004DF1E-E5E2-4C22-8ABE-38832DCF0A26}" type="presParOf" srcId="{9C4CB1FA-9A5B-4001-BF99-74FC2BC1F468}" destId="{E539665D-638A-4EB2-9232-30B1790AB167}" srcOrd="0" destOrd="0" presId="urn:microsoft.com/office/officeart/2005/8/layout/vList2"/>
    <dgm:cxn modelId="{850D1CA5-0AA8-4753-BFB4-2A55628929C9}" type="presParOf" srcId="{9C4CB1FA-9A5B-4001-BF99-74FC2BC1F468}" destId="{EB2C6845-0A66-43D1-AD9D-BE6DE99792F9}" srcOrd="1" destOrd="0" presId="urn:microsoft.com/office/officeart/2005/8/layout/vList2"/>
    <dgm:cxn modelId="{A43F9246-64E0-4ACC-865D-4AD50DEC6A54}" type="presParOf" srcId="{9C4CB1FA-9A5B-4001-BF99-74FC2BC1F468}" destId="{C1E519D2-E807-4A03-8D1D-E48B1FEA8281}" srcOrd="2" destOrd="0" presId="urn:microsoft.com/office/officeart/2005/8/layout/vList2"/>
    <dgm:cxn modelId="{79587169-CE9B-48FA-85DF-582EBE663986}" type="presParOf" srcId="{9C4CB1FA-9A5B-4001-BF99-74FC2BC1F468}" destId="{DE77FC9B-BC29-4F24-8759-92AB0B1CC4B5}" srcOrd="3" destOrd="0" presId="urn:microsoft.com/office/officeart/2005/8/layout/vList2"/>
    <dgm:cxn modelId="{5360C2D8-3E08-445D-B67A-9FA7B32E8340}" type="presParOf" srcId="{9C4CB1FA-9A5B-4001-BF99-74FC2BC1F468}" destId="{28C4FD0F-7233-41ED-8224-D433988F0B8D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786742" cy="2000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Елементи захисту української гривні</a:t>
            </a:r>
            <a:endParaRPr lang="uk-UA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8" y="5643578"/>
            <a:ext cx="24288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Виконала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41 групи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Рибченко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Ніна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Кодовий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розглядування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кутами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банкноти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(2, 5, 10, 20, 50, 100, 200, 500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2530" name="Picture 2" descr="http://business-tv.com.ua/graphics/news/850x/93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9299"/>
            <a:ext cx="9144000" cy="483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Рельєфні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поверхнею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відчутні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(2, 5, 10, 20, 50, 100, 200, 500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28674" name="Picture 2" descr="http://svitppt.com.ua/images/24/23841/770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5424"/>
            <a:ext cx="914400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4857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Суміщений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лицьовому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зворотному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банкноти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збігаються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розглядування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(50, 100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27650" name="Picture 2" descr="http://www.gorod.cn.ua/image/news/gorod_2/gr_22.04.09_falsh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7158" y="-58488"/>
          <a:ext cx="8358182" cy="6916488"/>
        </p:xfrm>
        <a:graphic>
          <a:graphicData uri="http://schemas.openxmlformats.org/presentationml/2006/ole">
            <p:oleObj spid="_x0000_s2050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85852" y="-81691"/>
          <a:ext cx="6357982" cy="6939691"/>
        </p:xfrm>
        <a:graphic>
          <a:graphicData uri="http://schemas.openxmlformats.org/presentationml/2006/ole">
            <p:oleObj spid="_x0000_s21506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 ЦІКАВО! 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Термін  «гривня»  був пов’язаний із нашийним обручем –  жіночою прикрасою  (гривна)  із дорогоцінного металу.  Пізніше він набуває нового значення –  еквіваленту певної кількості  (ваги)  срібла,  тобто з’являється срібна гривня.  Найпоширеніші гривні – 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платіжно-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грошові одиниці –  були трьох типів:  київська,  чернігівська,  новгородська; іноді трапляються литовські й татарські гривні.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1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1992 році перші зразки української гривні були виготовлені в Канаді компанією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Canadian Bank Note Company (105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контейнерів номіналами до 20  гривень)  і британською компанією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 La Rue plc, 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яка розміщувалася на Мальті  (номіналами 50, 100  і 200  гривень)  за ескізами  В. Лопати за участі Б. Максимова. 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1994 році на банкнотній фабриці Національного банку України булла введена в дію перша лінія з виготовлення банкнот. Банкнотну фабрику відкрито 1994  року,  розташована вона в м.  Києві. Монетний двір був заснований 1998-го. Тоді ж Національний банк України отримав власну виробничу базу з виготовлення монет масового обігу,  пам’ятних і ювілейних монет, нагородної продукції.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Перші українські монети в 1992 році були виготовлені на Луганському заводі з виготовлення набоїв і на монетному дворі Італії. Були сумніви також щодо назви української монети:  пропонувалися назви  «сотий», «різана»,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списівка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але 2 березня 1992 року Президія Верховної Ради затвердив назву «копійка».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4286248" cy="6429396"/>
          </a:xfrm>
        </p:spPr>
        <p:txBody>
          <a:bodyPr>
            <a:noAutofit/>
          </a:bodyPr>
          <a:lstStyle/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Основною метою захисту грошей є надання їм такої якості, яка б створювала умови для розпізнання підробок.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Гривня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volynnews.com/files/news/2013/09-03/47343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71487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Варто зазначити, що якась одна захисна ознака не є гарантованим захистом грошових знаків. Тільки всі компоненти в комплексі - папір, фарба, вид та спосіб друку, сюжет і кількість ознак - сприяють захищеності купюр конкретного номіналу від підробки.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tokshop.net/_nw/0/83145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5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57166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Кількість підроблених банкнот української гривні в порівнянні з іншими валютами свідчить про високий рівень захисту. Так, за підсумками 2012 року на 1 млн. шт. банкнот гривні припадало лише 4,1 шт. підроблених банкнот. Для порівняння, у країнах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Євросоюзу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цей показник становив приблизно 36 шт. підроблених банкнот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євро.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9 місяців поточного року кількість вилучених з обігу підроблених банкнот гривні знаходиться на рівні аналогічного періоду минулого року.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vkurse.ua/i/2014-02/sokratilas-dolya-poddelnykh-banknot-griv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286248" cy="460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Захисний комплекс розділяють на кілька груп.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857232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Водяний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знак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світлими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тризуба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банкноти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(1, 2, 5, 10, 20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портрета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портрет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лицьовому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банкноти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(50, 100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23554" name="Picture 2" descr="http://www.segodnya.ua/img/ui/_778d54a785f5276106ec10f505f05f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9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нитка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  вертикальна темна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смужка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шириною 0,8  мм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видима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збільшувального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(50, 100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25602" name="Picture 2" descr="http://groshi-v-kredit.org.ua/wp-content/uploads/2013/11/falshivka_500x354.jpg.aspx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Мікротекст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слова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повторюються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збільшувального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(1, 2, 5, 10, 50, 100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26626" name="Picture 2" descr="http://www.segodnya.ua/img/ui/_e435124bd934bdd34b5838d0dfb5a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сліпих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рельєфний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розміщений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нижньому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банкноти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відчувається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кінчиками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пальців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номінал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банкноти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(50, 100, 200, 500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29698" name="Picture 2" descr="http://upload.wikimedia.org/wikipedia/commons/thumb/a/a3/20-Hryvnia-2000-front.jpg/300px-20-Hryvnia-2000-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643966" cy="429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308</Words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PDF</vt:lpstr>
      <vt:lpstr>Елементи захисту української гривні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захисту української гривні</dc:title>
  <dc:creator>Андрій</dc:creator>
  <cp:lastModifiedBy>Андрій</cp:lastModifiedBy>
  <cp:revision>10</cp:revision>
  <dcterms:created xsi:type="dcterms:W3CDTF">2014-11-17T16:44:02Z</dcterms:created>
  <dcterms:modified xsi:type="dcterms:W3CDTF">2014-11-20T17:35:55Z</dcterms:modified>
</cp:coreProperties>
</file>