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63" r:id="rId3"/>
    <p:sldId id="258" r:id="rId4"/>
    <p:sldId id="266" r:id="rId5"/>
    <p:sldId id="264" r:id="rId6"/>
    <p:sldId id="260" r:id="rId7"/>
    <p:sldId id="257" r:id="rId8"/>
    <p:sldId id="262" r:id="rId9"/>
    <p:sldId id="261" r:id="rId10"/>
    <p:sldId id="265" r:id="rId11"/>
    <p:sldId id="267" r:id="rId12"/>
    <p:sldId id="259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864F8-B272-4E48-A6DF-23502F298CE6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2810E-100C-4B1A-A600-630E3C236C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919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Державна служба зайнятості України почала формуватися наприкінці 80-х років ХХ ст., коли екстенсивний розвиток економіки зумовив надлишкову зайнятість. Водночас нераціональне використання праці, відсутність ефективних важелів матеріальної зацікавленості працівників у результатах трудової діяльності спричинили соціальний дефіцит робочої сили.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2810E-100C-4B1A-A600-630E3C236C5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56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2810E-100C-4B1A-A600-630E3C236C5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433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DA3D15-C5B7-4183-BC94-7D9787F63E15}" type="datetimeFigureOut">
              <a:rPr lang="uk-UA" smtClean="0"/>
              <a:t>28.02.2013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72E2CE-0C12-498C-8A80-B4B3319E3D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druchniki.ws/13560615/ekonomika/gnuchki_formi_zaynyatost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arcz.wordpress.com/" TargetMode="External"/><Relationship Id="rId4" Type="http://schemas.openxmlformats.org/officeDocument/2006/relationships/hyperlink" Target="http://www.bestreferat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80528" y="-171401"/>
            <a:ext cx="4968552" cy="4248472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uk-UA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Державна служба зайнятості України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3580" y="4077071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Підготувала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:</a:t>
            </a:r>
          </a:p>
          <a:p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учениця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9Е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класу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КСШ№ 9</a:t>
            </a: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Коцуба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Вікторія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1155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220082"/>
            <a:ext cx="2664296" cy="263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932"/>
          <a:stretch/>
        </p:blipFill>
        <p:spPr bwMode="auto">
          <a:xfrm>
            <a:off x="4644008" y="0"/>
            <a:ext cx="3555876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844824"/>
            <a:ext cx="3816423" cy="175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32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76887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Сьогодні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ДСЗУ надає велику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кількість    соціальних послуг для населення, це:</a:t>
            </a:r>
            <a:b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5688748" cy="412968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Verdana"/>
              </a:rPr>
              <a:t>професійне </a:t>
            </a:r>
            <a:r>
              <a:rPr lang="uk-UA" dirty="0">
                <a:solidFill>
                  <a:srgbClr val="000000"/>
                </a:solidFill>
                <a:latin typeface="Verdana"/>
              </a:rPr>
              <a:t>навчання, перенавчання та підвищення кваліфікації безробітних;</a:t>
            </a:r>
          </a:p>
          <a:p>
            <a:r>
              <a:rPr lang="uk-UA" dirty="0" smtClean="0">
                <a:solidFill>
                  <a:srgbClr val="000000"/>
                </a:solidFill>
                <a:latin typeface="Verdana"/>
              </a:rPr>
              <a:t>організація </a:t>
            </a:r>
            <a:r>
              <a:rPr lang="uk-UA" dirty="0">
                <a:solidFill>
                  <a:srgbClr val="000000"/>
                </a:solidFill>
                <a:latin typeface="Verdana"/>
              </a:rPr>
              <a:t>оплачуваних громадських робіт;</a:t>
            </a:r>
          </a:p>
          <a:p>
            <a:r>
              <a:rPr lang="uk-UA" dirty="0" smtClean="0">
                <a:solidFill>
                  <a:srgbClr val="000000"/>
                </a:solidFill>
                <a:latin typeface="Verdana"/>
              </a:rPr>
              <a:t>залучення </a:t>
            </a:r>
            <a:r>
              <a:rPr lang="uk-UA" dirty="0">
                <a:solidFill>
                  <a:srgbClr val="000000"/>
                </a:solidFill>
                <a:latin typeface="Verdana"/>
              </a:rPr>
              <a:t>безробітних громадян до підприємницької діяльності;</a:t>
            </a:r>
          </a:p>
          <a:p>
            <a:r>
              <a:rPr lang="uk-UA" dirty="0" smtClean="0">
                <a:solidFill>
                  <a:srgbClr val="000000"/>
                </a:solidFill>
                <a:latin typeface="Verdana"/>
              </a:rPr>
              <a:t>профорієнтаційні </a:t>
            </a:r>
            <a:r>
              <a:rPr lang="uk-UA" dirty="0">
                <a:solidFill>
                  <a:srgbClr val="000000"/>
                </a:solidFill>
                <a:latin typeface="Verdana"/>
              </a:rPr>
              <a:t>та інші послуги для населення.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204864"/>
            <a:ext cx="2469125" cy="184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507923" cy="202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9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048790" cy="1944216"/>
          </a:xfrm>
        </p:spPr>
        <p:txBody>
          <a:bodyPr>
            <a:noAutofit/>
          </a:bodyPr>
          <a:lstStyle/>
          <a:p>
            <a:pPr algn="ctr"/>
            <a:r>
              <a:rPr lang="ru-RU" sz="7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Контакти</a:t>
            </a:r>
            <a:r>
              <a:rPr lang="ru-RU" sz="7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ru-RU" sz="4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4800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916832"/>
            <a:ext cx="4392487" cy="432048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дреса 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центру: 03068, м. </a:t>
            </a:r>
            <a:r>
              <a:rPr lang="ru-RU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Київ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вул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Нововокзальна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17</a:t>
            </a:r>
          </a:p>
          <a:p>
            <a:pPr marL="68580" indent="0">
              <a:buNone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тел. +380 (44) 289-61-89, 284-38-94</a:t>
            </a:r>
          </a:p>
          <a:p>
            <a:pPr marL="68580" indent="0">
              <a:buNone/>
            </a:pP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68580" indent="0">
              <a:buNone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Веб-сайт: http://www.dcz.gov.ua</a:t>
            </a:r>
          </a:p>
          <a:p>
            <a:pPr marL="68580" indent="0">
              <a:buNone/>
            </a:pP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68580" indent="0">
              <a:buNone/>
            </a:pPr>
            <a:r>
              <a:rPr lang="ru-RU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Email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zv@dcz.adsl.com.ua</a:t>
            </a:r>
          </a:p>
          <a:p>
            <a:pPr marL="68580" indent="0">
              <a:buNone/>
            </a:pPr>
            <a:endParaRPr lang="uk-UA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9749" r="7536" b="11679"/>
          <a:stretch/>
        </p:blipFill>
        <p:spPr bwMode="auto">
          <a:xfrm>
            <a:off x="5004048" y="2348880"/>
            <a:ext cx="3463592" cy="372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268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Список використаних джерел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704856" cy="38884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pidruchniki.ws/13560615/ekonomika/gnuchki_formi_zaynyatosti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www.bestreferat.ru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https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://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menarcz.wordpress.com</a:t>
            </a:r>
            <a:endParaRPr lang="uk-UA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http://zakon2.rada.gov.ua/laws/show/19/2013</a:t>
            </a:r>
            <a:endParaRPr lang="uk-UA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http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://czo.gov.ua/ca-registry-details?type=5&amp;id=47</a:t>
            </a:r>
            <a:endParaRPr lang="uk-UA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0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0" y="4221088"/>
            <a:ext cx="3600400" cy="1702160"/>
          </a:xfrm>
        </p:spPr>
        <p:txBody>
          <a:bodyPr>
            <a:noAutofit/>
          </a:bodyPr>
          <a:lstStyle/>
          <a:p>
            <a:pPr algn="ctr"/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Дякую за увагу!</a:t>
            </a:r>
            <a:endParaRPr lang="uk-UA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77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6000" b="1" i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Державна служба зайнятості України</a:t>
            </a:r>
            <a:endParaRPr lang="uk-UA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16632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Підготувала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:</a:t>
            </a:r>
          </a:p>
          <a:p>
            <a:pPr lvl="0"/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учениця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9Е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класу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</a:p>
          <a:p>
            <a:pPr lvl="0"/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КСШ№ 9</a:t>
            </a:r>
          </a:p>
          <a:p>
            <a:pPr lvl="0"/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Коцуба 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Вікторія</a:t>
            </a:r>
            <a:endParaRPr lang="ru-RU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lvl="0" algn="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2013 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рік</a:t>
            </a:r>
            <a:endParaRPr lang="uk-UA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255963" cy="3230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2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4032448" cy="6048672"/>
          </a:xfrm>
        </p:spPr>
        <p:txBody>
          <a:bodyPr numCol="1">
            <a:noAutofit/>
          </a:bodyPr>
          <a:lstStyle/>
          <a:p>
            <a:pPr marL="68263" indent="285750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В умовах ринкової економіки протилежним до зайнятості населення є безробіття, яке виникає внаслідок функціонування господарського механізму, породженого внутрішніми суперечностями ринку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263" indent="285750"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68263" indent="28575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 економічному розумінні безробіття віддзеркалює невідповідність на ринку праці між відносно великою пропозицією робочої сили і попитом на неї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263" indent="285750" algn="r">
              <a:buNone/>
            </a:pPr>
            <a:endParaRPr lang="ru-RU" sz="1800" dirty="0" smtClean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71400"/>
            <a:ext cx="422433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25"/>
          <a:stretch/>
        </p:blipFill>
        <p:spPr bwMode="auto">
          <a:xfrm>
            <a:off x="4811960" y="3789040"/>
            <a:ext cx="3312368" cy="248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85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1800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Безпосереднє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запровадження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державної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політики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зайнятості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здійснює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державна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служба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зайнятості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(ДСЗ), заснована на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підставі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Закону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України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"Про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зайнятість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населення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"</a:t>
            </a:r>
            <a:endParaRPr lang="uk-UA" sz="2400" b="1" i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79906"/>
            <a:ext cx="8280920" cy="42780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Державна служба зайнятості України  (далі – </a:t>
            </a:r>
          </a:p>
          <a:p>
            <a:r>
              <a:rPr lang="uk-UA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ДСЗУ</a:t>
            </a: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  є центральним органом виконавчої </a:t>
            </a:r>
          </a:p>
          <a:p>
            <a:r>
              <a:rPr lang="uk-UA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влади, діяльність якого спрямовується і </a:t>
            </a:r>
          </a:p>
          <a:p>
            <a:r>
              <a:rPr lang="uk-UA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координується Кабінетом Міністрів України</a:t>
            </a:r>
          </a:p>
          <a:p>
            <a:r>
              <a:rPr lang="uk-UA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через Міністра соціальної політики України</a:t>
            </a:r>
            <a:r>
              <a:rPr lang="uk-UA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Служба входить до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системи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органів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виконавчої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 </a:t>
            </a:r>
          </a:p>
          <a:p>
            <a: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  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влади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і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забезпечує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реалізацію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державної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політики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</a:p>
          <a:p>
            <a: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   у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сфері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зайнятості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населення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та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трудової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</a:p>
          <a:p>
            <a: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   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міграції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</a:rPr>
              <a:t>.</a:t>
            </a:r>
            <a:endParaRPr lang="uk-UA" sz="2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1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Служба у своїй діяльності керується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46358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chemeClr val="tx1"/>
                </a:solidFill>
                <a:latin typeface="Times New Roman"/>
              </a:rPr>
              <a:t>Конституцією</a:t>
            </a:r>
            <a:r>
              <a:rPr lang="uk-UA" b="1" i="1" dirty="0">
                <a:solidFill>
                  <a:srgbClr val="000000"/>
                </a:solidFill>
                <a:latin typeface="Times New Roman"/>
              </a:rPr>
              <a:t> та законами України</a:t>
            </a: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b="1" i="1" dirty="0">
                <a:solidFill>
                  <a:srgbClr val="000000"/>
                </a:solidFill>
                <a:latin typeface="Times New Roman"/>
              </a:rPr>
              <a:t>актами і дорученнями Президента України, </a:t>
            </a:r>
            <a:endParaRPr lang="uk-UA" b="1" i="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щорічним </a:t>
            </a:r>
            <a:r>
              <a:rPr lang="uk-UA" b="1" i="1" dirty="0">
                <a:solidFill>
                  <a:srgbClr val="000000"/>
                </a:solidFill>
                <a:latin typeface="Times New Roman"/>
              </a:rPr>
              <a:t>посланням Президента України до Верховної Ради України про внутрішнє і зовнішнє становище України, </a:t>
            </a:r>
            <a:endParaRPr lang="uk-UA" b="1" i="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актами </a:t>
            </a:r>
            <a:r>
              <a:rPr lang="uk-UA" b="1" i="1" dirty="0">
                <a:solidFill>
                  <a:srgbClr val="000000"/>
                </a:solidFill>
                <a:latin typeface="Times New Roman"/>
              </a:rPr>
              <a:t>Кабінету Міністрів України, </a:t>
            </a:r>
            <a:endParaRPr lang="uk-UA" b="1" i="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наказами </a:t>
            </a:r>
            <a:r>
              <a:rPr lang="uk-UA" b="1" i="1" dirty="0">
                <a:solidFill>
                  <a:srgbClr val="000000"/>
                </a:solidFill>
                <a:latin typeface="Times New Roman"/>
              </a:rPr>
              <a:t>Міністерства соціальної політики </a:t>
            </a: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України,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b="1" i="1" dirty="0">
                <a:solidFill>
                  <a:srgbClr val="000000"/>
                </a:solidFill>
                <a:latin typeface="Times New Roman"/>
              </a:rPr>
              <a:t>іншими актами законодавства України</a:t>
            </a: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b="1" i="1" dirty="0">
                <a:solidFill>
                  <a:srgbClr val="000000"/>
                </a:solidFill>
                <a:latin typeface="Times New Roman"/>
              </a:rPr>
              <a:t>а також дорученнями </a:t>
            </a:r>
            <a:r>
              <a:rPr lang="uk-UA" b="1" i="1" dirty="0" smtClean="0">
                <a:solidFill>
                  <a:srgbClr val="000000"/>
                </a:solidFill>
                <a:latin typeface="Times New Roman"/>
              </a:rPr>
              <a:t>Міністра соціальної політики України.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7995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5616624" cy="936104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Формування ДСЗУ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379" y="1556792"/>
            <a:ext cx="7920880" cy="5040560"/>
          </a:xfrm>
        </p:spPr>
        <p:txBody>
          <a:bodyPr numCol="2">
            <a:normAutofit/>
          </a:bodyPr>
          <a:lstStyle/>
          <a:p>
            <a:pPr marL="68263" indent="195263">
              <a:buNone/>
            </a:pPr>
            <a:r>
              <a:rPr lang="uk-UA" sz="2000" i="1" dirty="0" smtClean="0">
                <a:solidFill>
                  <a:schemeClr val="tx1"/>
                </a:solidFill>
              </a:rPr>
              <a:t>21 грудня 1990 </a:t>
            </a:r>
            <a:r>
              <a:rPr lang="uk-UA" sz="2000" i="1" dirty="0">
                <a:solidFill>
                  <a:schemeClr val="tx1"/>
                </a:solidFill>
              </a:rPr>
              <a:t>року, з метою створення умов для реалізації прав громадян і забезпечення соціального захисту тимчасово незайнятого населення рішенням уряду України на базі бюро з працевлаштування було створено державну службу зайнятості. Саме </a:t>
            </a:r>
            <a:r>
              <a:rPr lang="uk-UA" sz="2000" i="1" dirty="0" smtClean="0">
                <a:solidFill>
                  <a:schemeClr val="tx1"/>
                </a:solidFill>
              </a:rPr>
              <a:t>з цього </a:t>
            </a:r>
            <a:r>
              <a:rPr lang="uk-UA" sz="2000" i="1" dirty="0">
                <a:solidFill>
                  <a:schemeClr val="tx1"/>
                </a:solidFill>
              </a:rPr>
              <a:t>часу служба зайнятості України стала важливим інструментом держави у сфері регулювання ринку праці й соціального захисту тимчасово незайнятого населення.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61427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443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176464" cy="6892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Структура </a:t>
            </a:r>
            <a:r>
              <a:rPr lang="ru-RU" sz="3200" b="1" i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ДСЗУ</a:t>
            </a:r>
            <a:endParaRPr lang="uk-UA" sz="3200" b="1" i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89268"/>
            <a:ext cx="6696744" cy="570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068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656184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Відповідно</a:t>
            </a:r>
            <a:r>
              <a:rPr lang="ru-RU" sz="2800" b="1" i="1" dirty="0"/>
              <a:t> до Закону </a:t>
            </a:r>
            <a:r>
              <a:rPr lang="ru-RU" sz="2800" b="1" i="1" dirty="0" err="1"/>
              <a:t>України</a:t>
            </a:r>
            <a:r>
              <a:rPr lang="ru-RU" sz="2800" b="1" i="1" dirty="0"/>
              <a:t> "Про </a:t>
            </a:r>
            <a:r>
              <a:rPr lang="ru-RU" sz="2800" b="1" i="1" dirty="0" err="1"/>
              <a:t>зайнятість</a:t>
            </a:r>
            <a:r>
              <a:rPr lang="ru-RU" sz="2800" b="1" i="1" dirty="0"/>
              <a:t> </a:t>
            </a:r>
            <a:r>
              <a:rPr lang="ru-RU" sz="2800" b="1" i="1" dirty="0" err="1"/>
              <a:t>населення</a:t>
            </a:r>
            <a:r>
              <a:rPr lang="ru-RU" sz="2800" b="1" i="1" dirty="0"/>
              <a:t>" ДСЗ </a:t>
            </a:r>
            <a:r>
              <a:rPr lang="ru-RU" sz="2800" b="1" i="1" dirty="0" err="1"/>
              <a:t>України</a:t>
            </a:r>
            <a:r>
              <a:rPr lang="ru-RU" sz="2800" b="1" i="1" dirty="0"/>
              <a:t> </a:t>
            </a:r>
            <a:r>
              <a:rPr lang="ru-RU" sz="2800" b="1" i="1" dirty="0" err="1"/>
              <a:t>виконує</a:t>
            </a:r>
            <a:r>
              <a:rPr lang="ru-RU" sz="2800" b="1" i="1" dirty="0"/>
              <a:t> </a:t>
            </a:r>
            <a:r>
              <a:rPr lang="ru-RU" sz="2800" b="1" i="1" dirty="0" err="1"/>
              <a:t>такі</a:t>
            </a:r>
            <a:r>
              <a:rPr lang="ru-RU" sz="2800" b="1" i="1" dirty="0"/>
              <a:t> функції</a:t>
            </a:r>
            <a:r>
              <a:rPr lang="ru-RU" sz="2800" b="1" i="1" dirty="0" smtClean="0"/>
              <a:t>:</a:t>
            </a:r>
            <a:endParaRPr lang="uk-UA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/>
          </a:p>
          <a:p>
            <a:r>
              <a:rPr lang="uk-UA" dirty="0"/>
              <a:t>— аналізує та прогнозує попит та пропозицію робочої сили, інформує населення про стан ринку праці;</a:t>
            </a:r>
          </a:p>
          <a:p>
            <a:endParaRPr lang="uk-UA" dirty="0"/>
          </a:p>
          <a:p>
            <a:r>
              <a:rPr lang="uk-UA" dirty="0"/>
              <a:t>— консультує громадян, роботодавців, які звертаються до ДСЗ;</a:t>
            </a:r>
          </a:p>
          <a:p>
            <a:endParaRPr lang="uk-UA" dirty="0"/>
          </a:p>
          <a:p>
            <a:r>
              <a:rPr lang="uk-UA" dirty="0"/>
              <a:t>— веде облік вільних робочих місць і громадян щодо звертань з питань працевлаштування;</a:t>
            </a:r>
          </a:p>
          <a:p>
            <a:endParaRPr lang="uk-UA" dirty="0"/>
          </a:p>
          <a:p>
            <a:r>
              <a:rPr lang="uk-UA" dirty="0"/>
              <a:t>— надає допомогу громадянам у пошуку роботи, а роботодавцям — у доборі працівників;</a:t>
            </a:r>
          </a:p>
        </p:txBody>
      </p:sp>
    </p:spTree>
    <p:extLst>
      <p:ext uri="{BB962C8B-B14F-4D97-AF65-F5344CB8AC3E}">
        <p14:creationId xmlns:p14="http://schemas.microsoft.com/office/powerpoint/2010/main" val="190443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20688"/>
            <a:ext cx="3528392" cy="5688632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Схема дії інституційного механізму регулювання зайнятості.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організовує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за потребою професійну підготовку і перепідготовку громадян;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надає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послуги з працевлаштування та професійної орієнтації незайнятого населення;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реєструє безробітних, надає в межах своєї компетенції допомогу, в тому числі й грошову;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бере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участь у підготовці перспективних і поточних програм зайнятості щодо соціальної захищеності різних груп населення.</a:t>
            </a: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-99392"/>
            <a:ext cx="4162722" cy="11521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 та схема дії ДСЗУ</a:t>
            </a:r>
            <a:endParaRPr lang="uk-UA" sz="32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8543" y="2240523"/>
            <a:ext cx="482384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61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344816" cy="638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8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133</TotalTime>
  <Words>498</Words>
  <Application>Microsoft Office PowerPoint</Application>
  <PresentationFormat>Экран (4:3)</PresentationFormat>
  <Paragraphs>73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Державна служба зайнятості України</vt:lpstr>
      <vt:lpstr>Презентация PowerPoint</vt:lpstr>
      <vt:lpstr>Безпосереднє запровадження державної політики зайнятості здійснює державна служба зайнятості (ДСЗ), заснована на підставі Закону України "Про зайнятість населення"</vt:lpstr>
      <vt:lpstr>Служба у своїй діяльності керується</vt:lpstr>
      <vt:lpstr>Формування ДСЗУ</vt:lpstr>
      <vt:lpstr>Структура ДСЗУ</vt:lpstr>
      <vt:lpstr>Відповідно до Закону України "Про зайнятість населення" ДСЗ України виконує такі функції:</vt:lpstr>
      <vt:lpstr>Завдання та схема дії ДСЗУ</vt:lpstr>
      <vt:lpstr>Презентация PowerPoint</vt:lpstr>
      <vt:lpstr>Сьогодні ДСЗУ надає велику кількість    соціальних послуг для населення, це: </vt:lpstr>
      <vt:lpstr>Контакти:  </vt:lpstr>
      <vt:lpstr>Список використаних джерел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Державна служба зайнятості України</dc:title>
  <dc:creator>bushido</dc:creator>
  <cp:lastModifiedBy>bushido</cp:lastModifiedBy>
  <cp:revision>13</cp:revision>
  <dcterms:created xsi:type="dcterms:W3CDTF">2013-02-28T19:02:31Z</dcterms:created>
  <dcterms:modified xsi:type="dcterms:W3CDTF">2013-02-28T21:16:29Z</dcterms:modified>
</cp:coreProperties>
</file>