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9" r:id="rId11"/>
    <p:sldId id="272" r:id="rId12"/>
    <p:sldId id="273" r:id="rId13"/>
    <p:sldId id="274" r:id="rId14"/>
    <p:sldId id="275" r:id="rId15"/>
    <p:sldId id="277" r:id="rId16"/>
    <p:sldId id="278" r:id="rId17"/>
    <p:sldId id="276" r:id="rId18"/>
    <p:sldId id="281" r:id="rId19"/>
    <p:sldId id="280" r:id="rId20"/>
    <p:sldId id="259" r:id="rId21"/>
    <p:sldId id="260" r:id="rId22"/>
    <p:sldId id="261" r:id="rId23"/>
    <p:sldId id="262" r:id="rId24"/>
    <p:sldId id="263" r:id="rId25"/>
    <p:sldId id="264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 varScale="1">
        <p:scale>
          <a:sx n="68" d="100"/>
          <a:sy n="68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D4F9C-D0FC-409A-AC6A-2D4ADDE8C14F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DB79C-1A1F-4B9D-A349-A8F95D9DD1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D4F9C-D0FC-409A-AC6A-2D4ADDE8C14F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DB79C-1A1F-4B9D-A349-A8F95D9DD1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D4F9C-D0FC-409A-AC6A-2D4ADDE8C14F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DB79C-1A1F-4B9D-A349-A8F95D9DD1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D4F9C-D0FC-409A-AC6A-2D4ADDE8C14F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DB79C-1A1F-4B9D-A349-A8F95D9DD1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D4F9C-D0FC-409A-AC6A-2D4ADDE8C14F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DB79C-1A1F-4B9D-A349-A8F95D9DD1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D4F9C-D0FC-409A-AC6A-2D4ADDE8C14F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DB79C-1A1F-4B9D-A349-A8F95D9DD1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D4F9C-D0FC-409A-AC6A-2D4ADDE8C14F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DB79C-1A1F-4B9D-A349-A8F95D9DD1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D4F9C-D0FC-409A-AC6A-2D4ADDE8C14F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DB79C-1A1F-4B9D-A349-A8F95D9DD1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D4F9C-D0FC-409A-AC6A-2D4ADDE8C14F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DB79C-1A1F-4B9D-A349-A8F95D9DD1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D4F9C-D0FC-409A-AC6A-2D4ADDE8C14F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DB79C-1A1F-4B9D-A349-A8F95D9DD1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D4F9C-D0FC-409A-AC6A-2D4ADDE8C14F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DB79C-1A1F-4B9D-A349-A8F95D9DD1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D4F9C-D0FC-409A-AC6A-2D4ADDE8C14F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DB79C-1A1F-4B9D-A349-A8F95D9DD18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5.gif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Внесок українців у світову культуру та науку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5301208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Виконали:</a:t>
            </a:r>
          </a:p>
          <a:p>
            <a:r>
              <a:rPr lang="uk-UA" dirty="0" err="1" smtClean="0"/>
              <a:t>Ігнатьєва</a:t>
            </a:r>
            <a:r>
              <a:rPr lang="uk-UA" dirty="0" smtClean="0"/>
              <a:t> М.</a:t>
            </a:r>
          </a:p>
          <a:p>
            <a:r>
              <a:rPr lang="uk-UA" smtClean="0"/>
              <a:t>Поляк В.</a:t>
            </a:r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4005064"/>
            <a:ext cx="5990456" cy="1296144"/>
          </a:xfrm>
        </p:spPr>
        <p:txBody>
          <a:bodyPr>
            <a:noAutofit/>
          </a:bodyPr>
          <a:lstStyle/>
          <a:p>
            <a:r>
              <a:rPr lang="uk-UA" sz="1800" dirty="0" smtClean="0"/>
              <a:t>Маючи такі славні прізвища як Кропивницький, Карпенко-Карий, Садовський, Саксаганський, Заньковецька зайняв собі почесне місце серед театрів Європи український театр.</a:t>
            </a:r>
            <a:endParaRPr lang="uk-UA" sz="1800" dirty="0"/>
          </a:p>
        </p:txBody>
      </p:sp>
      <p:pic>
        <p:nvPicPr>
          <p:cNvPr id="5" name="Рисунок 4" descr="kropivnicki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548680"/>
            <a:ext cx="2068522" cy="2955032"/>
          </a:xfrm>
          <a:prstGeom prst="rect">
            <a:avLst/>
          </a:prstGeom>
        </p:spPr>
      </p:pic>
      <p:pic>
        <p:nvPicPr>
          <p:cNvPr id="6" name="Рисунок 5" descr="садовський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5776" y="548680"/>
            <a:ext cx="1982665" cy="2979415"/>
          </a:xfrm>
          <a:prstGeom prst="rect">
            <a:avLst/>
          </a:prstGeom>
        </p:spPr>
      </p:pic>
      <p:pic>
        <p:nvPicPr>
          <p:cNvPr id="7" name="Рисунок 6" descr="саксаганський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548680"/>
            <a:ext cx="2016224" cy="2989913"/>
          </a:xfrm>
          <a:prstGeom prst="rect">
            <a:avLst/>
          </a:prstGeom>
        </p:spPr>
      </p:pic>
      <p:pic>
        <p:nvPicPr>
          <p:cNvPr id="8" name="Рисунок 7" descr="заньковецьк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76256" y="548680"/>
            <a:ext cx="1994622" cy="302980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body" sz="half" idx="2"/>
          </p:nvPr>
        </p:nvSpPr>
        <p:spPr>
          <a:xfrm>
            <a:off x="683568" y="404664"/>
            <a:ext cx="7920880" cy="1872208"/>
          </a:xfrm>
        </p:spPr>
        <p:txBody>
          <a:bodyPr>
            <a:noAutofit/>
          </a:bodyPr>
          <a:lstStyle/>
          <a:p>
            <a:r>
              <a:rPr lang="ru-RU" sz="1800" dirty="0" err="1" smtClean="0"/>
              <a:t>Сьогодні</a:t>
            </a:r>
            <a:r>
              <a:rPr lang="ru-RU" sz="1800" dirty="0" smtClean="0"/>
              <a:t> в </a:t>
            </a:r>
            <a:r>
              <a:rPr lang="ru-RU" sz="1800" dirty="0" err="1" smtClean="0"/>
              <a:t>Україну</a:t>
            </a:r>
            <a:r>
              <a:rPr lang="ru-RU" sz="1800" dirty="0" smtClean="0"/>
              <a:t> повернуто </a:t>
            </a:r>
            <a:r>
              <a:rPr lang="ru-RU" sz="1800" dirty="0" err="1" smtClean="0"/>
              <a:t>ім'я</a:t>
            </a:r>
            <a:r>
              <a:rPr lang="ru-RU" sz="1800" dirty="0" smtClean="0"/>
              <a:t> М.С. </a:t>
            </a:r>
            <a:r>
              <a:rPr lang="ru-RU" sz="1800" dirty="0" err="1" smtClean="0"/>
              <a:t>Грушевського</a:t>
            </a:r>
            <a:r>
              <a:rPr lang="ru-RU" sz="1800" dirty="0" smtClean="0"/>
              <a:t>, </a:t>
            </a:r>
            <a:r>
              <a:rPr lang="ru-RU" sz="1800" dirty="0" err="1" smtClean="0"/>
              <a:t>його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величезну</a:t>
            </a:r>
            <a:r>
              <a:rPr lang="ru-RU" sz="1800" dirty="0" smtClean="0"/>
              <a:t> </a:t>
            </a:r>
            <a:r>
              <a:rPr lang="ru-RU" sz="1800" dirty="0" err="1" smtClean="0"/>
              <a:t>наукову</a:t>
            </a:r>
            <a:r>
              <a:rPr lang="ru-RU" sz="1800" dirty="0" smtClean="0"/>
              <a:t> </a:t>
            </a:r>
            <a:r>
              <a:rPr lang="ru-RU" sz="1800" dirty="0" err="1" smtClean="0"/>
              <a:t>спадщину</a:t>
            </a:r>
            <a:r>
              <a:rPr lang="ru-RU" sz="1800" dirty="0" smtClean="0"/>
              <a:t>. </a:t>
            </a:r>
            <a:r>
              <a:rPr lang="ru-RU" sz="1800" dirty="0" err="1" smtClean="0"/>
              <a:t>Світову</a:t>
            </a:r>
            <a:r>
              <a:rPr lang="ru-RU" sz="1800" dirty="0" smtClean="0"/>
              <a:t> славу </a:t>
            </a:r>
            <a:r>
              <a:rPr lang="ru-RU" sz="1800" dirty="0" err="1" smtClean="0"/>
              <a:t>вчений</a:t>
            </a:r>
            <a:r>
              <a:rPr lang="ru-RU" sz="1800" dirty="0" smtClean="0"/>
              <a:t> </a:t>
            </a:r>
            <a:r>
              <a:rPr lang="ru-RU" sz="1800" dirty="0" err="1" smtClean="0"/>
              <a:t>здобув</a:t>
            </a:r>
            <a:r>
              <a:rPr lang="ru-RU" sz="1800" dirty="0" smtClean="0"/>
              <a:t> </a:t>
            </a:r>
            <a:r>
              <a:rPr lang="ru-RU" sz="1800" dirty="0" err="1" smtClean="0"/>
              <a:t>завдяки</a:t>
            </a:r>
            <a:r>
              <a:rPr lang="ru-RU" sz="1800" dirty="0" smtClean="0"/>
              <a:t> </a:t>
            </a:r>
            <a:r>
              <a:rPr lang="ru-RU" sz="1800" dirty="0" err="1" smtClean="0"/>
              <a:t>фундаментальній</a:t>
            </a:r>
            <a:r>
              <a:rPr lang="ru-RU" sz="1800" dirty="0" smtClean="0"/>
              <a:t> </a:t>
            </a:r>
            <a:r>
              <a:rPr lang="ru-RU" sz="1800" dirty="0" err="1" smtClean="0"/>
              <a:t>дослідницькій</a:t>
            </a:r>
            <a:r>
              <a:rPr lang="ru-RU" sz="1800" dirty="0" smtClean="0"/>
              <a:t> </a:t>
            </a:r>
            <a:r>
              <a:rPr lang="ru-RU" sz="1800" dirty="0" err="1" smtClean="0"/>
              <a:t>праці</a:t>
            </a:r>
            <a:r>
              <a:rPr lang="ru-RU" sz="1800" dirty="0" smtClean="0"/>
              <a:t> "</a:t>
            </a:r>
            <a:r>
              <a:rPr lang="ru-RU" sz="1800" dirty="0" err="1" smtClean="0"/>
              <a:t>Історія</a:t>
            </a:r>
            <a:r>
              <a:rPr lang="ru-RU" sz="1800" dirty="0" smtClean="0"/>
              <a:t> </a:t>
            </a:r>
            <a:r>
              <a:rPr lang="ru-RU" sz="1800" dirty="0" err="1" smtClean="0"/>
              <a:t>України-Руси</a:t>
            </a:r>
            <a:r>
              <a:rPr lang="ru-RU" sz="1800" dirty="0" smtClean="0"/>
              <a:t>". </a:t>
            </a:r>
            <a:r>
              <a:rPr lang="ru-RU" sz="1800" dirty="0" err="1" smtClean="0"/>
              <a:t>Це</a:t>
            </a:r>
            <a:r>
              <a:rPr lang="ru-RU" sz="1800" dirty="0" smtClean="0"/>
              <a:t> </a:t>
            </a:r>
            <a:r>
              <a:rPr lang="ru-RU" sz="1800" dirty="0" err="1" smtClean="0"/>
              <a:t>найголовніше</a:t>
            </a:r>
            <a:r>
              <a:rPr lang="ru-RU" sz="1800" dirty="0" smtClean="0"/>
              <a:t>, </a:t>
            </a:r>
            <a:r>
              <a:rPr lang="ru-RU" sz="1800" dirty="0" err="1" smtClean="0"/>
              <a:t>що</a:t>
            </a:r>
            <a:r>
              <a:rPr lang="ru-RU" sz="1800" dirty="0" smtClean="0"/>
              <a:t> </a:t>
            </a:r>
            <a:r>
              <a:rPr lang="ru-RU" sz="1800" dirty="0" err="1" smtClean="0"/>
              <a:t>є</a:t>
            </a:r>
            <a:r>
              <a:rPr lang="ru-RU" sz="1800" dirty="0" smtClean="0"/>
              <a:t> в </a:t>
            </a:r>
            <a:r>
              <a:rPr lang="ru-RU" sz="1800" dirty="0" err="1" smtClean="0"/>
              <a:t>його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друкованому</a:t>
            </a:r>
            <a:r>
              <a:rPr lang="ru-RU" sz="1800" dirty="0" smtClean="0"/>
              <a:t> </a:t>
            </a:r>
            <a:r>
              <a:rPr lang="ru-RU" sz="1800" dirty="0" err="1" smtClean="0"/>
              <a:t>доробку</a:t>
            </a:r>
            <a:r>
              <a:rPr lang="ru-RU" sz="1800" dirty="0" smtClean="0"/>
              <a:t>, </a:t>
            </a:r>
            <a:r>
              <a:rPr lang="ru-RU" sz="1800" dirty="0" err="1" smtClean="0"/>
              <a:t>в</a:t>
            </a:r>
            <a:r>
              <a:rPr lang="ru-RU" sz="1800" dirty="0" smtClean="0"/>
              <a:t> </a:t>
            </a:r>
            <a:r>
              <a:rPr lang="ru-RU" sz="1800" dirty="0" err="1" smtClean="0"/>
              <a:t>якому</a:t>
            </a:r>
            <a:r>
              <a:rPr lang="ru-RU" sz="1800" dirty="0" smtClean="0"/>
              <a:t> значиться </a:t>
            </a:r>
            <a:r>
              <a:rPr lang="ru-RU" sz="1800" dirty="0" err="1" smtClean="0"/>
              <a:t>близько</a:t>
            </a:r>
            <a:r>
              <a:rPr lang="ru-RU" sz="1800" dirty="0" smtClean="0"/>
              <a:t> </a:t>
            </a:r>
            <a:r>
              <a:rPr lang="ru-RU" sz="1800" dirty="0" err="1" smtClean="0"/>
              <a:t>двох</a:t>
            </a:r>
            <a:r>
              <a:rPr lang="ru-RU" sz="1800" dirty="0" smtClean="0"/>
              <a:t> </a:t>
            </a:r>
            <a:r>
              <a:rPr lang="ru-RU" sz="1800" dirty="0" err="1" smtClean="0"/>
              <a:t>тисяч</a:t>
            </a:r>
            <a:r>
              <a:rPr lang="ru-RU" sz="1800" dirty="0" smtClean="0"/>
              <a:t> назв. </a:t>
            </a:r>
            <a:r>
              <a:rPr lang="ru-RU" sz="1800" dirty="0" err="1" smtClean="0"/>
              <a:t>Взагалі</a:t>
            </a:r>
            <a:r>
              <a:rPr lang="ru-RU" sz="1800" dirty="0" smtClean="0"/>
              <a:t> мало в </a:t>
            </a:r>
            <a:r>
              <a:rPr lang="ru-RU" sz="1800" dirty="0" err="1" smtClean="0"/>
              <a:t>світі</a:t>
            </a:r>
            <a:r>
              <a:rPr lang="ru-RU" sz="1800" dirty="0" smtClean="0"/>
              <a:t> </a:t>
            </a:r>
            <a:r>
              <a:rPr lang="ru-RU" sz="1800" dirty="0" err="1" smtClean="0"/>
              <a:t>знайдеться</a:t>
            </a:r>
            <a:r>
              <a:rPr lang="ru-RU" sz="1800" dirty="0" smtClean="0"/>
              <a:t> </a:t>
            </a:r>
            <a:r>
              <a:rPr lang="ru-RU" sz="1800" dirty="0" err="1" smtClean="0"/>
              <a:t>вчених</a:t>
            </a:r>
            <a:r>
              <a:rPr lang="ru-RU" sz="1800" dirty="0" smtClean="0"/>
              <a:t> (</a:t>
            </a:r>
            <a:r>
              <a:rPr lang="ru-RU" sz="1800" dirty="0" err="1" smtClean="0"/>
              <a:t>в</a:t>
            </a:r>
            <a:r>
              <a:rPr lang="ru-RU" sz="1800" dirty="0" smtClean="0"/>
              <a:t> </a:t>
            </a:r>
            <a:r>
              <a:rPr lang="ru-RU" sz="1800" dirty="0" err="1" smtClean="0"/>
              <a:t>Україні</a:t>
            </a:r>
            <a:r>
              <a:rPr lang="ru-RU" sz="1800" dirty="0" smtClean="0"/>
              <a:t> </a:t>
            </a:r>
            <a:r>
              <a:rPr lang="ru-RU" sz="1800" dirty="0" err="1" smtClean="0"/>
              <a:t>нікого</a:t>
            </a:r>
            <a:r>
              <a:rPr lang="ru-RU" sz="1800" dirty="0" smtClean="0"/>
              <a:t>), </a:t>
            </a:r>
            <a:r>
              <a:rPr lang="ru-RU" sz="1800" dirty="0" err="1" smtClean="0"/>
              <a:t>хто</a:t>
            </a:r>
            <a:r>
              <a:rPr lang="ru-RU" sz="1800" dirty="0" smtClean="0"/>
              <a:t> б </a:t>
            </a:r>
            <a:r>
              <a:rPr lang="ru-RU" sz="1800" dirty="0" err="1" smtClean="0"/>
              <a:t>міг</a:t>
            </a:r>
            <a:r>
              <a:rPr lang="ru-RU" sz="1800" dirty="0" smtClean="0"/>
              <a:t> стати </a:t>
            </a:r>
            <a:r>
              <a:rPr lang="ru-RU" sz="1800" dirty="0" err="1" smtClean="0"/>
              <a:t>врівень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М.С. </a:t>
            </a:r>
            <a:r>
              <a:rPr lang="ru-RU" sz="1800" dirty="0" err="1" smtClean="0"/>
              <a:t>Грушевським</a:t>
            </a:r>
            <a:r>
              <a:rPr lang="ru-RU" sz="1800" dirty="0" smtClean="0"/>
              <a:t> за </a:t>
            </a:r>
            <a:r>
              <a:rPr lang="ru-RU" sz="1800" dirty="0" err="1" smtClean="0"/>
              <a:t>продуктивністю</a:t>
            </a:r>
            <a:r>
              <a:rPr lang="ru-RU" sz="1800" dirty="0" smtClean="0"/>
              <a:t> </a:t>
            </a:r>
            <a:r>
              <a:rPr lang="ru-RU" sz="1800" dirty="0" err="1" smtClean="0"/>
              <a:t>творчої</a:t>
            </a:r>
            <a:r>
              <a:rPr lang="ru-RU" sz="1800" dirty="0" smtClean="0"/>
              <a:t> </a:t>
            </a:r>
            <a:r>
              <a:rPr lang="ru-RU" sz="1800" dirty="0" err="1" smtClean="0"/>
              <a:t>роботи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7" name="Рисунок 6" descr="grus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2348880"/>
            <a:ext cx="2948930" cy="408313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body" sz="half" idx="2"/>
          </p:nvPr>
        </p:nvSpPr>
        <p:spPr>
          <a:xfrm>
            <a:off x="467544" y="980728"/>
            <a:ext cx="4536504" cy="3600400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1800" dirty="0" err="1" smtClean="0"/>
              <a:t>Світової</a:t>
            </a:r>
            <a:r>
              <a:rPr lang="ru-RU" sz="1800" dirty="0" smtClean="0"/>
              <a:t> </a:t>
            </a:r>
            <a:r>
              <a:rPr lang="ru-RU" sz="1800" dirty="0" err="1" smtClean="0"/>
              <a:t>слави</a:t>
            </a:r>
            <a:r>
              <a:rPr lang="ru-RU" sz="1800" dirty="0" smtClean="0"/>
              <a:t> заслужив </a:t>
            </a:r>
            <a:r>
              <a:rPr lang="ru-RU" sz="1800" dirty="0" err="1" smtClean="0"/>
              <a:t>кінорежисер</a:t>
            </a:r>
            <a:r>
              <a:rPr lang="ru-RU" sz="1800" dirty="0" smtClean="0"/>
              <a:t> </a:t>
            </a:r>
            <a:r>
              <a:rPr lang="ru-RU" sz="1800" dirty="0" err="1" smtClean="0"/>
              <a:t>Олександр</a:t>
            </a:r>
            <a:r>
              <a:rPr lang="ru-RU" sz="1800" dirty="0" smtClean="0"/>
              <a:t> Довженко. В 1958 р. на </a:t>
            </a:r>
            <a:r>
              <a:rPr lang="ru-RU" sz="1800" dirty="0" err="1" smtClean="0"/>
              <a:t>Всесвітній</a:t>
            </a:r>
            <a:r>
              <a:rPr lang="ru-RU" sz="1800" dirty="0" smtClean="0"/>
              <a:t> </a:t>
            </a:r>
            <a:r>
              <a:rPr lang="ru-RU" sz="1800" dirty="0" err="1" smtClean="0"/>
              <a:t>виставці</a:t>
            </a:r>
            <a:r>
              <a:rPr lang="ru-RU" sz="1800" dirty="0" smtClean="0"/>
              <a:t> в </a:t>
            </a:r>
            <a:r>
              <a:rPr lang="ru-RU" sz="1800" dirty="0" err="1" smtClean="0"/>
              <a:t>Брюселі</a:t>
            </a:r>
            <a:r>
              <a:rPr lang="ru-RU" sz="1800" dirty="0" smtClean="0"/>
              <a:t> </a:t>
            </a:r>
            <a:r>
              <a:rPr lang="ru-RU" sz="1800" dirty="0" err="1" smtClean="0"/>
              <a:t>його</a:t>
            </a:r>
            <a:r>
              <a:rPr lang="ru-RU" sz="1800" dirty="0" smtClean="0"/>
              <a:t> </a:t>
            </a:r>
            <a:r>
              <a:rPr lang="ru-RU" sz="1800" dirty="0" err="1" smtClean="0"/>
              <a:t>фільм</a:t>
            </a:r>
            <a:r>
              <a:rPr lang="ru-RU" sz="1800" dirty="0" smtClean="0"/>
              <a:t> "Земля" (1930) включено до </a:t>
            </a:r>
            <a:r>
              <a:rPr lang="ru-RU" sz="1800" dirty="0" err="1" smtClean="0"/>
              <a:t>почесного</a:t>
            </a:r>
            <a:r>
              <a:rPr lang="ru-RU" sz="1800" dirty="0" smtClean="0"/>
              <a:t> списку 12-ти </a:t>
            </a:r>
            <a:r>
              <a:rPr lang="ru-RU" sz="1800" dirty="0" err="1" smtClean="0"/>
              <a:t>кращих</a:t>
            </a:r>
            <a:r>
              <a:rPr lang="ru-RU" sz="1800" dirty="0" smtClean="0"/>
              <a:t> </a:t>
            </a:r>
            <a:r>
              <a:rPr lang="ru-RU" sz="1800" dirty="0" err="1" smtClean="0"/>
              <a:t>фільмів</a:t>
            </a:r>
            <a:r>
              <a:rPr lang="ru-RU" sz="1800" dirty="0" smtClean="0"/>
              <a:t> </a:t>
            </a:r>
            <a:r>
              <a:rPr lang="ru-RU" sz="1800" dirty="0" err="1" smtClean="0"/>
              <a:t>світу</a:t>
            </a:r>
            <a:r>
              <a:rPr lang="ru-RU" sz="1800" dirty="0" smtClean="0"/>
              <a:t> </a:t>
            </a:r>
            <a:r>
              <a:rPr lang="ru-RU" sz="1800" dirty="0" err="1" smtClean="0"/>
              <a:t>всіх</a:t>
            </a:r>
            <a:r>
              <a:rPr lang="ru-RU" sz="1800" dirty="0" smtClean="0"/>
              <a:t> </a:t>
            </a:r>
            <a:r>
              <a:rPr lang="ru-RU" sz="1800" dirty="0" err="1" smtClean="0"/>
              <a:t>часів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народів</a:t>
            </a:r>
            <a:r>
              <a:rPr lang="ru-RU" sz="1800" dirty="0" smtClean="0"/>
              <a:t>.</a:t>
            </a:r>
            <a:br>
              <a:rPr lang="ru-RU" sz="1800" dirty="0" smtClean="0"/>
            </a:br>
            <a:endParaRPr lang="ru-RU" dirty="0"/>
          </a:p>
        </p:txBody>
      </p:sp>
      <p:pic>
        <p:nvPicPr>
          <p:cNvPr id="6" name="Рисунок 5" descr="882027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908720"/>
            <a:ext cx="3532088" cy="477309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body" sz="half" idx="2"/>
          </p:nvPr>
        </p:nvSpPr>
        <p:spPr>
          <a:xfrm>
            <a:off x="539552" y="5085184"/>
            <a:ext cx="5630416" cy="1296144"/>
          </a:xfrm>
        </p:spPr>
        <p:txBody>
          <a:bodyPr>
            <a:noAutofit/>
          </a:bodyPr>
          <a:lstStyle/>
          <a:p>
            <a:r>
              <a:rPr lang="ru-RU" sz="1600" dirty="0" smtClean="0"/>
              <a:t>Весь </a:t>
            </a:r>
            <a:r>
              <a:rPr lang="ru-RU" sz="1600" dirty="0" err="1" smtClean="0"/>
              <a:t>світ</a:t>
            </a:r>
            <a:r>
              <a:rPr lang="ru-RU" sz="1600" dirty="0" smtClean="0"/>
              <a:t> </a:t>
            </a:r>
            <a:r>
              <a:rPr lang="ru-RU" sz="1600" dirty="0" err="1" smtClean="0"/>
              <a:t>користується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винаходом</a:t>
            </a:r>
            <a:r>
              <a:rPr lang="ru-RU" sz="1600" dirty="0" smtClean="0"/>
              <a:t> </a:t>
            </a:r>
            <a:r>
              <a:rPr lang="ru-RU" sz="1600" dirty="0" err="1" smtClean="0"/>
              <a:t>українського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пасічника</a:t>
            </a:r>
            <a:r>
              <a:rPr lang="ru-RU" sz="1600" dirty="0" smtClean="0"/>
              <a:t> Петра Прокоповича </a:t>
            </a:r>
            <a:r>
              <a:rPr lang="ru-RU" sz="1600" dirty="0" err="1" smtClean="0"/>
              <a:t>й</a:t>
            </a:r>
            <a:r>
              <a:rPr lang="ru-RU" sz="1600" dirty="0" smtClean="0"/>
              <a:t> </a:t>
            </a:r>
            <a:r>
              <a:rPr lang="ru-RU" sz="1600" dirty="0" err="1" smtClean="0"/>
              <a:t>уродженця</a:t>
            </a:r>
            <a:r>
              <a:rPr lang="ru-RU" sz="1600" dirty="0" smtClean="0"/>
              <a:t> </a:t>
            </a:r>
            <a:r>
              <a:rPr lang="ru-RU" sz="1600" dirty="0" err="1" smtClean="0"/>
              <a:t>Кіровоградщини</a:t>
            </a:r>
            <a:r>
              <a:rPr lang="ru-RU" sz="1600" dirty="0" smtClean="0"/>
              <a:t> </a:t>
            </a:r>
            <a:r>
              <a:rPr lang="ru-RU" sz="1600" dirty="0" err="1" smtClean="0"/>
              <a:t>Миколи</a:t>
            </a:r>
            <a:r>
              <a:rPr lang="ru-RU" sz="1600" dirty="0" smtClean="0"/>
              <a:t> </a:t>
            </a:r>
            <a:r>
              <a:rPr lang="ru-RU" sz="1600" dirty="0" err="1" smtClean="0"/>
              <a:t>Бенардоса</a:t>
            </a:r>
            <a:r>
              <a:rPr lang="ru-RU" sz="1600" dirty="0" smtClean="0"/>
              <a:t>, </a:t>
            </a:r>
            <a:r>
              <a:rPr lang="ru-RU" sz="1600" dirty="0" err="1" smtClean="0"/>
              <a:t>якому</a:t>
            </a:r>
            <a:r>
              <a:rPr lang="ru-RU" sz="1600" dirty="0" smtClean="0"/>
              <a:t> </a:t>
            </a:r>
            <a:r>
              <a:rPr lang="ru-RU" sz="1600" dirty="0" err="1" smtClean="0"/>
              <a:t>належить</a:t>
            </a:r>
            <a:r>
              <a:rPr lang="ru-RU" sz="1600" dirty="0" smtClean="0"/>
              <a:t> </a:t>
            </a:r>
            <a:r>
              <a:rPr lang="ru-RU" sz="1600" dirty="0" err="1" smtClean="0"/>
              <a:t>пріоритет</a:t>
            </a:r>
            <a:r>
              <a:rPr lang="ru-RU" sz="1600" dirty="0" smtClean="0"/>
              <a:t> у </a:t>
            </a:r>
            <a:r>
              <a:rPr lang="ru-RU" sz="1600" dirty="0" err="1" smtClean="0"/>
              <a:t>відкритті</a:t>
            </a:r>
            <a:r>
              <a:rPr lang="ru-RU" sz="1600" dirty="0" smtClean="0"/>
              <a:t> </a:t>
            </a:r>
            <a:r>
              <a:rPr lang="ru-RU" sz="1600" dirty="0" err="1" smtClean="0"/>
              <a:t>електрозварювання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6" name="Рисунок 5" descr="Benardos_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476672"/>
            <a:ext cx="2915442" cy="3816424"/>
          </a:xfrm>
          <a:prstGeom prst="rect">
            <a:avLst/>
          </a:prstGeom>
        </p:spPr>
      </p:pic>
      <p:pic>
        <p:nvPicPr>
          <p:cNvPr id="8" name="Рисунок 7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93472" y="476672"/>
            <a:ext cx="3013764" cy="381642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body" sz="half" idx="2"/>
          </p:nvPr>
        </p:nvSpPr>
        <p:spPr>
          <a:xfrm>
            <a:off x="899592" y="4653136"/>
            <a:ext cx="5990481" cy="1368896"/>
          </a:xfrm>
        </p:spPr>
        <p:txBody>
          <a:bodyPr>
            <a:normAutofit/>
          </a:bodyPr>
          <a:lstStyle/>
          <a:p>
            <a:r>
              <a:rPr lang="ru-RU" sz="1800" dirty="0" err="1" smtClean="0"/>
              <a:t>Ціла</a:t>
            </a:r>
            <a:r>
              <a:rPr lang="ru-RU" sz="1800" dirty="0" smtClean="0"/>
              <a:t> плеяда </a:t>
            </a:r>
            <a:r>
              <a:rPr lang="ru-RU" sz="1800" dirty="0" err="1" smtClean="0"/>
              <a:t>українців</a:t>
            </a:r>
            <a:r>
              <a:rPr lang="ru-RU" sz="1800" dirty="0" smtClean="0"/>
              <a:t> </a:t>
            </a:r>
            <a:r>
              <a:rPr lang="ru-RU" sz="1800" dirty="0" err="1" smtClean="0"/>
              <a:t>вивела</a:t>
            </a:r>
            <a:r>
              <a:rPr lang="ru-RU" sz="1800" dirty="0" smtClean="0"/>
              <a:t> </a:t>
            </a:r>
            <a:r>
              <a:rPr lang="ru-RU" sz="1800" dirty="0" err="1" smtClean="0"/>
              <a:t>людство</a:t>
            </a:r>
            <a:r>
              <a:rPr lang="ru-RU" sz="1800" dirty="0" smtClean="0"/>
              <a:t> в космос, </a:t>
            </a:r>
            <a:r>
              <a:rPr lang="ru-RU" sz="1800" dirty="0" err="1" smtClean="0"/>
              <a:t>відкрила</a:t>
            </a:r>
            <a:r>
              <a:rPr lang="ru-RU" sz="1800" dirty="0" smtClean="0"/>
              <a:t> </a:t>
            </a:r>
            <a:r>
              <a:rPr lang="ru-RU" sz="1800" dirty="0" err="1" smtClean="0"/>
              <a:t>таємниці</a:t>
            </a:r>
            <a:r>
              <a:rPr lang="ru-RU" sz="1800" dirty="0" smtClean="0"/>
              <a:t> </a:t>
            </a:r>
            <a:r>
              <a:rPr lang="ru-RU" sz="1800" dirty="0" err="1" smtClean="0"/>
              <a:t>сусідніх</a:t>
            </a:r>
            <a:r>
              <a:rPr lang="ru-RU" sz="1800" dirty="0" smtClean="0"/>
              <a:t> планет. </a:t>
            </a:r>
            <a:r>
              <a:rPr lang="ru-RU" sz="1800" dirty="0" err="1" smtClean="0"/>
              <a:t>Олександр</a:t>
            </a:r>
            <a:r>
              <a:rPr lang="ru-RU" sz="1800" dirty="0" smtClean="0"/>
              <a:t> Засядько, </a:t>
            </a:r>
            <a:r>
              <a:rPr lang="ru-RU" sz="1800" dirty="0" err="1" smtClean="0"/>
              <a:t>Микола</a:t>
            </a:r>
            <a:r>
              <a:rPr lang="ru-RU" sz="1800" dirty="0" smtClean="0"/>
              <a:t> </a:t>
            </a:r>
            <a:r>
              <a:rPr lang="ru-RU" sz="1800" dirty="0" err="1" smtClean="0"/>
              <a:t>Кибальчич</a:t>
            </a:r>
            <a:r>
              <a:rPr lang="ru-RU" sz="1800" dirty="0" smtClean="0"/>
              <a:t>, </a:t>
            </a:r>
            <a:r>
              <a:rPr lang="ru-RU" sz="1800" dirty="0" err="1" smtClean="0"/>
              <a:t>Юрій</a:t>
            </a:r>
            <a:r>
              <a:rPr lang="ru-RU" sz="1800" dirty="0" smtClean="0"/>
              <a:t> Кондратюк, </a:t>
            </a:r>
            <a:r>
              <a:rPr lang="ru-RU" sz="1800" dirty="0" err="1" smtClean="0"/>
              <a:t>Костянтин</a:t>
            </a:r>
            <a:r>
              <a:rPr lang="ru-RU" sz="1800" dirty="0" smtClean="0"/>
              <a:t> </a:t>
            </a:r>
            <a:r>
              <a:rPr lang="ru-RU" sz="1800" dirty="0" err="1" smtClean="0"/>
              <a:t>Ціолковський</a:t>
            </a:r>
            <a:r>
              <a:rPr lang="ru-RU" sz="1800" dirty="0" smtClean="0"/>
              <a:t>, </a:t>
            </a:r>
            <a:r>
              <a:rPr lang="ru-RU" sz="1800" dirty="0" smtClean="0"/>
              <a:t>Валентин Глушко.</a:t>
            </a:r>
            <a:endParaRPr lang="ru-RU" sz="1800" dirty="0"/>
          </a:p>
        </p:txBody>
      </p:sp>
      <p:pic>
        <p:nvPicPr>
          <p:cNvPr id="6" name="Рисунок 5" descr="kibalchic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692696"/>
            <a:ext cx="2743162" cy="3600400"/>
          </a:xfrm>
          <a:prstGeom prst="rect">
            <a:avLst/>
          </a:prstGeom>
        </p:spPr>
      </p:pic>
      <p:pic>
        <p:nvPicPr>
          <p:cNvPr id="7" name="Рисунок 6" descr="кондратюк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692696"/>
            <a:ext cx="2243912" cy="3600400"/>
          </a:xfrm>
          <a:prstGeom prst="rect">
            <a:avLst/>
          </a:prstGeom>
        </p:spPr>
      </p:pic>
      <p:pic>
        <p:nvPicPr>
          <p:cNvPr id="8" name="Рисунок 7" descr="ціолковський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37510" y="692696"/>
            <a:ext cx="3235142" cy="36004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body" sz="half" idx="2"/>
          </p:nvPr>
        </p:nvSpPr>
        <p:spPr>
          <a:xfrm>
            <a:off x="179512" y="260648"/>
            <a:ext cx="4392488" cy="3960440"/>
          </a:xfrm>
        </p:spPr>
        <p:txBody>
          <a:bodyPr>
            <a:normAutofit/>
          </a:bodyPr>
          <a:lstStyle/>
          <a:p>
            <a:r>
              <a:rPr lang="ru-RU" sz="1800" dirty="0" err="1" smtClean="0"/>
              <a:t>Олександр</a:t>
            </a:r>
            <a:r>
              <a:rPr lang="ru-RU" sz="1800" dirty="0" smtClean="0"/>
              <a:t> </a:t>
            </a:r>
            <a:r>
              <a:rPr lang="ru-RU" sz="1800" dirty="0" err="1" smtClean="0"/>
              <a:t>Володимирович</a:t>
            </a:r>
            <a:r>
              <a:rPr lang="ru-RU" sz="1800" dirty="0" smtClean="0"/>
              <a:t> </a:t>
            </a:r>
            <a:r>
              <a:rPr lang="ru-RU" sz="1800" dirty="0" err="1" smtClean="0"/>
              <a:t>Палладін</a:t>
            </a:r>
            <a:r>
              <a:rPr lang="ru-RU" sz="1800" dirty="0" smtClean="0"/>
              <a:t>, </a:t>
            </a:r>
            <a:r>
              <a:rPr lang="ru-RU" sz="1800" dirty="0" err="1" smtClean="0"/>
              <a:t>видатний</a:t>
            </a:r>
            <a:r>
              <a:rPr lang="ru-RU" sz="1800" dirty="0" smtClean="0"/>
              <a:t> </a:t>
            </a:r>
            <a:r>
              <a:rPr lang="ru-RU" sz="1800" dirty="0" err="1" smtClean="0"/>
              <a:t>біохімік</a:t>
            </a:r>
            <a:r>
              <a:rPr lang="ru-RU" sz="1800" dirty="0" smtClean="0"/>
              <a:t>. </a:t>
            </a:r>
            <a:r>
              <a:rPr lang="ru-RU" sz="1800" dirty="0" err="1" smtClean="0"/>
              <a:t>Досліджував</a:t>
            </a:r>
            <a:r>
              <a:rPr lang="ru-RU" sz="1800" dirty="0" smtClean="0"/>
              <a:t> </a:t>
            </a:r>
            <a:r>
              <a:rPr lang="ru-RU" sz="1800" dirty="0" err="1" smtClean="0"/>
              <a:t>біохімію</a:t>
            </a:r>
            <a:r>
              <a:rPr lang="ru-RU" sz="1800" dirty="0" smtClean="0"/>
              <a:t> </a:t>
            </a:r>
            <a:r>
              <a:rPr lang="ru-RU" sz="1800" dirty="0" err="1" smtClean="0"/>
              <a:t>вітамінів</a:t>
            </a:r>
            <a:r>
              <a:rPr lang="ru-RU" sz="1800" dirty="0" smtClean="0"/>
              <a:t>, </a:t>
            </a:r>
            <a:r>
              <a:rPr lang="ru-RU" sz="1800" dirty="0" err="1" smtClean="0"/>
              <a:t>обміну</a:t>
            </a:r>
            <a:r>
              <a:rPr lang="ru-RU" sz="1800" dirty="0" smtClean="0"/>
              <a:t> </a:t>
            </a:r>
            <a:r>
              <a:rPr lang="ru-RU" sz="1800" dirty="0" err="1" smtClean="0"/>
              <a:t>речовин</a:t>
            </a:r>
            <a:r>
              <a:rPr lang="ru-RU" sz="1800" dirty="0" smtClean="0"/>
              <a:t>, </a:t>
            </a:r>
            <a:r>
              <a:rPr lang="ru-RU" sz="1800" dirty="0" err="1" smtClean="0"/>
              <a:t>порівняльну</a:t>
            </a:r>
            <a:r>
              <a:rPr lang="ru-RU" sz="1800" dirty="0" smtClean="0"/>
              <a:t> </a:t>
            </a:r>
            <a:r>
              <a:rPr lang="ru-RU" sz="1800" dirty="0" err="1" smtClean="0"/>
              <a:t>біохімію</a:t>
            </a:r>
            <a:r>
              <a:rPr lang="ru-RU" sz="1800" dirty="0" smtClean="0"/>
              <a:t> </a:t>
            </a:r>
            <a:r>
              <a:rPr lang="ru-RU" sz="1800" dirty="0" err="1" smtClean="0"/>
              <a:t>нервової</a:t>
            </a:r>
            <a:r>
              <a:rPr lang="ru-RU" sz="1800" dirty="0" smtClean="0"/>
              <a:t> </a:t>
            </a:r>
            <a:r>
              <a:rPr lang="ru-RU" sz="1800" dirty="0" err="1" smtClean="0"/>
              <a:t>тканини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головного </a:t>
            </a:r>
            <a:r>
              <a:rPr lang="ru-RU" sz="1800" dirty="0" err="1" smtClean="0"/>
              <a:t>мозку</a:t>
            </a:r>
            <a:r>
              <a:rPr lang="ru-RU" sz="1800" dirty="0" smtClean="0"/>
              <a:t> при </a:t>
            </a:r>
            <a:r>
              <a:rPr lang="ru-RU" sz="1800" dirty="0" err="1" smtClean="0"/>
              <a:t>різних</a:t>
            </a:r>
            <a:r>
              <a:rPr lang="ru-RU" sz="1800" dirty="0" smtClean="0"/>
              <a:t> </a:t>
            </a:r>
            <a:r>
              <a:rPr lang="ru-RU" sz="1800" dirty="0" err="1" smtClean="0"/>
              <a:t>функціональних</a:t>
            </a:r>
            <a:r>
              <a:rPr lang="ru-RU" sz="1800" dirty="0" smtClean="0"/>
              <a:t> станах. Перший </a:t>
            </a:r>
            <a:r>
              <a:rPr lang="ru-RU" sz="1800" dirty="0" err="1" smtClean="0"/>
              <a:t>розпочав</a:t>
            </a:r>
            <a:r>
              <a:rPr lang="ru-RU" sz="1800" dirty="0" smtClean="0"/>
              <a:t> </a:t>
            </a:r>
            <a:r>
              <a:rPr lang="ru-RU" sz="1800" dirty="0" err="1" smtClean="0"/>
              <a:t>дослідження</a:t>
            </a:r>
            <a:r>
              <a:rPr lang="ru-RU" sz="1800" dirty="0" smtClean="0"/>
              <a:t> в </a:t>
            </a:r>
            <a:r>
              <a:rPr lang="ru-RU" sz="1800" dirty="0" err="1" smtClean="0"/>
              <a:t>галузі</a:t>
            </a:r>
            <a:r>
              <a:rPr lang="ru-RU" sz="1800" dirty="0" smtClean="0"/>
              <a:t> </a:t>
            </a:r>
            <a:r>
              <a:rPr lang="ru-RU" sz="1800" dirty="0" err="1" smtClean="0"/>
              <a:t>функціональної</a:t>
            </a:r>
            <a:r>
              <a:rPr lang="ru-RU" sz="1800" dirty="0" smtClean="0"/>
              <a:t> </a:t>
            </a:r>
            <a:r>
              <a:rPr lang="ru-RU" sz="1800" dirty="0" err="1" smtClean="0"/>
              <a:t>біохімії</a:t>
            </a:r>
            <a:r>
              <a:rPr lang="ru-RU" sz="1800" dirty="0" smtClean="0"/>
              <a:t> </a:t>
            </a:r>
            <a:r>
              <a:rPr lang="ru-RU" sz="1800" dirty="0" err="1" smtClean="0"/>
              <a:t>нервової</a:t>
            </a:r>
            <a:r>
              <a:rPr lang="ru-RU" sz="1800" dirty="0" smtClean="0"/>
              <a:t> </a:t>
            </a:r>
            <a:r>
              <a:rPr lang="ru-RU" sz="1800" dirty="0" err="1" smtClean="0"/>
              <a:t>системи</a:t>
            </a:r>
            <a:r>
              <a:rPr lang="ru-RU" sz="1800" dirty="0" smtClean="0"/>
              <a:t>, установив </a:t>
            </a:r>
            <a:r>
              <a:rPr lang="ru-RU" sz="1800" dirty="0" err="1" smtClean="0"/>
              <a:t>біохімічну</a:t>
            </a:r>
            <a:r>
              <a:rPr lang="ru-RU" sz="1800" dirty="0" smtClean="0"/>
              <a:t> </a:t>
            </a:r>
            <a:r>
              <a:rPr lang="ru-RU" sz="1800" dirty="0" err="1" smtClean="0"/>
              <a:t>топографію</a:t>
            </a:r>
            <a:r>
              <a:rPr lang="ru-RU" sz="1800" dirty="0" smtClean="0"/>
              <a:t> </a:t>
            </a:r>
            <a:r>
              <a:rPr lang="ru-RU" sz="1800" dirty="0" err="1" smtClean="0"/>
              <a:t>нервової</a:t>
            </a:r>
            <a:r>
              <a:rPr lang="ru-RU" sz="1800" dirty="0" smtClean="0"/>
              <a:t> </a:t>
            </a:r>
            <a:r>
              <a:rPr lang="ru-RU" sz="1800" dirty="0" err="1" smtClean="0"/>
              <a:t>тканини</a:t>
            </a:r>
            <a:r>
              <a:rPr lang="ru-RU" sz="1800" dirty="0" smtClean="0"/>
              <a:t>. Один </a:t>
            </a:r>
            <a:r>
              <a:rPr lang="ru-RU" sz="1800" dirty="0" err="1" smtClean="0"/>
              <a:t>із</a:t>
            </a:r>
            <a:r>
              <a:rPr lang="ru-RU" sz="1800" dirty="0" smtClean="0"/>
              <a:t> </a:t>
            </a:r>
            <a:r>
              <a:rPr lang="ru-RU" sz="1800" dirty="0" err="1" smtClean="0"/>
              <a:t>основоположників</a:t>
            </a:r>
            <a:r>
              <a:rPr lang="ru-RU" sz="1800" dirty="0" smtClean="0"/>
              <a:t> </a:t>
            </a:r>
            <a:r>
              <a:rPr lang="ru-RU" sz="1800" dirty="0" err="1" smtClean="0"/>
              <a:t>функціональної</a:t>
            </a:r>
            <a:r>
              <a:rPr lang="ru-RU" sz="1800" dirty="0" smtClean="0"/>
              <a:t> </a:t>
            </a:r>
            <a:r>
              <a:rPr lang="ru-RU" sz="1800" dirty="0" err="1" smtClean="0"/>
              <a:t>біохімії</a:t>
            </a:r>
            <a:r>
              <a:rPr lang="ru-RU" sz="1800" dirty="0" smtClean="0"/>
              <a:t> головного </a:t>
            </a:r>
            <a:r>
              <a:rPr lang="ru-RU" sz="1800" dirty="0" err="1" smtClean="0"/>
              <a:t>мозку</a:t>
            </a:r>
            <a:r>
              <a:rPr lang="ru-RU" sz="1800" dirty="0" smtClean="0"/>
              <a:t>. </a:t>
            </a:r>
            <a:r>
              <a:rPr lang="ru-RU" sz="1800" dirty="0" err="1" smtClean="0"/>
              <a:t>Синтезував</a:t>
            </a:r>
            <a:r>
              <a:rPr lang="ru-RU" sz="1800" dirty="0" smtClean="0"/>
              <a:t> </a:t>
            </a:r>
            <a:r>
              <a:rPr lang="ru-RU" sz="1800" dirty="0" err="1" smtClean="0"/>
              <a:t>водорозчинний</a:t>
            </a:r>
            <a:r>
              <a:rPr lang="ru-RU" sz="1800" dirty="0" smtClean="0"/>
              <a:t> аналог </a:t>
            </a:r>
            <a:r>
              <a:rPr lang="ru-RU" sz="1800" dirty="0" err="1" smtClean="0"/>
              <a:t>вітаміну</a:t>
            </a:r>
            <a:r>
              <a:rPr lang="ru-RU" sz="1800" dirty="0" smtClean="0"/>
              <a:t> К – </a:t>
            </a:r>
            <a:r>
              <a:rPr lang="ru-RU" sz="1800" dirty="0" err="1" smtClean="0"/>
              <a:t>вікасол</a:t>
            </a:r>
            <a:r>
              <a:rPr lang="ru-RU" sz="1800" dirty="0" smtClean="0"/>
              <a:t>. </a:t>
            </a:r>
            <a:endParaRPr lang="ru-RU" sz="1800" dirty="0"/>
          </a:p>
        </p:txBody>
      </p:sp>
      <p:pic>
        <p:nvPicPr>
          <p:cNvPr id="6" name="Рисунок 5" descr="паллладі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32172" y="260648"/>
            <a:ext cx="3735267" cy="525658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35488" y="260648"/>
            <a:ext cx="4608512" cy="3240360"/>
          </a:xfrm>
        </p:spPr>
        <p:txBody>
          <a:bodyPr>
            <a:normAutofit/>
          </a:bodyPr>
          <a:lstStyle/>
          <a:p>
            <a:r>
              <a:rPr lang="uk-UA" sz="1800" dirty="0" smtClean="0"/>
              <a:t>Володимир </a:t>
            </a:r>
            <a:r>
              <a:rPr lang="uk-UA" sz="1800" dirty="0" err="1" smtClean="0"/>
              <a:t>Ааронович</a:t>
            </a:r>
            <a:r>
              <a:rPr lang="uk-UA" sz="1800" dirty="0" smtClean="0"/>
              <a:t> </a:t>
            </a:r>
            <a:r>
              <a:rPr lang="uk-UA" sz="1800" dirty="0" err="1" smtClean="0"/>
              <a:t>Хавкін</a:t>
            </a:r>
            <a:r>
              <a:rPr lang="uk-UA" sz="1800" dirty="0" smtClean="0"/>
              <a:t>  – відомий в Європі та Азії мікробіолог і епідеміолог. Створив і випробував на собі першу в світі убиту протихолерну вакцину (1892). За створення протихолерної вакцини та практичне її застосування його удостоєно премії Паризької академії. Створив і знову випробував на собі убиту протичумну вакцину (1896). </a:t>
            </a:r>
          </a:p>
          <a:p>
            <a:endParaRPr lang="ru-RU" dirty="0"/>
          </a:p>
        </p:txBody>
      </p:sp>
      <p:pic>
        <p:nvPicPr>
          <p:cNvPr id="5" name="Рисунок 4" descr="2008_7_18_900_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340768"/>
            <a:ext cx="4301393" cy="482453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body" sz="half" idx="2"/>
          </p:nvPr>
        </p:nvSpPr>
        <p:spPr>
          <a:xfrm>
            <a:off x="827584" y="332656"/>
            <a:ext cx="7272808" cy="1512168"/>
          </a:xfrm>
        </p:spPr>
        <p:txBody>
          <a:bodyPr>
            <a:normAutofit/>
          </a:bodyPr>
          <a:lstStyle/>
          <a:p>
            <a:r>
              <a:rPr lang="uk-UA" sz="1700" dirty="0" smtClean="0"/>
              <a:t>Олександр Михайлович </a:t>
            </a:r>
            <a:r>
              <a:rPr lang="uk-UA" sz="1700" dirty="0" err="1" smtClean="0"/>
              <a:t>Шумлянський</a:t>
            </a:r>
            <a:r>
              <a:rPr lang="uk-UA" sz="1700" dirty="0" smtClean="0"/>
              <a:t> -  захистив дисертацію «Про будову нирок» (1782). У ній вперше у світі найдосконаліше дослідив та описав особливості мікроскопічної будови нирок: звивисті </a:t>
            </a:r>
            <a:r>
              <a:rPr lang="uk-UA" sz="1700" dirty="0" err="1" smtClean="0"/>
              <a:t>канальці</a:t>
            </a:r>
            <a:r>
              <a:rPr lang="uk-UA" sz="1700" dirty="0" smtClean="0"/>
              <a:t>, судинний клубочок і капсулу навколо нього, яку пізніше описав англієць В.</a:t>
            </a:r>
            <a:r>
              <a:rPr lang="uk-UA" sz="1700" dirty="0" err="1" smtClean="0"/>
              <a:t>Боумен</a:t>
            </a:r>
            <a:r>
              <a:rPr lang="uk-UA" sz="1700" dirty="0" smtClean="0"/>
              <a:t> (капсула </a:t>
            </a:r>
            <a:r>
              <a:rPr lang="uk-UA" sz="1700" dirty="0" err="1" smtClean="0"/>
              <a:t>Шумлянського-Боумена</a:t>
            </a:r>
            <a:r>
              <a:rPr lang="uk-UA" sz="1700" dirty="0" smtClean="0"/>
              <a:t>). </a:t>
            </a:r>
          </a:p>
          <a:p>
            <a:endParaRPr lang="ru-RU" dirty="0"/>
          </a:p>
        </p:txBody>
      </p:sp>
      <p:pic>
        <p:nvPicPr>
          <p:cNvPr id="6" name="Рисунок 5" descr="81431_html_m61c6e2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2060848"/>
            <a:ext cx="3910161" cy="435163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0"/>
            <a:ext cx="8712968" cy="2060848"/>
          </a:xfrm>
        </p:spPr>
        <p:txBody>
          <a:bodyPr>
            <a:noAutofit/>
          </a:bodyPr>
          <a:lstStyle/>
          <a:p>
            <a:r>
              <a:rPr lang="ru-RU" sz="1800" dirty="0" err="1" smtClean="0"/>
              <a:t>Олександр</a:t>
            </a:r>
            <a:r>
              <a:rPr lang="ru-RU" sz="1800" dirty="0" smtClean="0"/>
              <a:t> </a:t>
            </a:r>
            <a:r>
              <a:rPr lang="ru-RU" sz="1800" dirty="0" err="1" smtClean="0"/>
              <a:t>Олександрович</a:t>
            </a:r>
            <a:r>
              <a:rPr lang="ru-RU" sz="1800" dirty="0" smtClean="0"/>
              <a:t> </a:t>
            </a:r>
            <a:r>
              <a:rPr lang="ru-RU" sz="1800" dirty="0" err="1" smtClean="0"/>
              <a:t>Богомолець.Вивчав</a:t>
            </a:r>
            <a:r>
              <a:rPr lang="ru-RU" sz="1800" dirty="0" smtClean="0"/>
              <a:t> </a:t>
            </a:r>
            <a:r>
              <a:rPr lang="ru-RU" sz="1800" dirty="0" err="1" smtClean="0"/>
              <a:t>проблеми</a:t>
            </a:r>
            <a:r>
              <a:rPr lang="ru-RU" sz="1800" dirty="0" smtClean="0"/>
              <a:t> </a:t>
            </a:r>
            <a:r>
              <a:rPr lang="ru-RU" sz="1800" dirty="0" err="1" smtClean="0"/>
              <a:t>патологічної</a:t>
            </a:r>
            <a:r>
              <a:rPr lang="ru-RU" sz="1800" dirty="0" smtClean="0"/>
              <a:t> </a:t>
            </a:r>
            <a:r>
              <a:rPr lang="ru-RU" sz="1800" dirty="0" err="1" smtClean="0"/>
              <a:t>фізіології</a:t>
            </a:r>
            <a:r>
              <a:rPr lang="ru-RU" sz="1800" dirty="0" smtClean="0"/>
              <a:t>, </a:t>
            </a:r>
            <a:r>
              <a:rPr lang="uk-UA" sz="1800" dirty="0" smtClean="0"/>
              <a:t>ендокринології, реактивності організму. Розвинув вчення про сполучну тканину, її трофічну і захисну функції, яке пізніше лягло в основу уявлення про </a:t>
            </a:r>
            <a:r>
              <a:rPr lang="uk-UA" sz="1800" dirty="0" err="1" smtClean="0"/>
              <a:t>колагенози</a:t>
            </a:r>
            <a:r>
              <a:rPr lang="uk-UA" sz="1800" dirty="0" smtClean="0"/>
              <a:t>. Створив </a:t>
            </a:r>
            <a:r>
              <a:rPr lang="uk-UA" sz="1800" dirty="0" err="1" smtClean="0"/>
              <a:t>антиретикулярну</a:t>
            </a:r>
            <a:r>
              <a:rPr lang="uk-UA" sz="1800" dirty="0" smtClean="0"/>
              <a:t> цитотоксичну сироватку (АЦС) яка стимулювала функції </a:t>
            </a:r>
            <a:r>
              <a:rPr lang="uk-UA" sz="1800" dirty="0" err="1" smtClean="0"/>
              <a:t>ретикулоендотеліальної</a:t>
            </a:r>
            <a:r>
              <a:rPr lang="uk-UA" sz="1800" dirty="0" smtClean="0"/>
              <a:t> системи та посилювала захисні властивості організму. Висунув концепцію старіння як зміну фізико-хімічних властивостей тканин та міжклітинної речовини, ослаблення трофічної функції сполучної тканини. </a:t>
            </a:r>
            <a:endParaRPr lang="uk-UA" sz="1800" dirty="0"/>
          </a:p>
        </p:txBody>
      </p:sp>
      <p:pic>
        <p:nvPicPr>
          <p:cNvPr id="5" name="Рисунок 4" descr="богомолец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1981816"/>
            <a:ext cx="3384376" cy="462256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3568" y="332656"/>
            <a:ext cx="7272808" cy="1440160"/>
          </a:xfrm>
        </p:spPr>
        <p:txBody>
          <a:bodyPr>
            <a:normAutofit/>
          </a:bodyPr>
          <a:lstStyle/>
          <a:p>
            <a:r>
              <a:rPr lang="uk-UA" sz="1800" dirty="0" smtClean="0"/>
              <a:t>Ще одним внеском України в цивілізаційний розвиток світу є хліборобський. Саме завдяки своїй </a:t>
            </a:r>
            <a:r>
              <a:rPr lang="uk-UA" sz="1800" dirty="0" err="1" smtClean="0"/>
              <a:t>трудолюбивості</a:t>
            </a:r>
            <a:r>
              <a:rPr lang="uk-UA" sz="1800" dirty="0" smtClean="0"/>
              <a:t> український селекціонер  В.М.Ремесло вивів нові сорти пшениці.</a:t>
            </a:r>
            <a:endParaRPr lang="ru-RU" sz="1800" dirty="0"/>
          </a:p>
        </p:txBody>
      </p:sp>
      <p:pic>
        <p:nvPicPr>
          <p:cNvPr id="5" name="Рисунок 4" descr="ремесл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1484784"/>
            <a:ext cx="3418428" cy="50706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3648" y="1340768"/>
            <a:ext cx="66247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/>
              <a:t>Україна – країна, багата на талановитих людей. </a:t>
            </a:r>
            <a:r>
              <a:rPr lang="uk-UA" sz="2800" dirty="0" smtClean="0"/>
              <a:t>На </a:t>
            </a:r>
            <a:r>
              <a:rPr lang="uk-UA" sz="2800" dirty="0" smtClean="0"/>
              <a:t>її території та поза її межами проживає значна кількість видатних українців, які збагатили світ своїми талантами. </a:t>
            </a:r>
            <a:endParaRPr lang="ru-RU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836712"/>
            <a:ext cx="4176464" cy="295232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1908 </a:t>
            </a:r>
            <a:r>
              <a:rPr lang="ru-RU" sz="2000" dirty="0" err="1" smtClean="0"/>
              <a:t>рік</a:t>
            </a:r>
            <a:r>
              <a:rPr lang="ru-RU" sz="2000" dirty="0" smtClean="0"/>
              <a:t> - </a:t>
            </a:r>
            <a:r>
              <a:rPr lang="ru-RU" sz="2000" dirty="0" err="1" smtClean="0"/>
              <a:t>Ілля</a:t>
            </a:r>
            <a:r>
              <a:rPr lang="ru-RU" sz="2000" dirty="0" smtClean="0"/>
              <a:t> </a:t>
            </a:r>
            <a:r>
              <a:rPr lang="ru-RU" sz="2000" dirty="0" err="1" smtClean="0"/>
              <a:t>Мечніков</a:t>
            </a:r>
            <a:r>
              <a:rPr lang="ru-RU" sz="2000" dirty="0" smtClean="0"/>
              <a:t>, </a:t>
            </a:r>
            <a:r>
              <a:rPr lang="ru-RU" sz="2000" dirty="0" err="1" smtClean="0"/>
              <a:t>знаменитий</a:t>
            </a:r>
            <a:r>
              <a:rPr lang="ru-RU" sz="2000" dirty="0" smtClean="0"/>
              <a:t> </a:t>
            </a:r>
            <a:r>
              <a:rPr lang="ru-RU" sz="2000" dirty="0" err="1" smtClean="0"/>
              <a:t>бактеріолог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імунолог</a:t>
            </a:r>
            <a:r>
              <a:rPr lang="ru-RU" sz="2000" dirty="0" smtClean="0"/>
              <a:t>. </a:t>
            </a:r>
            <a:r>
              <a:rPr lang="ru-RU" sz="2000" dirty="0" err="1" smtClean="0"/>
              <a:t>Народився</a:t>
            </a:r>
            <a:r>
              <a:rPr lang="ru-RU" sz="2000" dirty="0" smtClean="0"/>
              <a:t> в </a:t>
            </a:r>
            <a:r>
              <a:rPr lang="ru-RU" sz="2000" dirty="0" err="1" smtClean="0"/>
              <a:t>селі</a:t>
            </a:r>
            <a:r>
              <a:rPr lang="ru-RU" sz="2000" dirty="0" smtClean="0"/>
              <a:t> </a:t>
            </a:r>
            <a:r>
              <a:rPr lang="ru-RU" sz="2000" dirty="0" err="1" smtClean="0"/>
              <a:t>Іванівка</a:t>
            </a:r>
            <a:r>
              <a:rPr lang="ru-RU" sz="2000" dirty="0" smtClean="0"/>
              <a:t> </a:t>
            </a:r>
            <a:r>
              <a:rPr lang="ru-RU" sz="2000" dirty="0" err="1" smtClean="0"/>
              <a:t>Куп’янського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уїзду</a:t>
            </a:r>
            <a:r>
              <a:rPr lang="ru-RU" sz="2000" dirty="0" smtClean="0"/>
              <a:t> на </a:t>
            </a:r>
            <a:r>
              <a:rPr lang="ru-RU" sz="2000" dirty="0" err="1" smtClean="0"/>
              <a:t>Харківщині</a:t>
            </a:r>
            <a:r>
              <a:rPr lang="ru-RU" sz="2000" dirty="0" smtClean="0"/>
              <a:t>. </a:t>
            </a:r>
            <a:r>
              <a:rPr lang="ru-RU" sz="2000" dirty="0" err="1" smtClean="0"/>
              <a:t>Вчений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був</a:t>
            </a:r>
            <a:r>
              <a:rPr lang="ru-RU" sz="2000" dirty="0" smtClean="0"/>
              <a:t> </a:t>
            </a:r>
            <a:r>
              <a:rPr lang="ru-RU" sz="2000" dirty="0" err="1" smtClean="0"/>
              <a:t>удостоєний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Нобелівської</a:t>
            </a:r>
            <a:r>
              <a:rPr lang="ru-RU" sz="2000" dirty="0" smtClean="0"/>
              <a:t> </a:t>
            </a:r>
            <a:r>
              <a:rPr lang="ru-RU" sz="2000" dirty="0" err="1" smtClean="0"/>
              <a:t>премії</a:t>
            </a:r>
            <a:r>
              <a:rPr lang="ru-RU" sz="2000" dirty="0" smtClean="0"/>
              <a:t> в </a:t>
            </a:r>
            <a:r>
              <a:rPr lang="ru-RU" sz="2000" dirty="0" err="1" smtClean="0"/>
              <a:t>галузі</a:t>
            </a:r>
            <a:r>
              <a:rPr lang="ru-RU" sz="2000" dirty="0" smtClean="0"/>
              <a:t> </a:t>
            </a:r>
            <a:r>
              <a:rPr lang="ru-RU" sz="2000" dirty="0" err="1" smtClean="0"/>
              <a:t>фізіології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медицини</a:t>
            </a:r>
            <a:r>
              <a:rPr lang="ru-RU" sz="2000" dirty="0" smtClean="0"/>
              <a:t> разом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Паулем</a:t>
            </a:r>
            <a:r>
              <a:rPr lang="ru-RU" sz="2000" dirty="0" smtClean="0"/>
              <a:t> </a:t>
            </a:r>
            <a:r>
              <a:rPr lang="ru-RU" sz="2000" dirty="0" err="1" smtClean="0"/>
              <a:t>Ерліхом</a:t>
            </a:r>
            <a:r>
              <a:rPr lang="ru-RU" sz="2000" dirty="0" smtClean="0"/>
              <a:t> за </a:t>
            </a:r>
            <a:r>
              <a:rPr lang="ru-RU" sz="2000" dirty="0" err="1" smtClean="0"/>
              <a:t>дослідження</a:t>
            </a:r>
            <a:r>
              <a:rPr lang="ru-RU" sz="2000" dirty="0" smtClean="0"/>
              <a:t> по </a:t>
            </a:r>
            <a:r>
              <a:rPr lang="ru-RU" sz="2000" dirty="0" err="1" smtClean="0"/>
              <a:t>імунології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187624" y="260648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Українські лауреати </a:t>
            </a:r>
            <a:r>
              <a:rPr lang="uk-UA" sz="2400" b="1" dirty="0" smtClean="0"/>
              <a:t>Нобелівської премії</a:t>
            </a:r>
            <a:endParaRPr lang="ru-RU" sz="2400" b="1" dirty="0"/>
          </a:p>
        </p:txBody>
      </p:sp>
      <p:pic>
        <p:nvPicPr>
          <p:cNvPr id="9" name="Рисунок 8" descr="Ilya_Mechnikov_nob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836712"/>
            <a:ext cx="3603104" cy="509581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836712"/>
            <a:ext cx="4392488" cy="2520280"/>
          </a:xfrm>
        </p:spPr>
        <p:txBody>
          <a:bodyPr>
            <a:noAutofit/>
          </a:bodyPr>
          <a:lstStyle/>
          <a:p>
            <a:r>
              <a:rPr lang="uk-UA" sz="1800" dirty="0" smtClean="0"/>
              <a:t>1952 рік - </a:t>
            </a:r>
            <a:r>
              <a:rPr lang="uk-UA" sz="1800" dirty="0" err="1" smtClean="0"/>
              <a:t>Зельман</a:t>
            </a:r>
            <a:r>
              <a:rPr lang="uk-UA" sz="1800" dirty="0" smtClean="0"/>
              <a:t> </a:t>
            </a:r>
            <a:r>
              <a:rPr lang="uk-UA" sz="1800" dirty="0" err="1" smtClean="0"/>
              <a:t>Ваксман</a:t>
            </a:r>
            <a:r>
              <a:rPr lang="uk-UA" sz="1800" dirty="0" smtClean="0"/>
              <a:t>, уродженець міста Прилуки на Черкащині. Нобелівську премію як вчений США він отримав в галузі медицини </a:t>
            </a:r>
            <a:r>
              <a:rPr lang="uk-UA" sz="1800" dirty="0" err="1" smtClean="0"/>
              <a:t>“за</a:t>
            </a:r>
            <a:r>
              <a:rPr lang="uk-UA" sz="1800" dirty="0" smtClean="0"/>
              <a:t> відкриття стрептоміцину - першого антибіотика, ефективного при лікуванні </a:t>
            </a:r>
            <a:r>
              <a:rPr lang="uk-UA" sz="1800" dirty="0" err="1" smtClean="0"/>
              <a:t>туберкульозу”</a:t>
            </a:r>
            <a:r>
              <a:rPr lang="uk-UA" sz="1800" dirty="0" smtClean="0"/>
              <a:t>.</a:t>
            </a:r>
            <a:endParaRPr lang="uk-UA" sz="1800" dirty="0"/>
          </a:p>
        </p:txBody>
      </p:sp>
      <p:pic>
        <p:nvPicPr>
          <p:cNvPr id="5" name="Рисунок 4" descr="waksman_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124744"/>
            <a:ext cx="3867150" cy="512445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1052736"/>
            <a:ext cx="4320480" cy="2857996"/>
          </a:xfrm>
        </p:spPr>
        <p:txBody>
          <a:bodyPr>
            <a:normAutofit/>
          </a:bodyPr>
          <a:lstStyle/>
          <a:p>
            <a:r>
              <a:rPr lang="ru-RU" sz="1800" dirty="0" smtClean="0"/>
              <a:t>1966 </a:t>
            </a:r>
            <a:r>
              <a:rPr lang="ru-RU" sz="1800" dirty="0" err="1" smtClean="0"/>
              <a:t>рік</a:t>
            </a:r>
            <a:r>
              <a:rPr lang="ru-RU" sz="1800" dirty="0" smtClean="0"/>
              <a:t> - </a:t>
            </a:r>
            <a:r>
              <a:rPr lang="ru-RU" sz="1800" dirty="0" err="1" smtClean="0"/>
              <a:t>Шмуель</a:t>
            </a:r>
            <a:r>
              <a:rPr lang="ru-RU" sz="1800" dirty="0" smtClean="0"/>
              <a:t> </a:t>
            </a:r>
            <a:r>
              <a:rPr lang="ru-RU" sz="1800" dirty="0" err="1" smtClean="0"/>
              <a:t>Агнон</a:t>
            </a:r>
            <a:r>
              <a:rPr lang="ru-RU" sz="1800" dirty="0" smtClean="0"/>
              <a:t>, </a:t>
            </a:r>
            <a:r>
              <a:rPr lang="ru-RU" sz="1800" dirty="0" err="1" smtClean="0"/>
              <a:t>народився</a:t>
            </a:r>
            <a:r>
              <a:rPr lang="ru-RU" sz="1800" dirty="0" smtClean="0"/>
              <a:t> в </a:t>
            </a:r>
            <a:r>
              <a:rPr lang="ru-RU" sz="1800" dirty="0" err="1" smtClean="0"/>
              <a:t>місті</a:t>
            </a:r>
            <a:r>
              <a:rPr lang="ru-RU" sz="1800" dirty="0" smtClean="0"/>
              <a:t> </a:t>
            </a:r>
            <a:r>
              <a:rPr lang="ru-RU" sz="1800" dirty="0" err="1" smtClean="0"/>
              <a:t>Бучач</a:t>
            </a:r>
            <a:r>
              <a:rPr lang="ru-RU" sz="1800" dirty="0" smtClean="0"/>
              <a:t> </a:t>
            </a:r>
            <a:r>
              <a:rPr lang="ru-RU" sz="1800" dirty="0" err="1" smtClean="0"/>
              <a:t>Тернопільської</a:t>
            </a:r>
            <a:r>
              <a:rPr lang="ru-RU" sz="1800" dirty="0" smtClean="0"/>
              <a:t> </a:t>
            </a:r>
            <a:r>
              <a:rPr lang="ru-RU" sz="1800" dirty="0" err="1" smtClean="0"/>
              <a:t>області</a:t>
            </a:r>
            <a:r>
              <a:rPr lang="ru-RU" sz="1800" dirty="0" smtClean="0"/>
              <a:t>. </a:t>
            </a:r>
            <a:r>
              <a:rPr lang="ru-RU" sz="1800" dirty="0" err="1" smtClean="0"/>
              <a:t>Премія</a:t>
            </a:r>
            <a:r>
              <a:rPr lang="ru-RU" sz="1800" dirty="0" smtClean="0"/>
              <a:t> в </a:t>
            </a:r>
            <a:r>
              <a:rPr lang="ru-RU" sz="1800" dirty="0" err="1" smtClean="0"/>
              <a:t>галузі</a:t>
            </a:r>
            <a:r>
              <a:rPr lang="ru-RU" sz="1800" dirty="0" smtClean="0"/>
              <a:t> </a:t>
            </a:r>
            <a:r>
              <a:rPr lang="ru-RU" sz="1800" dirty="0" err="1" smtClean="0"/>
              <a:t>літератури</a:t>
            </a:r>
            <a:r>
              <a:rPr lang="ru-RU" sz="1800" dirty="0" smtClean="0"/>
              <a:t> </a:t>
            </a:r>
            <a:r>
              <a:rPr lang="ru-RU" sz="1800" dirty="0" err="1" smtClean="0"/>
              <a:t>була</a:t>
            </a:r>
            <a:r>
              <a:rPr lang="ru-RU" sz="1800" dirty="0" smtClean="0"/>
              <a:t> </a:t>
            </a:r>
            <a:r>
              <a:rPr lang="ru-RU" sz="1800" dirty="0" err="1" smtClean="0"/>
              <a:t>присуджена</a:t>
            </a:r>
            <a:r>
              <a:rPr lang="ru-RU" sz="1800" dirty="0" smtClean="0"/>
              <a:t> </a:t>
            </a:r>
            <a:r>
              <a:rPr lang="ru-RU" sz="1800" dirty="0" err="1" smtClean="0"/>
              <a:t>йому</a:t>
            </a:r>
            <a:r>
              <a:rPr lang="ru-RU" sz="1800" dirty="0" smtClean="0"/>
              <a:t> за “</a:t>
            </a:r>
            <a:r>
              <a:rPr lang="ru-RU" sz="1800" dirty="0" err="1" smtClean="0"/>
              <a:t>глибоко</a:t>
            </a:r>
            <a:r>
              <a:rPr lang="ru-RU" sz="1800" dirty="0" smtClean="0"/>
              <a:t> </a:t>
            </a:r>
            <a:r>
              <a:rPr lang="ru-RU" sz="1800" dirty="0" err="1" smtClean="0"/>
              <a:t>оригінальне</a:t>
            </a:r>
            <a:r>
              <a:rPr lang="ru-RU" sz="1800" dirty="0" smtClean="0"/>
              <a:t> </a:t>
            </a:r>
            <a:r>
              <a:rPr lang="ru-RU" sz="1800" dirty="0" err="1" smtClean="0"/>
              <a:t>мистецтво</a:t>
            </a:r>
            <a:r>
              <a:rPr lang="ru-RU" sz="1800" dirty="0" smtClean="0"/>
              <a:t> </a:t>
            </a:r>
            <a:r>
              <a:rPr lang="ru-RU" sz="1800" dirty="0" err="1" smtClean="0"/>
              <a:t>розповіді</a:t>
            </a:r>
            <a:r>
              <a:rPr lang="ru-RU" sz="1800" dirty="0" smtClean="0"/>
              <a:t>, </a:t>
            </a:r>
            <a:r>
              <a:rPr lang="ru-RU" sz="1800" dirty="0" err="1" smtClean="0"/>
              <a:t>навіяне</a:t>
            </a:r>
            <a:r>
              <a:rPr lang="ru-RU" sz="1800" dirty="0" smtClean="0"/>
              <a:t> </a:t>
            </a:r>
            <a:r>
              <a:rPr lang="ru-RU" sz="1800" dirty="0" err="1" smtClean="0"/>
              <a:t>єврейськими</a:t>
            </a:r>
            <a:r>
              <a:rPr lang="ru-RU" sz="1800" dirty="0" smtClean="0"/>
              <a:t> </a:t>
            </a:r>
            <a:r>
              <a:rPr lang="ru-RU" sz="1800" dirty="0" err="1" smtClean="0"/>
              <a:t>народними</a:t>
            </a:r>
            <a:r>
              <a:rPr lang="ru-RU" sz="1800" dirty="0" smtClean="0"/>
              <a:t> мотивами”.</a:t>
            </a:r>
            <a:endParaRPr lang="ru-RU" sz="1800" dirty="0"/>
          </a:p>
        </p:txBody>
      </p:sp>
      <p:pic>
        <p:nvPicPr>
          <p:cNvPr id="5" name="Рисунок 4" descr="_auth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1124744"/>
            <a:ext cx="3260080" cy="489012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836712"/>
            <a:ext cx="4176464" cy="3290044"/>
          </a:xfrm>
        </p:spPr>
        <p:txBody>
          <a:bodyPr>
            <a:normAutofit/>
          </a:bodyPr>
          <a:lstStyle/>
          <a:p>
            <a:r>
              <a:rPr lang="uk-UA" sz="1800" dirty="0" smtClean="0"/>
              <a:t>1971 рік - </a:t>
            </a:r>
            <a:r>
              <a:rPr lang="uk-UA" sz="1800" dirty="0" err="1" smtClean="0"/>
              <a:t>Саймон</a:t>
            </a:r>
            <a:r>
              <a:rPr lang="uk-UA" sz="1800" dirty="0" smtClean="0"/>
              <a:t> </a:t>
            </a:r>
            <a:r>
              <a:rPr lang="uk-UA" sz="1800" dirty="0" err="1" smtClean="0"/>
              <a:t>Кузнець</a:t>
            </a:r>
            <a:r>
              <a:rPr lang="uk-UA" sz="1800" dirty="0" smtClean="0"/>
              <a:t>, уродженець Харкова. Удостоєний премії як американський вчений в галузі економіки </a:t>
            </a:r>
            <a:r>
              <a:rPr lang="uk-UA" sz="1800" dirty="0" err="1" smtClean="0"/>
              <a:t>“за</a:t>
            </a:r>
            <a:r>
              <a:rPr lang="uk-UA" sz="1800" dirty="0" smtClean="0"/>
              <a:t> емпірично </a:t>
            </a:r>
            <a:r>
              <a:rPr lang="uk-UA" sz="1800" dirty="0" err="1" smtClean="0"/>
              <a:t>обгрунтоване</a:t>
            </a:r>
            <a:r>
              <a:rPr lang="uk-UA" sz="1800" dirty="0" smtClean="0"/>
              <a:t> поясненні економічного росту, яке призвело до нового, більш глибокого розуміння як економічної і соціальної структур, так і процесу </a:t>
            </a:r>
            <a:r>
              <a:rPr lang="uk-UA" sz="1800" dirty="0" err="1" smtClean="0"/>
              <a:t>розвитку”</a:t>
            </a:r>
            <a:r>
              <a:rPr lang="uk-UA" sz="1800" dirty="0" smtClean="0"/>
              <a:t>.</a:t>
            </a:r>
            <a:endParaRPr lang="uk-UA" sz="1800" dirty="0"/>
          </a:p>
        </p:txBody>
      </p:sp>
      <p:pic>
        <p:nvPicPr>
          <p:cNvPr id="5" name="Рисунок 4" descr="кузнец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908720"/>
            <a:ext cx="3440685" cy="4998002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476672"/>
            <a:ext cx="4320480" cy="3528392"/>
          </a:xfrm>
        </p:spPr>
        <p:txBody>
          <a:bodyPr>
            <a:noAutofit/>
          </a:bodyPr>
          <a:lstStyle/>
          <a:p>
            <a:r>
              <a:rPr lang="ru-RU" sz="1800" dirty="0" smtClean="0"/>
              <a:t>1981 </a:t>
            </a:r>
            <a:r>
              <a:rPr lang="ru-RU" sz="1800" dirty="0" err="1" smtClean="0"/>
              <a:t>рік</a:t>
            </a:r>
            <a:r>
              <a:rPr lang="ru-RU" sz="1800" dirty="0" smtClean="0"/>
              <a:t> - </a:t>
            </a:r>
            <a:r>
              <a:rPr lang="ru-RU" sz="1800" dirty="0" err="1" smtClean="0"/>
              <a:t>Роальф</a:t>
            </a:r>
            <a:r>
              <a:rPr lang="ru-RU" sz="1800" dirty="0" smtClean="0"/>
              <a:t> Гофман, </a:t>
            </a:r>
            <a:r>
              <a:rPr lang="ru-RU" sz="1800" dirty="0" err="1" smtClean="0"/>
              <a:t>уродженець</a:t>
            </a:r>
            <a:r>
              <a:rPr lang="ru-RU" sz="1800" dirty="0" smtClean="0"/>
              <a:t> Золочева на </a:t>
            </a:r>
            <a:r>
              <a:rPr lang="ru-RU" sz="1800" dirty="0" err="1" smtClean="0"/>
              <a:t>Львівщині</a:t>
            </a:r>
            <a:r>
              <a:rPr lang="ru-RU" sz="1800" dirty="0" smtClean="0"/>
              <a:t>. </a:t>
            </a:r>
            <a:r>
              <a:rPr lang="ru-RU" sz="1800" dirty="0" err="1" smtClean="0"/>
              <a:t>Вчений</a:t>
            </a:r>
            <a:r>
              <a:rPr lang="ru-RU" sz="1800" dirty="0" smtClean="0"/>
              <a:t> </a:t>
            </a:r>
            <a:r>
              <a:rPr lang="ru-RU" sz="1800" dirty="0" err="1" smtClean="0"/>
              <a:t>вважається</a:t>
            </a:r>
            <a:r>
              <a:rPr lang="ru-RU" sz="1800" dirty="0" smtClean="0"/>
              <a:t> великим </a:t>
            </a:r>
            <a:r>
              <a:rPr lang="ru-RU" sz="1800" dirty="0" err="1" smtClean="0"/>
              <a:t>американським</a:t>
            </a:r>
            <a:r>
              <a:rPr lang="ru-RU" sz="1800" dirty="0" smtClean="0"/>
              <a:t> </a:t>
            </a:r>
            <a:r>
              <a:rPr lang="ru-RU" sz="1800" dirty="0" err="1" smtClean="0"/>
              <a:t>спеціалістом</a:t>
            </a:r>
            <a:r>
              <a:rPr lang="ru-RU" sz="1800" dirty="0" smtClean="0"/>
              <a:t> в </a:t>
            </a:r>
            <a:r>
              <a:rPr lang="ru-RU" sz="1800" dirty="0" err="1" smtClean="0"/>
              <a:t>галузі</a:t>
            </a:r>
            <a:r>
              <a:rPr lang="ru-RU" sz="1800" dirty="0" smtClean="0"/>
              <a:t> </a:t>
            </a:r>
            <a:r>
              <a:rPr lang="ru-RU" sz="1800" dirty="0" err="1" smtClean="0"/>
              <a:t>органічної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квантової</a:t>
            </a:r>
            <a:r>
              <a:rPr lang="ru-RU" sz="1800" dirty="0" smtClean="0"/>
              <a:t> </a:t>
            </a:r>
            <a:r>
              <a:rPr lang="ru-RU" sz="1800" dirty="0" err="1" smtClean="0"/>
              <a:t>хімії</a:t>
            </a:r>
            <a:r>
              <a:rPr lang="ru-RU" sz="1800" dirty="0" smtClean="0"/>
              <a:t>. </a:t>
            </a:r>
            <a:r>
              <a:rPr lang="ru-RU" sz="1800" dirty="0" err="1" smtClean="0"/>
              <a:t>Нобелівську</a:t>
            </a:r>
            <a:r>
              <a:rPr lang="ru-RU" sz="1800" dirty="0" smtClean="0"/>
              <a:t> </a:t>
            </a:r>
            <a:r>
              <a:rPr lang="ru-RU" sz="1800" dirty="0" err="1" smtClean="0"/>
              <a:t>премію</a:t>
            </a:r>
            <a:r>
              <a:rPr lang="ru-RU" sz="1800" dirty="0" smtClean="0"/>
              <a:t> </a:t>
            </a:r>
            <a:r>
              <a:rPr lang="ru-RU" sz="1800" dirty="0" err="1" smtClean="0"/>
              <a:t>отримав</a:t>
            </a:r>
            <a:r>
              <a:rPr lang="ru-RU" sz="1800" dirty="0" smtClean="0"/>
              <a:t> </a:t>
            </a:r>
            <a:r>
              <a:rPr lang="ru-RU" sz="1800" dirty="0" err="1" smtClean="0"/>
              <a:t>спільно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Кенеті</a:t>
            </a:r>
            <a:r>
              <a:rPr lang="ru-RU" sz="1800" dirty="0" smtClean="0"/>
              <a:t> </a:t>
            </a:r>
            <a:r>
              <a:rPr lang="ru-RU" sz="1800" dirty="0" err="1" smtClean="0"/>
              <a:t>Фукуї</a:t>
            </a:r>
            <a:r>
              <a:rPr lang="ru-RU" sz="1800" dirty="0" smtClean="0"/>
              <a:t> “за </a:t>
            </a:r>
            <a:r>
              <a:rPr lang="ru-RU" sz="1800" dirty="0" err="1" smtClean="0"/>
              <a:t>розробку</a:t>
            </a:r>
            <a:r>
              <a:rPr lang="ru-RU" sz="1800" dirty="0" smtClean="0"/>
              <a:t> </a:t>
            </a:r>
            <a:r>
              <a:rPr lang="ru-RU" sz="1800" dirty="0" err="1" smtClean="0"/>
              <a:t>теорії</a:t>
            </a:r>
            <a:r>
              <a:rPr lang="ru-RU" sz="1800" dirty="0" smtClean="0"/>
              <a:t> </a:t>
            </a:r>
            <a:r>
              <a:rPr lang="ru-RU" sz="1800" dirty="0" err="1" smtClean="0"/>
              <a:t>протікання</a:t>
            </a:r>
            <a:r>
              <a:rPr lang="ru-RU" sz="1800" dirty="0" smtClean="0"/>
              <a:t> </a:t>
            </a:r>
            <a:r>
              <a:rPr lang="ru-RU" sz="1800" dirty="0" err="1" smtClean="0"/>
              <a:t>хімічної</a:t>
            </a:r>
            <a:r>
              <a:rPr lang="ru-RU" sz="1800" dirty="0" smtClean="0"/>
              <a:t> </a:t>
            </a:r>
            <a:r>
              <a:rPr lang="ru-RU" sz="1800" dirty="0" err="1" smtClean="0"/>
              <a:t>реакції</a:t>
            </a:r>
            <a:r>
              <a:rPr lang="ru-RU" sz="1800" dirty="0" smtClean="0"/>
              <a:t>, </a:t>
            </a:r>
            <a:r>
              <a:rPr lang="ru-RU" sz="1800" dirty="0" err="1" smtClean="0"/>
              <a:t>створеної</a:t>
            </a:r>
            <a:r>
              <a:rPr lang="ru-RU" sz="1800" dirty="0" smtClean="0"/>
              <a:t> ними </a:t>
            </a:r>
            <a:r>
              <a:rPr lang="ru-RU" sz="1800" dirty="0" err="1" smtClean="0"/>
              <a:t>незалежно</a:t>
            </a:r>
            <a:r>
              <a:rPr lang="ru-RU" sz="1800" dirty="0" smtClean="0"/>
              <a:t> один </a:t>
            </a:r>
            <a:r>
              <a:rPr lang="ru-RU" sz="1800" dirty="0" err="1" smtClean="0"/>
              <a:t>від</a:t>
            </a:r>
            <a:r>
              <a:rPr lang="ru-RU" sz="1800" dirty="0" smtClean="0"/>
              <a:t> одного”.</a:t>
            </a:r>
            <a:endParaRPr lang="ru-RU" sz="1800" dirty="0"/>
          </a:p>
        </p:txBody>
      </p:sp>
      <p:pic>
        <p:nvPicPr>
          <p:cNvPr id="5" name="Рисунок 4" descr="hoffmann.jpg co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836712"/>
            <a:ext cx="3775675" cy="553056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1560" y="908720"/>
            <a:ext cx="3744416" cy="3168352"/>
          </a:xfrm>
        </p:spPr>
        <p:txBody>
          <a:bodyPr>
            <a:normAutofit/>
          </a:bodyPr>
          <a:lstStyle/>
          <a:p>
            <a:r>
              <a:rPr lang="ru-RU" sz="1800" dirty="0" smtClean="0"/>
              <a:t>1992 </a:t>
            </a:r>
            <a:r>
              <a:rPr lang="ru-RU" sz="1800" dirty="0" err="1" smtClean="0"/>
              <a:t>рік</a:t>
            </a:r>
            <a:r>
              <a:rPr lang="ru-RU" sz="1800" dirty="0" smtClean="0"/>
              <a:t> - </a:t>
            </a:r>
            <a:r>
              <a:rPr lang="ru-RU" sz="1800" dirty="0" err="1" smtClean="0"/>
              <a:t>Георгій</a:t>
            </a:r>
            <a:r>
              <a:rPr lang="ru-RU" sz="1800" dirty="0" smtClean="0"/>
              <a:t> </a:t>
            </a:r>
            <a:r>
              <a:rPr lang="ru-RU" sz="1800" dirty="0" err="1" smtClean="0"/>
              <a:t>Шарпак</a:t>
            </a:r>
            <a:r>
              <a:rPr lang="ru-RU" sz="1800" dirty="0" smtClean="0"/>
              <a:t>, </a:t>
            </a:r>
            <a:r>
              <a:rPr lang="ru-RU" sz="1800" dirty="0" err="1" smtClean="0"/>
              <a:t>народився</a:t>
            </a:r>
            <a:r>
              <a:rPr lang="ru-RU" sz="1800" dirty="0" smtClean="0"/>
              <a:t> на </a:t>
            </a:r>
            <a:r>
              <a:rPr lang="ru-RU" sz="1800" dirty="0" err="1" smtClean="0"/>
              <a:t>Рівненщині</a:t>
            </a:r>
            <a:r>
              <a:rPr lang="ru-RU" sz="1800" dirty="0" smtClean="0"/>
              <a:t>. У </a:t>
            </a:r>
            <a:r>
              <a:rPr lang="ru-RU" sz="1800" dirty="0" err="1" smtClean="0"/>
              <a:t>восьмирічному</a:t>
            </a:r>
            <a:r>
              <a:rPr lang="ru-RU" sz="1800" dirty="0" smtClean="0"/>
              <a:t> </a:t>
            </a:r>
            <a:r>
              <a:rPr lang="ru-RU" sz="1800" dirty="0" err="1" smtClean="0"/>
              <a:t>віці</a:t>
            </a:r>
            <a:r>
              <a:rPr lang="ru-RU" sz="1800" dirty="0" smtClean="0"/>
              <a:t> разом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сім’єю</a:t>
            </a:r>
            <a:r>
              <a:rPr lang="ru-RU" sz="1800" dirty="0" smtClean="0"/>
              <a:t> </a:t>
            </a:r>
            <a:r>
              <a:rPr lang="ru-RU" sz="1800" dirty="0" err="1" smtClean="0"/>
              <a:t>емігрував</a:t>
            </a:r>
            <a:r>
              <a:rPr lang="ru-RU" sz="1800" dirty="0" smtClean="0"/>
              <a:t> до </a:t>
            </a:r>
            <a:r>
              <a:rPr lang="ru-RU" sz="1800" dirty="0" err="1" smtClean="0"/>
              <a:t>Франції</a:t>
            </a:r>
            <a:r>
              <a:rPr lang="ru-RU" sz="1800" dirty="0" smtClean="0"/>
              <a:t>. </a:t>
            </a:r>
            <a:r>
              <a:rPr lang="ru-RU" sz="1800" dirty="0" err="1" smtClean="0"/>
              <a:t>Нобелівську</a:t>
            </a:r>
            <a:r>
              <a:rPr lang="ru-RU" sz="1800" dirty="0" smtClean="0"/>
              <a:t> </a:t>
            </a:r>
            <a:r>
              <a:rPr lang="ru-RU" sz="1800" dirty="0" err="1" smtClean="0"/>
              <a:t>премію</a:t>
            </a:r>
            <a:r>
              <a:rPr lang="ru-RU" sz="1800" dirty="0" smtClean="0"/>
              <a:t> </a:t>
            </a:r>
            <a:r>
              <a:rPr lang="ru-RU" sz="1800" dirty="0" err="1" smtClean="0"/>
              <a:t>він</a:t>
            </a:r>
            <a:r>
              <a:rPr lang="ru-RU" sz="1800" dirty="0" smtClean="0"/>
              <a:t> </a:t>
            </a:r>
            <a:r>
              <a:rPr lang="ru-RU" sz="1800" dirty="0" err="1" smtClean="0"/>
              <a:t>отримав</a:t>
            </a:r>
            <a:r>
              <a:rPr lang="ru-RU" sz="1800" dirty="0" smtClean="0"/>
              <a:t> за </a:t>
            </a:r>
            <a:r>
              <a:rPr lang="ru-RU" sz="1800" dirty="0" err="1" smtClean="0"/>
              <a:t>розробку</a:t>
            </a:r>
            <a:r>
              <a:rPr lang="ru-RU" sz="1800" dirty="0" smtClean="0"/>
              <a:t> детектора </a:t>
            </a:r>
            <a:r>
              <a:rPr lang="ru-RU" sz="1800" dirty="0" err="1" smtClean="0"/>
              <a:t>елементарних</a:t>
            </a:r>
            <a:r>
              <a:rPr lang="ru-RU" sz="1800" dirty="0" smtClean="0"/>
              <a:t> </a:t>
            </a:r>
            <a:r>
              <a:rPr lang="ru-RU" sz="1800" dirty="0" err="1" smtClean="0"/>
              <a:t>часток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5" name="Рисунок 4" descr="шарпа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836712"/>
            <a:ext cx="3675112" cy="519765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0"/>
            <a:ext cx="8712968" cy="2520280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Родоначальник “</a:t>
            </a:r>
            <a:r>
              <a:rPr lang="ru-RU" sz="1600" b="1" dirty="0" err="1" smtClean="0">
                <a:solidFill>
                  <a:schemeClr val="tx1"/>
                </a:solidFill>
              </a:rPr>
              <a:t>Катюші</a:t>
            </a:r>
            <a:r>
              <a:rPr lang="ru-RU" sz="1600" b="1" dirty="0" smtClean="0">
                <a:solidFill>
                  <a:schemeClr val="tx1"/>
                </a:solidFill>
              </a:rPr>
              <a:t>”</a:t>
            </a: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М</a:t>
            </a:r>
            <a:r>
              <a:rPr lang="ru-RU" sz="1600" dirty="0" smtClean="0">
                <a:solidFill>
                  <a:schemeClr val="tx1"/>
                </a:solidFill>
              </a:rPr>
              <a:t>ало </a:t>
            </a:r>
            <a:r>
              <a:rPr lang="ru-RU" sz="1600" dirty="0" err="1" smtClean="0">
                <a:solidFill>
                  <a:schemeClr val="tx1"/>
                </a:solidFill>
              </a:rPr>
              <a:t>хто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знає</a:t>
            </a:r>
            <a:r>
              <a:rPr lang="ru-RU" sz="1600" dirty="0" smtClean="0">
                <a:solidFill>
                  <a:schemeClr val="tx1"/>
                </a:solidFill>
              </a:rPr>
              <a:t>, </a:t>
            </a:r>
            <a:r>
              <a:rPr lang="ru-RU" sz="1600" dirty="0" err="1" smtClean="0">
                <a:solidFill>
                  <a:schemeClr val="tx1"/>
                </a:solidFill>
              </a:rPr>
              <a:t>що</a:t>
            </a:r>
            <a:r>
              <a:rPr lang="ru-RU" sz="1600" dirty="0" smtClean="0">
                <a:solidFill>
                  <a:schemeClr val="tx1"/>
                </a:solidFill>
              </a:rPr>
              <a:t> предка </a:t>
            </a:r>
            <a:r>
              <a:rPr lang="ru-RU" sz="1600" dirty="0" err="1" smtClean="0">
                <a:solidFill>
                  <a:schemeClr val="tx1"/>
                </a:solidFill>
              </a:rPr>
              <a:t>міністра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вуглепрому</a:t>
            </a:r>
            <a:r>
              <a:rPr lang="ru-RU" sz="1600" dirty="0" smtClean="0">
                <a:solidFill>
                  <a:schemeClr val="tx1"/>
                </a:solidFill>
              </a:rPr>
              <a:t> - </a:t>
            </a:r>
            <a:r>
              <a:rPr lang="ru-RU" sz="1600" dirty="0" err="1" smtClean="0">
                <a:solidFill>
                  <a:schemeClr val="tx1"/>
                </a:solidFill>
              </a:rPr>
              <a:t>Олександра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Засядька</a:t>
            </a:r>
            <a:r>
              <a:rPr lang="ru-RU" sz="1600" dirty="0" smtClean="0">
                <a:solidFill>
                  <a:schemeClr val="tx1"/>
                </a:solidFill>
              </a:rPr>
              <a:t> - </a:t>
            </a:r>
            <a:r>
              <a:rPr lang="ru-RU" sz="1600" dirty="0" err="1" smtClean="0">
                <a:solidFill>
                  <a:schemeClr val="tx1"/>
                </a:solidFill>
              </a:rPr>
              <a:t>вважають</a:t>
            </a:r>
            <a:r>
              <a:rPr lang="ru-RU" sz="1600" dirty="0" smtClean="0">
                <a:solidFill>
                  <a:schemeClr val="tx1"/>
                </a:solidFill>
              </a:rPr>
              <a:t> родоначальником </a:t>
            </a:r>
            <a:r>
              <a:rPr lang="ru-RU" sz="1600" dirty="0" err="1" smtClean="0">
                <a:solidFill>
                  <a:schemeClr val="tx1"/>
                </a:solidFill>
              </a:rPr>
              <a:t>сучасної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ракетної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артилерії</a:t>
            </a:r>
            <a:r>
              <a:rPr lang="ru-RU" sz="1600" dirty="0" smtClean="0">
                <a:solidFill>
                  <a:schemeClr val="tx1"/>
                </a:solidFill>
              </a:rPr>
              <a:t>.</a:t>
            </a: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err="1" smtClean="0">
                <a:solidFill>
                  <a:schemeClr val="tx1"/>
                </a:solidFill>
              </a:rPr>
              <a:t>Після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служби</a:t>
            </a:r>
            <a:r>
              <a:rPr lang="ru-RU" sz="1600" dirty="0" smtClean="0">
                <a:solidFill>
                  <a:schemeClr val="tx1"/>
                </a:solidFill>
              </a:rPr>
              <a:t> в </a:t>
            </a:r>
            <a:r>
              <a:rPr lang="ru-RU" sz="1600" dirty="0" err="1" smtClean="0">
                <a:solidFill>
                  <a:schemeClr val="tx1"/>
                </a:solidFill>
              </a:rPr>
              <a:t>армії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і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виходу</a:t>
            </a:r>
            <a:r>
              <a:rPr lang="ru-RU" sz="1600" dirty="0" smtClean="0">
                <a:solidFill>
                  <a:schemeClr val="tx1"/>
                </a:solidFill>
              </a:rPr>
              <a:t> у </a:t>
            </a:r>
            <a:r>
              <a:rPr lang="ru-RU" sz="1600" dirty="0" err="1" smtClean="0">
                <a:solidFill>
                  <a:schemeClr val="tx1"/>
                </a:solidFill>
              </a:rPr>
              <a:t>відставку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Олександр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Дмитрович</a:t>
            </a:r>
            <a:r>
              <a:rPr lang="ru-RU" sz="1600" dirty="0" smtClean="0">
                <a:solidFill>
                  <a:schemeClr val="tx1"/>
                </a:solidFill>
              </a:rPr>
              <a:t>, продавши </a:t>
            </a:r>
            <a:r>
              <a:rPr lang="ru-RU" sz="1600" dirty="0" err="1" smtClean="0">
                <a:solidFill>
                  <a:schemeClr val="tx1"/>
                </a:solidFill>
              </a:rPr>
              <a:t>маєток</a:t>
            </a:r>
            <a:r>
              <a:rPr lang="ru-RU" sz="1600" dirty="0" smtClean="0">
                <a:solidFill>
                  <a:schemeClr val="tx1"/>
                </a:solidFill>
              </a:rPr>
              <a:t> батька, </a:t>
            </a:r>
            <a:r>
              <a:rPr lang="ru-RU" sz="1600" dirty="0" err="1" smtClean="0">
                <a:solidFill>
                  <a:schemeClr val="tx1"/>
                </a:solidFill>
              </a:rPr>
              <a:t>вирішив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витратити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всі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гроші</a:t>
            </a:r>
            <a:r>
              <a:rPr lang="ru-RU" sz="1600" dirty="0" smtClean="0">
                <a:solidFill>
                  <a:schemeClr val="tx1"/>
                </a:solidFill>
              </a:rPr>
              <a:t> на </a:t>
            </a:r>
            <a:r>
              <a:rPr lang="ru-RU" sz="1600" dirty="0" err="1" smtClean="0">
                <a:solidFill>
                  <a:schemeClr val="tx1"/>
                </a:solidFill>
              </a:rPr>
              <a:t>створення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ракетної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зброї</a:t>
            </a:r>
            <a:r>
              <a:rPr lang="ru-RU" sz="1600" dirty="0" smtClean="0">
                <a:solidFill>
                  <a:schemeClr val="tx1"/>
                </a:solidFill>
              </a:rPr>
              <a:t>. </a:t>
            </a:r>
            <a:r>
              <a:rPr lang="ru-RU" sz="1600" dirty="0" err="1" smtClean="0">
                <a:solidFill>
                  <a:schemeClr val="tx1"/>
                </a:solidFill>
              </a:rPr>
              <a:t>Кілька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років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наполегливої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праці</a:t>
            </a:r>
            <a:r>
              <a:rPr lang="ru-RU" sz="1600" dirty="0" smtClean="0">
                <a:solidFill>
                  <a:schemeClr val="tx1"/>
                </a:solidFill>
              </a:rPr>
              <a:t> принесли </a:t>
            </a:r>
            <a:r>
              <a:rPr lang="ru-RU" sz="1600" dirty="0" err="1" smtClean="0">
                <a:solidFill>
                  <a:schemeClr val="tx1"/>
                </a:solidFill>
              </a:rPr>
              <a:t>свої</a:t>
            </a:r>
            <a:r>
              <a:rPr lang="ru-RU" sz="1600" dirty="0" smtClean="0">
                <a:solidFill>
                  <a:schemeClr val="tx1"/>
                </a:solidFill>
              </a:rPr>
              <a:t> плоди - </a:t>
            </a:r>
            <a:r>
              <a:rPr lang="ru-RU" sz="1600" dirty="0" err="1" smtClean="0">
                <a:solidFill>
                  <a:schemeClr val="tx1"/>
                </a:solidFill>
              </a:rPr>
              <a:t>були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створені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ракети</a:t>
            </a:r>
            <a:r>
              <a:rPr lang="ru-RU" sz="1600" dirty="0" smtClean="0">
                <a:solidFill>
                  <a:schemeClr val="tx1"/>
                </a:solidFill>
              </a:rPr>
              <a:t>, </a:t>
            </a:r>
            <a:r>
              <a:rPr lang="ru-RU" sz="1600" dirty="0" err="1" smtClean="0">
                <a:solidFill>
                  <a:schemeClr val="tx1"/>
                </a:solidFill>
              </a:rPr>
              <a:t>які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прицільно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вражали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ціль</a:t>
            </a:r>
            <a:r>
              <a:rPr lang="ru-RU" sz="1600" dirty="0" smtClean="0">
                <a:solidFill>
                  <a:schemeClr val="tx1"/>
                </a:solidFill>
              </a:rPr>
              <a:t> на </a:t>
            </a:r>
            <a:r>
              <a:rPr lang="ru-RU" sz="1600" dirty="0" err="1" smtClean="0">
                <a:solidFill>
                  <a:schemeClr val="tx1"/>
                </a:solidFill>
              </a:rPr>
              <a:t>відстані</a:t>
            </a:r>
            <a:r>
              <a:rPr lang="ru-RU" sz="1600" dirty="0" smtClean="0">
                <a:solidFill>
                  <a:schemeClr val="tx1"/>
                </a:solidFill>
              </a:rPr>
              <a:t> 6 </a:t>
            </a:r>
            <a:r>
              <a:rPr lang="ru-RU" sz="1600" dirty="0" err="1" smtClean="0">
                <a:solidFill>
                  <a:schemeClr val="tx1"/>
                </a:solidFill>
              </a:rPr>
              <a:t>кілометрів</a:t>
            </a:r>
            <a:r>
              <a:rPr lang="ru-RU" sz="1600" dirty="0" smtClean="0">
                <a:solidFill>
                  <a:schemeClr val="tx1"/>
                </a:solidFill>
              </a:rPr>
              <a:t>. Цей принцип взяли за основу при </a:t>
            </a:r>
            <a:r>
              <a:rPr lang="ru-RU" sz="1600" dirty="0" err="1" smtClean="0">
                <a:solidFill>
                  <a:schemeClr val="tx1"/>
                </a:solidFill>
              </a:rPr>
              <a:t>створенні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знаменитих</a:t>
            </a:r>
            <a:r>
              <a:rPr lang="ru-RU" sz="1600" dirty="0" smtClean="0">
                <a:solidFill>
                  <a:schemeClr val="tx1"/>
                </a:solidFill>
              </a:rPr>
              <a:t> “катюш”, </a:t>
            </a:r>
            <a:r>
              <a:rPr lang="ru-RU" sz="1600" dirty="0" err="1" smtClean="0">
                <a:solidFill>
                  <a:schemeClr val="tx1"/>
                </a:solidFill>
              </a:rPr>
              <a:t>завдяки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яким</a:t>
            </a:r>
            <a:r>
              <a:rPr lang="ru-RU" sz="1600" dirty="0" smtClean="0">
                <a:solidFill>
                  <a:schemeClr val="tx1"/>
                </a:solidFill>
              </a:rPr>
              <a:t>, як </a:t>
            </a:r>
            <a:r>
              <a:rPr lang="ru-RU" sz="1600" dirty="0" err="1" smtClean="0">
                <a:solidFill>
                  <a:schemeClr val="tx1"/>
                </a:solidFill>
              </a:rPr>
              <a:t>вважають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деякі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історики</a:t>
            </a:r>
            <a:r>
              <a:rPr lang="ru-RU" sz="1600" dirty="0" smtClean="0">
                <a:solidFill>
                  <a:schemeClr val="tx1"/>
                </a:solidFill>
              </a:rPr>
              <a:t>, </a:t>
            </a:r>
            <a:r>
              <a:rPr lang="ru-RU" sz="1600" dirty="0" err="1" smtClean="0">
                <a:solidFill>
                  <a:schemeClr val="tx1"/>
                </a:solidFill>
              </a:rPr>
              <a:t>вдалося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змінити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хід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Другої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світової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війни</a:t>
            </a:r>
            <a:r>
              <a:rPr lang="ru-RU" sz="1600" dirty="0" smtClean="0">
                <a:solidFill>
                  <a:schemeClr val="tx1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 descr="Zasyadko_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2276872"/>
            <a:ext cx="3562243" cy="426578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0"/>
            <a:ext cx="8424936" cy="2304256"/>
          </a:xfrm>
        </p:spPr>
        <p:txBody>
          <a:bodyPr>
            <a:noAutofit/>
          </a:bodyPr>
          <a:lstStyle/>
          <a:p>
            <a:r>
              <a:rPr lang="uk-UA" sz="1600" b="1" dirty="0" smtClean="0">
                <a:solidFill>
                  <a:schemeClr val="tx1"/>
                </a:solidFill>
              </a:rPr>
              <a:t>Знаменитий зварювальник</a:t>
            </a:r>
            <a:r>
              <a:rPr lang="uk-UA" sz="1600" dirty="0" smtClean="0">
                <a:solidFill>
                  <a:schemeClr val="tx1"/>
                </a:solidFill>
              </a:rPr>
              <a:t/>
            </a:r>
            <a:br>
              <a:rPr lang="uk-UA" sz="1600" dirty="0" smtClean="0">
                <a:solidFill>
                  <a:schemeClr val="tx1"/>
                </a:solidFill>
              </a:rPr>
            </a:br>
            <a:r>
              <a:rPr lang="uk-UA" sz="1600" dirty="0" smtClean="0">
                <a:solidFill>
                  <a:schemeClr val="tx1"/>
                </a:solidFill>
              </a:rPr>
              <a:t>Перелік видатних українських вчених був би неповним без Євгена Оскаровича Патона - видатного спеціаліста в галузі зварювання і мостобудування. </a:t>
            </a:r>
            <a:br>
              <a:rPr lang="uk-UA" sz="1600" dirty="0" smtClean="0">
                <a:solidFill>
                  <a:schemeClr val="tx1"/>
                </a:solidFill>
              </a:rPr>
            </a:br>
            <a:r>
              <a:rPr lang="uk-UA" sz="1600" dirty="0" smtClean="0">
                <a:solidFill>
                  <a:schemeClr val="tx1"/>
                </a:solidFill>
              </a:rPr>
              <a:t>Патон першим сформулював принципи розрахунку і побудови клепаних мостів. Але світову славу він здобув як розробник технології зварювання спеціальних сталей. В роки війни його розробки були впроваджені у оборонну промисловість. Саме завдяки Патону і його розрахункам вдалося у вісім (!) разів знизити затрати при виготовленні танка Т-34. Уже після війни вчений спрямував свою діяльність в мирне русло. Він - автор більше 100 зварних мостів. Один з найбільших його проектів - міст Патона в Києві.</a:t>
            </a:r>
            <a:endParaRPr lang="uk-UA" sz="1600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paton_evg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2276872"/>
            <a:ext cx="3025451" cy="430658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0"/>
            <a:ext cx="3384376" cy="6264696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sz="1600" b="1" dirty="0" smtClean="0">
                <a:solidFill>
                  <a:schemeClr val="tx1"/>
                </a:solidFill>
              </a:rPr>
              <a:t>Вертоліт київського хлопчини</a:t>
            </a:r>
            <a:r>
              <a:rPr lang="uk-UA" sz="1600" dirty="0" smtClean="0">
                <a:solidFill>
                  <a:schemeClr val="tx1"/>
                </a:solidFill>
              </a:rPr>
              <a:t/>
            </a:r>
            <a:br>
              <a:rPr lang="uk-UA" sz="1600" dirty="0" smtClean="0">
                <a:solidFill>
                  <a:schemeClr val="tx1"/>
                </a:solidFill>
              </a:rPr>
            </a:br>
            <a:r>
              <a:rPr lang="uk-UA" sz="1600" dirty="0" smtClean="0">
                <a:solidFill>
                  <a:schemeClr val="tx1"/>
                </a:solidFill>
              </a:rPr>
              <a:t>Ще одним видатним українцем, ім’я якого змінило хід історії, є Ігор Іванович Сікорський. </a:t>
            </a:r>
            <a:br>
              <a:rPr lang="uk-UA" sz="1600" dirty="0" smtClean="0">
                <a:solidFill>
                  <a:schemeClr val="tx1"/>
                </a:solidFill>
              </a:rPr>
            </a:br>
            <a:r>
              <a:rPr lang="uk-UA" sz="1600" dirty="0" err="1" smtClean="0">
                <a:solidFill>
                  <a:schemeClr val="tx1"/>
                </a:solidFill>
              </a:rPr>
              <a:t>“Гранд”</a:t>
            </a:r>
            <a:r>
              <a:rPr lang="uk-UA" sz="1600" dirty="0" smtClean="0">
                <a:solidFill>
                  <a:schemeClr val="tx1"/>
                </a:solidFill>
              </a:rPr>
              <a:t>, </a:t>
            </a:r>
            <a:r>
              <a:rPr lang="uk-UA" sz="1600" dirty="0" err="1" smtClean="0">
                <a:solidFill>
                  <a:schemeClr val="tx1"/>
                </a:solidFill>
              </a:rPr>
              <a:t>“Руський</a:t>
            </a:r>
            <a:r>
              <a:rPr lang="uk-UA" sz="1600" dirty="0" smtClean="0">
                <a:solidFill>
                  <a:schemeClr val="tx1"/>
                </a:solidFill>
              </a:rPr>
              <a:t> </a:t>
            </a:r>
            <a:r>
              <a:rPr lang="uk-UA" sz="1600" dirty="0" err="1" smtClean="0">
                <a:solidFill>
                  <a:schemeClr val="tx1"/>
                </a:solidFill>
              </a:rPr>
              <a:t>витязь”</a:t>
            </a:r>
            <a:r>
              <a:rPr lang="uk-UA" sz="1600" dirty="0" smtClean="0">
                <a:solidFill>
                  <a:schemeClr val="tx1"/>
                </a:solidFill>
              </a:rPr>
              <a:t>, </a:t>
            </a:r>
            <a:r>
              <a:rPr lang="uk-UA" sz="1600" dirty="0" err="1" smtClean="0">
                <a:solidFill>
                  <a:schemeClr val="tx1"/>
                </a:solidFill>
              </a:rPr>
              <a:t>“Ілля</a:t>
            </a:r>
            <a:r>
              <a:rPr lang="uk-UA" sz="1600" dirty="0" smtClean="0">
                <a:solidFill>
                  <a:schemeClr val="tx1"/>
                </a:solidFill>
              </a:rPr>
              <a:t> </a:t>
            </a:r>
            <a:r>
              <a:rPr lang="uk-UA" sz="1600" dirty="0" err="1" smtClean="0">
                <a:solidFill>
                  <a:schemeClr val="tx1"/>
                </a:solidFill>
              </a:rPr>
              <a:t>Муромець”</a:t>
            </a:r>
            <a:r>
              <a:rPr lang="uk-UA" sz="1600" dirty="0" smtClean="0">
                <a:solidFill>
                  <a:schemeClr val="tx1"/>
                </a:solidFill>
              </a:rPr>
              <a:t> - ці </a:t>
            </a:r>
            <a:r>
              <a:rPr lang="uk-UA" sz="1600" dirty="0" err="1" smtClean="0">
                <a:solidFill>
                  <a:schemeClr val="tx1"/>
                </a:solidFill>
              </a:rPr>
              <a:t>багатодвигунні</a:t>
            </a:r>
            <a:r>
              <a:rPr lang="uk-UA" sz="1600" dirty="0" smtClean="0">
                <a:solidFill>
                  <a:schemeClr val="tx1"/>
                </a:solidFill>
              </a:rPr>
              <a:t> літаки були створені на Російсько-Балтійському заводі під керівництвом Сікорського. Всього за роки Першої світової війни було побудовано 75 </a:t>
            </a:r>
            <a:r>
              <a:rPr lang="uk-UA" sz="1600" dirty="0" err="1" smtClean="0">
                <a:solidFill>
                  <a:schemeClr val="tx1"/>
                </a:solidFill>
              </a:rPr>
              <a:t>чотиридвигунних</a:t>
            </a:r>
            <a:r>
              <a:rPr lang="uk-UA" sz="1600" dirty="0" smtClean="0">
                <a:solidFill>
                  <a:schemeClr val="tx1"/>
                </a:solidFill>
              </a:rPr>
              <a:t> бомбардувальників Сікорського.</a:t>
            </a:r>
            <a:br>
              <a:rPr lang="uk-UA" sz="1600" dirty="0" smtClean="0">
                <a:solidFill>
                  <a:schemeClr val="tx1"/>
                </a:solidFill>
              </a:rPr>
            </a:br>
            <a:r>
              <a:rPr lang="uk-UA" sz="1600" dirty="0" smtClean="0">
                <a:solidFill>
                  <a:schemeClr val="tx1"/>
                </a:solidFill>
              </a:rPr>
              <a:t>Створенням літаків Сікорський зайнявся і в США, куди емігрував після Жовтневої революції. Але своє захоплення вертольотами не забув, повернувшись до нього наприкінці 1930-х років. Цього разу спроба була успішною. Вертольоти Сікорського встановили кілька світових рекордів; їх закуповували різні цивільні державні агентства і авіакомпанії, а також армія. Найвідоміша розробка Сікорського - вертоліт S-51, котрий широко застосовувався у бойових операціях.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сікорськи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620688"/>
            <a:ext cx="3240360" cy="473092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188640"/>
            <a:ext cx="7772400" cy="1500187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 smtClean="0">
                <a:solidFill>
                  <a:schemeClr val="tx1"/>
                </a:solidFill>
              </a:rPr>
              <a:t>Україна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виступала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свого</a:t>
            </a:r>
            <a:r>
              <a:rPr lang="ru-RU" dirty="0" smtClean="0">
                <a:solidFill>
                  <a:schemeClr val="tx1"/>
                </a:solidFill>
              </a:rPr>
              <a:t> роду донором для </a:t>
            </a:r>
            <a:r>
              <a:rPr lang="ru-RU" dirty="0" err="1" smtClean="0">
                <a:solidFill>
                  <a:schemeClr val="tx1"/>
                </a:solidFill>
              </a:rPr>
              <a:t>російської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культури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r>
              <a:rPr lang="ru-RU" dirty="0" err="1" smtClean="0">
                <a:solidFill>
                  <a:schemeClr val="tx1"/>
                </a:solidFill>
              </a:rPr>
              <a:t>Відбувалась</a:t>
            </a:r>
            <a:r>
              <a:rPr lang="ru-RU" dirty="0" smtClean="0">
                <a:solidFill>
                  <a:schemeClr val="tx1"/>
                </a:solidFill>
              </a:rPr>
              <a:t> "</a:t>
            </a:r>
            <a:r>
              <a:rPr lang="ru-RU" dirty="0" err="1" smtClean="0">
                <a:solidFill>
                  <a:schemeClr val="tx1"/>
                </a:solidFill>
              </a:rPr>
              <a:t>українізація</a:t>
            </a:r>
            <a:r>
              <a:rPr lang="ru-RU" dirty="0" smtClean="0">
                <a:solidFill>
                  <a:schemeClr val="tx1"/>
                </a:solidFill>
              </a:rPr>
              <a:t>" </a:t>
            </a:r>
            <a:r>
              <a:rPr lang="ru-RU" dirty="0" err="1" smtClean="0">
                <a:solidFill>
                  <a:schemeClr val="tx1"/>
                </a:solidFill>
              </a:rPr>
              <a:t>російської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культури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r>
              <a:rPr lang="ru-RU" dirty="0" err="1" smtClean="0">
                <a:solidFill>
                  <a:schemeClr val="tx1"/>
                </a:solidFill>
              </a:rPr>
              <a:t>Протягом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другої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половини</a:t>
            </a:r>
            <a:r>
              <a:rPr lang="ru-RU" dirty="0" smtClean="0">
                <a:solidFill>
                  <a:schemeClr val="tx1"/>
                </a:solidFill>
              </a:rPr>
              <a:t> XVII ст. </a:t>
            </a:r>
            <a:r>
              <a:rPr lang="ru-RU" dirty="0" err="1" smtClean="0">
                <a:solidFill>
                  <a:schemeClr val="tx1"/>
                </a:solidFill>
              </a:rPr>
              <a:t>і</a:t>
            </a:r>
            <a:r>
              <a:rPr lang="ru-RU" dirty="0" smtClean="0">
                <a:solidFill>
                  <a:schemeClr val="tx1"/>
                </a:solidFill>
              </a:rPr>
              <a:t> в ХVIII ст. </a:t>
            </a:r>
            <a:r>
              <a:rPr lang="ru-RU" dirty="0" err="1" smtClean="0">
                <a:solidFill>
                  <a:schemeClr val="tx1"/>
                </a:solidFill>
              </a:rPr>
              <a:t>українських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вчених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літераторів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педагогів</a:t>
            </a:r>
            <a:r>
              <a:rPr lang="ru-RU" dirty="0" smtClean="0">
                <a:solidFill>
                  <a:schemeClr val="tx1"/>
                </a:solidFill>
              </a:rPr>
              <a:t> переводили до </a:t>
            </a:r>
            <a:r>
              <a:rPr lang="ru-RU" dirty="0" err="1" smtClean="0">
                <a:solidFill>
                  <a:schemeClr val="tx1"/>
                </a:solidFill>
              </a:rPr>
              <a:t>Москви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і</a:t>
            </a:r>
            <a:r>
              <a:rPr lang="ru-RU" dirty="0" smtClean="0">
                <a:solidFill>
                  <a:schemeClr val="tx1"/>
                </a:solidFill>
              </a:rPr>
              <a:t> Петербурга. </a:t>
            </a:r>
            <a:r>
              <a:rPr lang="ru-RU" dirty="0" err="1" smtClean="0">
                <a:solidFill>
                  <a:schemeClr val="tx1"/>
                </a:solidFill>
              </a:rPr>
              <a:t>Серед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них </a:t>
            </a:r>
            <a:r>
              <a:rPr lang="ru-RU" dirty="0" err="1" smtClean="0">
                <a:solidFill>
                  <a:schemeClr val="tx1"/>
                </a:solidFill>
              </a:rPr>
              <a:t>були</a:t>
            </a:r>
            <a:r>
              <a:rPr lang="ru-RU" dirty="0" smtClean="0">
                <a:solidFill>
                  <a:schemeClr val="tx1"/>
                </a:solidFill>
              </a:rPr>
              <a:t> Феофан Прокопович, Стефан </a:t>
            </a:r>
            <a:r>
              <a:rPr lang="ru-RU" dirty="0" err="1" smtClean="0">
                <a:solidFill>
                  <a:schemeClr val="tx1"/>
                </a:solidFill>
              </a:rPr>
              <a:t>Яворський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Епіфаній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Славинецький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Симеон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Полоцький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493-6-2_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484784"/>
            <a:ext cx="2381250" cy="3672408"/>
          </a:xfrm>
          <a:prstGeom prst="rect">
            <a:avLst/>
          </a:prstGeom>
        </p:spPr>
      </p:pic>
      <p:pic>
        <p:nvPicPr>
          <p:cNvPr id="5" name="Рисунок 4" descr="0053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1484784"/>
            <a:ext cx="2901200" cy="369903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210146"/>
          </a:xfrm>
        </p:spPr>
        <p:txBody>
          <a:bodyPr>
            <a:normAutofit/>
          </a:bodyPr>
          <a:lstStyle/>
          <a:p>
            <a:r>
              <a:rPr lang="uk-UA" sz="1600" dirty="0" smtClean="0"/>
              <a:t>У XVIII ст. композитори з України: Дмитро Бортнянський, Максим Березовський, Артем Ведель заснували російський хоровий спів, російську хорову музику.</a:t>
            </a:r>
            <a:endParaRPr lang="uk-UA" sz="1600" dirty="0"/>
          </a:p>
        </p:txBody>
      </p:sp>
      <p:pic>
        <p:nvPicPr>
          <p:cNvPr id="3" name="Рисунок 2" descr="001414_dmytro_bortnyansky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556792"/>
            <a:ext cx="2448272" cy="3397602"/>
          </a:xfrm>
          <a:prstGeom prst="rect">
            <a:avLst/>
          </a:prstGeom>
        </p:spPr>
      </p:pic>
      <p:pic>
        <p:nvPicPr>
          <p:cNvPr id="4" name="Рисунок 3" descr="ведель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62596" y="1556792"/>
            <a:ext cx="2856941" cy="3384376"/>
          </a:xfrm>
          <a:prstGeom prst="rect">
            <a:avLst/>
          </a:prstGeom>
        </p:spPr>
      </p:pic>
      <p:pic>
        <p:nvPicPr>
          <p:cNvPr id="5" name="Рисунок 4" descr="imag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31840" y="1556792"/>
            <a:ext cx="2605932" cy="343838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7584" y="4869160"/>
            <a:ext cx="6206480" cy="1296144"/>
          </a:xfrm>
        </p:spPr>
        <p:txBody>
          <a:bodyPr>
            <a:normAutofit/>
          </a:bodyPr>
          <a:lstStyle/>
          <a:p>
            <a:r>
              <a:rPr lang="uk-UA" sz="1800" dirty="0" smtClean="0"/>
              <a:t>Одним з найвидатніших європейських філософів XVIII ст. був Г.С.Сковорода. Вплив його філософії </a:t>
            </a:r>
            <a:r>
              <a:rPr lang="uk-UA" sz="1800" dirty="0" err="1" smtClean="0"/>
              <a:t>ширився</a:t>
            </a:r>
            <a:r>
              <a:rPr lang="uk-UA" sz="1800" dirty="0" smtClean="0"/>
              <a:t> не тільки в Україні. Глибина його думок, аскетичне життя, прагнення свободи - викликали порівняння з Сократом.</a:t>
            </a:r>
            <a:endParaRPr lang="uk-UA" sz="1800" dirty="0"/>
          </a:p>
        </p:txBody>
      </p:sp>
      <p:pic>
        <p:nvPicPr>
          <p:cNvPr id="7" name="Рисунок 6" descr="portret_tvorchestv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332656"/>
            <a:ext cx="2880712" cy="443186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1560" y="836712"/>
            <a:ext cx="4248472" cy="3384376"/>
          </a:xfrm>
        </p:spPr>
        <p:txBody>
          <a:bodyPr>
            <a:normAutofit/>
          </a:bodyPr>
          <a:lstStyle/>
          <a:p>
            <a:r>
              <a:rPr lang="uk-UA" sz="1800" dirty="0" smtClean="0"/>
              <a:t>ХІХ ст. породило духовну основу нації -  Т.Г. Шевченка. Творчість Шевченка вивела українську літературу на світову арену. І сьогодні поняття молодої Української держави асоціюється в багатьох жителів нашої планети з іменем Шевченка.</a:t>
            </a:r>
            <a:endParaRPr lang="uk-UA" sz="1800" dirty="0"/>
          </a:p>
        </p:txBody>
      </p:sp>
      <p:pic>
        <p:nvPicPr>
          <p:cNvPr id="5" name="Рисунок 4" descr="inde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692696"/>
            <a:ext cx="3528392" cy="415907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821</Words>
  <Application>Microsoft Office PowerPoint</Application>
  <PresentationFormat>Экран (4:3)</PresentationFormat>
  <Paragraphs>29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Внесок українців у світову культуру та науку</vt:lpstr>
      <vt:lpstr>Слайд 2</vt:lpstr>
      <vt:lpstr>Слайд 3</vt:lpstr>
      <vt:lpstr>Слайд 4</vt:lpstr>
      <vt:lpstr>Слайд 5</vt:lpstr>
      <vt:lpstr>Слайд 6</vt:lpstr>
      <vt:lpstr>У XVIII ст. композитори з України: Дмитро Бортнянський, Максим Березовський, Артем Ведель заснували російський хоровий спів, російську хорову музику.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Lenovo</cp:lastModifiedBy>
  <cp:revision>22</cp:revision>
  <dcterms:created xsi:type="dcterms:W3CDTF">2014-04-12T17:22:03Z</dcterms:created>
  <dcterms:modified xsi:type="dcterms:W3CDTF">2014-04-17T18:19:46Z</dcterms:modified>
</cp:coreProperties>
</file>