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39793B-1D16-4E9E-B0BB-C9908D8A9BC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9B5BD7-4E74-4BEA-9D22-C15A9A75AE7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684" y="2747748"/>
            <a:ext cx="4215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APPLE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http://www.radioshack-lebanon.com/image/data/ap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29" y="12687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</a:rPr>
              <a:t>В данный момент среди основных продуктов, выпускаемых компанией </a:t>
            </a:r>
            <a:r>
              <a:rPr lang="ru-RU" sz="3200" dirty="0" err="1">
                <a:solidFill>
                  <a:schemeClr val="accent1"/>
                </a:solidFill>
              </a:rPr>
              <a:t>Apple</a:t>
            </a:r>
            <a:r>
              <a:rPr lang="ru-RU" sz="3200" dirty="0">
                <a:solidFill>
                  <a:schemeClr val="accent1"/>
                </a:solidFill>
              </a:rPr>
              <a:t>:</a:t>
            </a:r>
          </a:p>
          <a:p>
            <a:pPr marL="0" lvl="0" indent="0">
              <a:buNone/>
            </a:pPr>
            <a:r>
              <a:rPr lang="ru-RU" sz="3200" dirty="0" err="1"/>
              <a:t>iPhone</a:t>
            </a:r>
            <a:r>
              <a:rPr lang="ru-RU" sz="3200" dirty="0"/>
              <a:t> — мобильные </a:t>
            </a:r>
            <a:r>
              <a:rPr lang="ru-RU" sz="3200" dirty="0" smtClean="0"/>
              <a:t>телефоны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48272" cy="289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16" y="3521330"/>
            <a:ext cx="2592288" cy="305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9" name="Picture 5" descr="http://cs403831.userapi.com/v403831851/1317/KiIBTr_CA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04" y="1700808"/>
            <a:ext cx="3230724" cy="215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2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dirty="0" err="1" smtClean="0"/>
              <a:t>iPad</a:t>
            </a:r>
            <a:r>
              <a:rPr lang="ru-RU" sz="3600" dirty="0"/>
              <a:t> — планшетные </a:t>
            </a:r>
            <a:r>
              <a:rPr lang="ru-RU" sz="3600" dirty="0" smtClean="0"/>
              <a:t>компьютеры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6289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4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dirty="0" err="1"/>
              <a:t>iPod</a:t>
            </a:r>
            <a:r>
              <a:rPr lang="ru-RU" sz="3200" dirty="0"/>
              <a:t> </a:t>
            </a:r>
            <a:r>
              <a:rPr lang="ru-RU" sz="3200" dirty="0" err="1"/>
              <a:t>classic</a:t>
            </a:r>
            <a:r>
              <a:rPr lang="ru-RU" sz="3200" dirty="0"/>
              <a:t>, </a:t>
            </a:r>
            <a:r>
              <a:rPr lang="ru-RU" sz="3200" dirty="0" err="1"/>
              <a:t>iPod</a:t>
            </a:r>
            <a:r>
              <a:rPr lang="ru-RU" sz="3200" dirty="0"/>
              <a:t> </a:t>
            </a:r>
            <a:r>
              <a:rPr lang="ru-RU" sz="3200" dirty="0" err="1"/>
              <a:t>shuffle</a:t>
            </a:r>
            <a:r>
              <a:rPr lang="ru-RU" sz="3200" dirty="0"/>
              <a:t>, </a:t>
            </a:r>
            <a:r>
              <a:rPr lang="ru-RU" sz="3200" dirty="0" err="1"/>
              <a:t>iPod</a:t>
            </a:r>
            <a:r>
              <a:rPr lang="ru-RU" sz="3200" dirty="0"/>
              <a:t> </a:t>
            </a:r>
            <a:r>
              <a:rPr lang="ru-RU" sz="3200" dirty="0" err="1"/>
              <a:t>nano</a:t>
            </a:r>
            <a:r>
              <a:rPr lang="ru-RU" sz="3200" dirty="0"/>
              <a:t> и </a:t>
            </a:r>
            <a:r>
              <a:rPr lang="ru-RU" sz="3200" dirty="0" err="1"/>
              <a:t>iPod</a:t>
            </a:r>
            <a:r>
              <a:rPr lang="ru-RU" sz="3200" dirty="0"/>
              <a:t> </a:t>
            </a:r>
            <a:r>
              <a:rPr lang="ru-RU" sz="3200" dirty="0" err="1"/>
              <a:t>touch</a:t>
            </a:r>
            <a:r>
              <a:rPr lang="ru-RU" sz="3200" dirty="0"/>
              <a:t> — портативные </a:t>
            </a:r>
            <a:r>
              <a:rPr lang="ru-RU" sz="3200" dirty="0" smtClean="0"/>
              <a:t>мультимедиа-плееры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85713" cy="22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5921"/>
            <a:ext cx="3456384" cy="408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7529"/>
            <a:ext cx="3505572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0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MacBook</a:t>
            </a:r>
            <a:r>
              <a:rPr lang="ru-RU" sz="3600" dirty="0"/>
              <a:t> </a:t>
            </a:r>
            <a:r>
              <a:rPr lang="ru-RU" sz="3600" dirty="0" err="1"/>
              <a:t>Pro</a:t>
            </a:r>
            <a:r>
              <a:rPr lang="ru-RU" sz="3600" dirty="0"/>
              <a:t> — профессиональные </a:t>
            </a:r>
            <a:r>
              <a:rPr lang="ru-RU" sz="3600" dirty="0" smtClean="0"/>
              <a:t>            ноутбуки</a:t>
            </a:r>
            <a:endParaRPr lang="ru-RU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56" y="1208049"/>
            <a:ext cx="4574757" cy="28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4540"/>
            <a:ext cx="4794995" cy="2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0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 err="1"/>
              <a:t>MacBook</a:t>
            </a:r>
            <a:r>
              <a:rPr lang="ru-RU" sz="3200" dirty="0"/>
              <a:t> </a:t>
            </a:r>
            <a:r>
              <a:rPr lang="ru-RU" sz="3200" dirty="0" err="1"/>
              <a:t>Air</a:t>
            </a:r>
            <a:r>
              <a:rPr lang="ru-RU" sz="3200" dirty="0"/>
              <a:t> — ультратонкие </a:t>
            </a:r>
            <a:r>
              <a:rPr lang="ru-RU" sz="3200" dirty="0" smtClean="0"/>
              <a:t>ноутбуки</a:t>
            </a:r>
            <a:endParaRPr lang="ru-RU" sz="3200" dirty="0"/>
          </a:p>
          <a:p>
            <a:pPr marL="0" indent="0">
              <a:buNone/>
            </a:pPr>
            <a:r>
              <a:rPr lang="ru-RU" sz="3200" dirty="0" err="1"/>
              <a:t>Mac</a:t>
            </a:r>
            <a:r>
              <a:rPr lang="ru-RU" sz="3200" dirty="0"/>
              <a:t> </a:t>
            </a:r>
            <a:r>
              <a:rPr lang="ru-RU" sz="3200" dirty="0" err="1"/>
              <a:t>mini</a:t>
            </a:r>
            <a:r>
              <a:rPr lang="ru-RU" sz="3200" dirty="0"/>
              <a:t> — системные блоки персональных компьютеров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744652" cy="341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45" y="1988840"/>
            <a:ext cx="2937619" cy="29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2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err="1"/>
              <a:t>iMac</a:t>
            </a:r>
            <a:r>
              <a:rPr lang="ru-RU" dirty="0"/>
              <a:t> — компьютеры «всё в одном» (монитор, системный блок, аудио- видео-</a:t>
            </a:r>
            <a:r>
              <a:rPr lang="ru-RU" dirty="0" err="1"/>
              <a:t>перефирия</a:t>
            </a:r>
            <a:r>
              <a:rPr lang="ru-RU" dirty="0" smtClean="0"/>
              <a:t>)</a:t>
            </a:r>
            <a:endParaRPr lang="ru-RU" dirty="0"/>
          </a:p>
          <a:p>
            <a:pPr marL="0" lvl="0" indent="0">
              <a:buNone/>
            </a:pPr>
            <a:r>
              <a:rPr lang="ru-RU" dirty="0" err="1"/>
              <a:t>Mac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 — настольные компьютеры класса «рабочая станция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9678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824297" cy="38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52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dirty="0" err="1"/>
              <a:t>Thunderbolt</a:t>
            </a:r>
            <a:r>
              <a:rPr lang="ru-RU" sz="3200" dirty="0"/>
              <a:t> </a:t>
            </a:r>
            <a:r>
              <a:rPr lang="ru-RU" sz="3200" dirty="0" err="1"/>
              <a:t>Display</a:t>
            </a:r>
            <a:r>
              <a:rPr lang="ru-RU" sz="3200" dirty="0"/>
              <a:t> — компьютерные </a:t>
            </a:r>
            <a:r>
              <a:rPr lang="ru-RU" sz="3200" dirty="0" smtClean="0"/>
              <a:t>мониторы</a:t>
            </a:r>
          </a:p>
          <a:p>
            <a:pPr marL="0" lvl="0" indent="0">
              <a:buNone/>
            </a:pPr>
            <a:r>
              <a:rPr lang="en-US" sz="3200" dirty="0" smtClean="0"/>
              <a:t>Mac Pro Server, Mac mini Server — </a:t>
            </a:r>
            <a:r>
              <a:rPr lang="ru-RU" sz="3200" dirty="0" smtClean="0"/>
              <a:t>серверы</a:t>
            </a:r>
          </a:p>
          <a:p>
            <a:pPr marL="0" lvl="0" indent="0">
              <a:buNone/>
            </a:pPr>
            <a:r>
              <a:rPr lang="en-US" sz="3200" dirty="0" smtClean="0"/>
              <a:t>Apple </a:t>
            </a:r>
            <a:r>
              <a:rPr lang="en-US" sz="3200" dirty="0"/>
              <a:t>TV — </a:t>
            </a:r>
            <a:r>
              <a:rPr lang="ru-RU" sz="3200" dirty="0"/>
              <a:t>мультимедийные проигрыватели</a:t>
            </a:r>
            <a:r>
              <a:rPr lang="en-US" sz="3200" dirty="0"/>
              <a:t>, Magic Mouse, Magic </a:t>
            </a:r>
            <a:r>
              <a:rPr lang="en-US" sz="3200" dirty="0" err="1"/>
              <a:t>Trackpad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ru-RU" sz="3200" dirty="0" err="1"/>
              <a:t>др</a:t>
            </a:r>
            <a:r>
              <a:rPr lang="en-US" sz="3200" dirty="0"/>
              <a:t>. </a:t>
            </a:r>
            <a:r>
              <a:rPr lang="ru-RU" sz="3200" dirty="0"/>
              <a:t>Кроме этого, компания производит аксессуары к данным продуктам, а также программное </a:t>
            </a:r>
            <a:r>
              <a:rPr lang="ru-RU" sz="3200" dirty="0" smtClean="0"/>
              <a:t>обеспечение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1077"/>
            <a:ext cx="3096345" cy="20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3774"/>
            <a:ext cx="3096344" cy="224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07" y="908720"/>
            <a:ext cx="63367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0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07288" cy="964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/>
              <a:t>Apple</a:t>
            </a:r>
            <a:r>
              <a:rPr lang="ru-RU" sz="4800" dirty="0"/>
              <a:t> </a:t>
            </a:r>
            <a:r>
              <a:rPr lang="ru-RU" sz="4800" dirty="0" err="1"/>
              <a:t>Inc</a:t>
            </a:r>
            <a:r>
              <a:rPr lang="ru-RU" sz="4800" dirty="0"/>
              <a:t>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А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мериканская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 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корпорация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, производитель 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персональных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 и 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планшетных</a:t>
            </a:r>
            <a:r>
              <a:rPr lang="en-US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компьютеров, 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аудиоплееров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, 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телефонов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,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                       </a:t>
            </a:r>
            <a:r>
              <a:rPr lang="ru-RU" sz="2400" b="1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программного обеспечения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</a:rPr>
              <a:t>.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437" y="264279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пионеров в области персональных компьютеров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и современных многозадачных 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операционных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 с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графическим интерфейсом.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84312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Штаб-квартира — в 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Купертино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штат Калифорния.</a:t>
            </a:r>
          </a:p>
        </p:txBody>
      </p:sp>
      <p:pic>
        <p:nvPicPr>
          <p:cNvPr id="2050" name="Picture 2" descr="http://www.novate.ru/files/u4755/apple-camp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9" y="4304786"/>
            <a:ext cx="4680520" cy="2436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0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98" y="116632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Благодаря инновационным технологиям и эстетичному дизайну, корпорация </a:t>
            </a:r>
            <a:r>
              <a:rPr lang="ru-RU" dirty="0" err="1"/>
              <a:t>Apple</a:t>
            </a:r>
            <a:r>
              <a:rPr lang="ru-RU" dirty="0"/>
              <a:t> создала уникальную репутацию, сравнимую с культом, в индустрии потребительской электроники. </a:t>
            </a:r>
          </a:p>
        </p:txBody>
      </p:sp>
      <p:pic>
        <p:nvPicPr>
          <p:cNvPr id="3074" name="Picture 2" descr="http://pc.zoznam.sk/sites/default/files/images/news/imac_2011_her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" y="1412776"/>
            <a:ext cx="3312368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http://15inch.ru/upload/resize/ec/eca9aeeb38c0602b546d94b29f51c549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92172"/>
            <a:ext cx="1944216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209" y="38610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tx2"/>
                </a:solidFill>
              </a:rPr>
              <a:t>В мае 2011 года торговая марка </a:t>
            </a:r>
            <a:r>
              <a:rPr lang="ru-RU" sz="2400" dirty="0" err="1">
                <a:solidFill>
                  <a:schemeClr val="tx2"/>
                </a:solidFill>
              </a:rPr>
              <a:t>Apple</a:t>
            </a:r>
            <a:r>
              <a:rPr lang="ru-RU" sz="2400" dirty="0">
                <a:solidFill>
                  <a:schemeClr val="tx2"/>
                </a:solidFill>
              </a:rPr>
              <a:t> была признана самым дорогим брендом в мире (c оценкой в $153,3 млрд) в рейтинге международного исследовательского агентства </a:t>
            </a:r>
            <a:r>
              <a:rPr lang="ru-RU" sz="2400" dirty="0" err="1">
                <a:solidFill>
                  <a:schemeClr val="tx2"/>
                </a:solidFill>
              </a:rPr>
              <a:t>Millward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Brown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82" name="Picture 10" descr="http://arstyle.org/uploads/posts/2011-11/1320386405_1317929585_dollar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61377"/>
            <a:ext cx="3096344" cy="15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Название </a:t>
            </a:r>
            <a:r>
              <a:rPr lang="ru-RU" dirty="0"/>
              <a:t>фирмы происходит от англ. </a:t>
            </a:r>
            <a:r>
              <a:rPr lang="ru-RU" i="1" dirty="0" err="1"/>
              <a:t>apple</a:t>
            </a:r>
            <a:r>
              <a:rPr lang="ru-RU" dirty="0"/>
              <a:t> (</a:t>
            </a:r>
            <a:r>
              <a:rPr lang="ru-RU" i="1" dirty="0"/>
              <a:t>яблоко</a:t>
            </a:r>
            <a:r>
              <a:rPr lang="ru-RU" dirty="0"/>
              <a:t>), изображение яблока использовано в логотипе.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286000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До</a:t>
            </a:r>
            <a:r>
              <a:rPr lang="ru-RU" sz="2400" dirty="0">
                <a:solidFill>
                  <a:schemeClr val="tx2"/>
                </a:solidFill>
              </a:rPr>
              <a:t> 9 января 2007 </a:t>
            </a:r>
            <a:r>
              <a:rPr lang="ru-RU" sz="2400" dirty="0" smtClean="0">
                <a:solidFill>
                  <a:schemeClr val="tx2"/>
                </a:solidFill>
              </a:rPr>
              <a:t>года официальным </a:t>
            </a:r>
            <a:r>
              <a:rPr lang="ru-RU" sz="2400" dirty="0">
                <a:solidFill>
                  <a:schemeClr val="tx2"/>
                </a:solidFill>
              </a:rPr>
              <a:t>названием корпорации на протяжении более 30 лет было 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Apple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Computer</a:t>
            </a:r>
            <a:r>
              <a:rPr lang="ru-RU" sz="2400" i="1" dirty="0">
                <a:solidFill>
                  <a:schemeClr val="tx2"/>
                </a:solidFill>
              </a:rPr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Inc</a:t>
            </a:r>
            <a:r>
              <a:rPr lang="ru-RU" sz="2400" i="1" dirty="0">
                <a:solidFill>
                  <a:schemeClr val="tx2"/>
                </a:solidFill>
              </a:rPr>
              <a:t>.»</a:t>
            </a:r>
            <a:r>
              <a:rPr lang="ru-RU" sz="2400" dirty="0">
                <a:solidFill>
                  <a:schemeClr val="tx2"/>
                </a:solidFill>
              </a:rPr>
              <a:t>. Отказ от слова 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Computer</a:t>
            </a:r>
            <a:r>
              <a:rPr lang="ru-RU" sz="2400" i="1" dirty="0">
                <a:solidFill>
                  <a:schemeClr val="tx2"/>
                </a:solidFill>
              </a:rPr>
              <a:t>»</a:t>
            </a:r>
            <a:r>
              <a:rPr lang="ru-RU" sz="2400" dirty="0">
                <a:solidFill>
                  <a:schemeClr val="tx2"/>
                </a:solidFill>
              </a:rPr>
              <a:t> в названии демонстрирует смену основного фокуса корпорации с традиционного для неё рынка компьютерной техники на рынок бытовой электроники.</a:t>
            </a:r>
          </a:p>
        </p:txBody>
      </p:sp>
    </p:spTree>
    <p:extLst>
      <p:ext uri="{BB962C8B-B14F-4D97-AF65-F5344CB8AC3E}">
        <p14:creationId xmlns:p14="http://schemas.microsoft.com/office/powerpoint/2010/main" val="7984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lvl="0"/>
            <a:r>
              <a:rPr lang="ru-RU" dirty="0"/>
              <a:t>Имя </a:t>
            </a:r>
            <a:r>
              <a:rPr lang="ru-RU" dirty="0" err="1"/>
              <a:t>Apple</a:t>
            </a:r>
            <a:r>
              <a:rPr lang="ru-RU" dirty="0"/>
              <a:t> Джобс предложил из-за того, что в этом случае телефонный номер фирмы шёл в телефонном справочнике прямо перед «</a:t>
            </a:r>
            <a:r>
              <a:rPr lang="ru-RU" dirty="0" err="1"/>
              <a:t>Atari</a:t>
            </a:r>
            <a:r>
              <a:rPr lang="ru-RU" dirty="0"/>
              <a:t>». </a:t>
            </a:r>
            <a:endParaRPr lang="ru-RU" dirty="0" smtClean="0"/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«</a:t>
            </a:r>
            <a:r>
              <a:rPr lang="ru-RU" dirty="0" err="1"/>
              <a:t>Macintosh</a:t>
            </a:r>
            <a:r>
              <a:rPr lang="ru-RU" dirty="0"/>
              <a:t>» — сорт яблок, продающийся в США — любимый сорт яблок </a:t>
            </a:r>
            <a:r>
              <a:rPr lang="ru-RU" dirty="0" err="1"/>
              <a:t>Джефа</a:t>
            </a:r>
            <a:r>
              <a:rPr lang="ru-RU" dirty="0"/>
              <a:t> Раскина, который был руководителем и разработчиком проекта </a:t>
            </a:r>
            <a:r>
              <a:rPr lang="ru-RU" dirty="0" err="1"/>
              <a:t>Macintosh</a:t>
            </a:r>
            <a:r>
              <a:rPr lang="ru-RU" dirty="0"/>
              <a:t> перед тем, как эту должность занял Стив Джобс.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2376264" cy="16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cs10726.userapi.com/u846317/-14/x_394dfb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005064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2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История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8326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1970-е годы</a:t>
            </a:r>
          </a:p>
          <a:p>
            <a:pPr marL="0" indent="0">
              <a:buNone/>
            </a:pPr>
            <a:r>
              <a:rPr lang="ru-RU" dirty="0"/>
              <a:t>Компания основана в Калифорнии Стивом Джобсом и Стивом Возняком, собравшими в середине 1970-х свой первый персональный компьютер на базе процессора «MOS </a:t>
            </a:r>
            <a:r>
              <a:rPr lang="ru-RU" dirty="0" err="1"/>
              <a:t>Technology</a:t>
            </a:r>
            <a:r>
              <a:rPr lang="ru-RU" dirty="0"/>
              <a:t> 6502». Продав несколько десятков таких компьютеров, молодые предприниматели получили финансирование и официально зарегистрировали фирму </a:t>
            </a:r>
            <a:r>
              <a:rPr lang="ru-RU" i="1" dirty="0" err="1"/>
              <a:t>Apple</a:t>
            </a:r>
            <a:r>
              <a:rPr lang="ru-RU" i="1" dirty="0"/>
              <a:t> </a:t>
            </a:r>
            <a:r>
              <a:rPr lang="ru-RU" i="1" dirty="0" err="1"/>
              <a:t>Computer</a:t>
            </a:r>
            <a:r>
              <a:rPr lang="ru-RU" i="1" dirty="0"/>
              <a:t>, </a:t>
            </a:r>
            <a:r>
              <a:rPr lang="ru-RU" i="1" dirty="0" err="1"/>
              <a:t>Inc</a:t>
            </a:r>
            <a:r>
              <a:rPr lang="ru-RU" i="1" dirty="0"/>
              <a:t>.</a:t>
            </a:r>
            <a:r>
              <a:rPr lang="ru-RU" dirty="0"/>
              <a:t> 1 апреля 1976 года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Apple</a:t>
            </a:r>
            <a:r>
              <a:rPr lang="ru-RU" dirty="0"/>
              <a:t> I», выпущенный в 1976 году, не был первым программируемым микрокомпьютером. Право первенства принадлежало микрокомпьютеру «Альтаир 8800», который был </a:t>
            </a:r>
            <a:r>
              <a:rPr lang="ru-RU" dirty="0" err="1"/>
              <a:t>созданЭдом</a:t>
            </a:r>
            <a:r>
              <a:rPr lang="ru-RU" dirty="0"/>
              <a:t> </a:t>
            </a:r>
            <a:r>
              <a:rPr lang="ru-RU" dirty="0" err="1" smtClean="0"/>
              <a:t>Роберсом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распространялся через каталоги в 1974—1975 годах. Однако, «Альтаир» не был «персональным компьютером», поскольку не давал возможности решать с его помощью более или менее серьёзные задачи.</a:t>
            </a:r>
          </a:p>
          <a:p>
            <a:pPr marL="0" indent="0">
              <a:buNone/>
            </a:pPr>
            <a:r>
              <a:rPr lang="ru-RU" dirty="0"/>
              <a:t>В 1976—1977 годах несколькими фирмами были выпущены первые персональные компьютеры, в том числе с 1977 года тысячами продавались компьютеры компаний </a:t>
            </a:r>
            <a:r>
              <a:rPr lang="ru-RU" dirty="0" err="1"/>
              <a:t>Commodore</a:t>
            </a:r>
            <a:r>
              <a:rPr lang="ru-RU" dirty="0"/>
              <a:t> </a:t>
            </a:r>
            <a:r>
              <a:rPr lang="ru-RU" dirty="0" err="1"/>
              <a:t>иTandy</a:t>
            </a:r>
            <a:r>
              <a:rPr lang="ru-RU" dirty="0"/>
              <a:t> </a:t>
            </a:r>
            <a:r>
              <a:rPr lang="ru-RU" dirty="0" err="1"/>
              <a:t>Radio</a:t>
            </a:r>
            <a:r>
              <a:rPr lang="ru-RU" dirty="0"/>
              <a:t> </a:t>
            </a:r>
            <a:r>
              <a:rPr lang="ru-RU" dirty="0" err="1"/>
              <a:t>Shack</a:t>
            </a:r>
            <a:r>
              <a:rPr lang="ru-RU" dirty="0"/>
              <a:t>. Но первым массовым персональным компьютером, выпускавшимся миллионами экземпляров, стал компьютер </a:t>
            </a:r>
            <a:r>
              <a:rPr lang="ru-RU" dirty="0" err="1"/>
              <a:t>Apple</a:t>
            </a:r>
            <a:r>
              <a:rPr lang="ru-RU" dirty="0"/>
              <a:t> </a:t>
            </a:r>
            <a:r>
              <a:rPr lang="ru-RU" dirty="0" smtClean="0"/>
              <a:t>II. </a:t>
            </a:r>
            <a:r>
              <a:rPr lang="ru-RU" dirty="0"/>
              <a:t>С 1977 по 1993 годы фирмой </a:t>
            </a:r>
            <a:r>
              <a:rPr lang="ru-RU" dirty="0" err="1"/>
              <a:t>Apple</a:t>
            </a:r>
            <a:r>
              <a:rPr lang="ru-RU" dirty="0"/>
              <a:t> выпускались различные модели из линейки 8 (позднее 8/16) разрядных компьютеров «</a:t>
            </a:r>
            <a:r>
              <a:rPr lang="ru-RU" dirty="0" err="1"/>
              <a:t>Apple</a:t>
            </a:r>
            <a:r>
              <a:rPr lang="ru-RU" dirty="0"/>
              <a:t> II». В конце 1970-х и начале 1980-х годов «</a:t>
            </a:r>
            <a:r>
              <a:rPr lang="ru-RU" dirty="0" err="1"/>
              <a:t>Apple</a:t>
            </a:r>
            <a:r>
              <a:rPr lang="ru-RU" dirty="0"/>
              <a:t> II» и их клоны были самыми распространёнными в мире персональными компьютерами. Было продано более 5 млн компьютеров «</a:t>
            </a:r>
            <a:r>
              <a:rPr lang="ru-RU" dirty="0" err="1"/>
              <a:t>Apple</a:t>
            </a:r>
            <a:r>
              <a:rPr lang="ru-RU" dirty="0"/>
              <a:t> II» по всему миру.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38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1980-е годы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1980 год в истории </a:t>
            </a:r>
            <a:r>
              <a:rPr lang="ru-RU" dirty="0" err="1"/>
              <a:t>Apple</a:t>
            </a:r>
            <a:r>
              <a:rPr lang="ru-RU" dirty="0"/>
              <a:t> ознаменовался провальным по ряду причин проектом </a:t>
            </a:r>
            <a:r>
              <a:rPr lang="ru-RU" dirty="0" err="1"/>
              <a:t>Apple</a:t>
            </a:r>
            <a:r>
              <a:rPr lang="ru-RU" dirty="0"/>
              <a:t> III, но тогда же компания провела самое крупное в истории (после 1956 года, когда на фондовую биржу вышла </a:t>
            </a:r>
            <a:r>
              <a:rPr lang="ru-RU" dirty="0" err="1"/>
              <a:t>Ford</a:t>
            </a:r>
            <a:r>
              <a:rPr lang="ru-RU" dirty="0"/>
              <a:t>) первичное размещение </a:t>
            </a:r>
            <a:r>
              <a:rPr lang="ru-RU" dirty="0" smtClean="0"/>
              <a:t>акций</a:t>
            </a:r>
            <a:r>
              <a:rPr lang="ru-RU" dirty="0"/>
              <a:t> </a:t>
            </a:r>
            <a:r>
              <a:rPr lang="ru-RU" dirty="0" smtClean="0"/>
              <a:t>(IPO).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марте 1981 года Возняк попал в авиакатастрофу и на время оставил работу. Проблемы с продажами «</a:t>
            </a:r>
            <a:r>
              <a:rPr lang="ru-RU" dirty="0" err="1"/>
              <a:t>Apple</a:t>
            </a:r>
            <a:r>
              <a:rPr lang="ru-RU" dirty="0"/>
              <a:t> III» привели к тому, что Джобсу пришлось уволить 40 сотрудников. В прессе уже трубили о скором конце компании «</a:t>
            </a:r>
            <a:r>
              <a:rPr lang="ru-RU" dirty="0" err="1"/>
              <a:t>Apple</a:t>
            </a:r>
            <a:r>
              <a:rPr lang="ru-RU" dirty="0"/>
              <a:t>». В начале 1983 года Джобс, не в состоянии справиться с возникшими проблемами, пригласил на должность президента компании Джона </a:t>
            </a:r>
            <a:r>
              <a:rPr lang="ru-RU" dirty="0" err="1"/>
              <a:t>Скалли</a:t>
            </a:r>
            <a:r>
              <a:rPr lang="ru-RU" dirty="0"/>
              <a:t>, который в то время занимал аналогичную позицию в «</a:t>
            </a:r>
            <a:r>
              <a:rPr lang="ru-RU" dirty="0" err="1"/>
              <a:t>PepsiCo</a:t>
            </a:r>
            <a:r>
              <a:rPr lang="ru-RU" dirty="0"/>
              <a:t>». В апреле 1983 года </a:t>
            </a:r>
            <a:r>
              <a:rPr lang="ru-RU" dirty="0" err="1"/>
              <a:t>Скалли</a:t>
            </a:r>
            <a:r>
              <a:rPr lang="ru-RU" dirty="0"/>
              <a:t> приступил к своим обязанностям. Стив Джобс переживал неудачи компании как свои личные, поэтому между ним и </a:t>
            </a:r>
            <a:r>
              <a:rPr lang="ru-RU" dirty="0" err="1"/>
              <a:t>Скалли</a:t>
            </a:r>
            <a:r>
              <a:rPr lang="ru-RU" dirty="0"/>
              <a:t> стали возникать разногласия и трения.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71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1984 году фирма </a:t>
            </a:r>
            <a:r>
              <a:rPr lang="ru-RU" dirty="0" err="1"/>
              <a:t>Apple</a:t>
            </a:r>
            <a:r>
              <a:rPr lang="ru-RU" dirty="0"/>
              <a:t> впервые представила новый 32-разрядный компьютер </a:t>
            </a:r>
            <a:r>
              <a:rPr lang="ru-RU" dirty="0" err="1"/>
              <a:t>Macintosh</a:t>
            </a:r>
            <a:r>
              <a:rPr lang="ru-RU" dirty="0" smtClean="0"/>
              <a:t>.</a:t>
            </a:r>
            <a:r>
              <a:rPr lang="ru-RU" dirty="0"/>
              <a:t> В дальнейшем выпуск компьютеров этой серии стал основным бизнесом компании. На протяжении двух десятилетий компания выпускала компьютеры </a:t>
            </a:r>
            <a:r>
              <a:rPr lang="ru-RU" dirty="0" err="1"/>
              <a:t>Macintosh</a:t>
            </a:r>
            <a:r>
              <a:rPr lang="ru-RU" dirty="0"/>
              <a:t> на базе процессоров </a:t>
            </a:r>
            <a:r>
              <a:rPr lang="ru-RU" dirty="0" err="1"/>
              <a:t>Motorola</a:t>
            </a:r>
            <a:r>
              <a:rPr lang="ru-RU" dirty="0"/>
              <a:t>, оснащённые фирменной операционной системой. Эта платформа выпускается только «</a:t>
            </a:r>
            <a:r>
              <a:rPr lang="ru-RU" dirty="0" err="1"/>
              <a:t>Apple</a:t>
            </a:r>
            <a:r>
              <a:rPr lang="ru-RU" dirty="0"/>
              <a:t>» — на короткое время в середине 1990-х руководство приняло решение о предоставлении лицензий на производство </a:t>
            </a:r>
            <a:r>
              <a:rPr lang="ru-RU" dirty="0" err="1"/>
              <a:t>Mac</a:t>
            </a:r>
            <a:r>
              <a:rPr lang="ru-RU" dirty="0"/>
              <a:t>-совместимых компьютеров, но впоследствии лицензии были отозваны.</a:t>
            </a:r>
          </a:p>
          <a:p>
            <a:pPr marL="0" indent="0">
              <a:buNone/>
            </a:pPr>
            <a:r>
              <a:rPr lang="ru-RU" dirty="0"/>
              <a:t>Традиционно «</a:t>
            </a:r>
            <a:r>
              <a:rPr lang="ru-RU" dirty="0" err="1"/>
              <a:t>Apple</a:t>
            </a:r>
            <a:r>
              <a:rPr lang="ru-RU" dirty="0"/>
              <a:t>» имела сильные позиции в сегментах правительственных и образовательных организаций, а также в издательском бизнесе и дизайне, впоследствии в музыкальной индустрии. Раньше других разработчиков «</a:t>
            </a:r>
            <a:r>
              <a:rPr lang="ru-RU" dirty="0" err="1"/>
              <a:t>Apple</a:t>
            </a:r>
            <a:r>
              <a:rPr lang="ru-RU" dirty="0"/>
              <a:t>» ввела в широкий обиход графический </a:t>
            </a:r>
            <a:r>
              <a:rPr lang="ru-RU" dirty="0" smtClean="0"/>
              <a:t>интерфейс пользователя</a:t>
            </a:r>
            <a:r>
              <a:rPr lang="ru-RU" dirty="0"/>
              <a:t> и компьютерную мышь. В 1985 году президент </a:t>
            </a:r>
            <a:r>
              <a:rPr lang="ru-RU" dirty="0" err="1"/>
              <a:t>СШАРональд</a:t>
            </a:r>
            <a:r>
              <a:rPr lang="ru-RU" dirty="0"/>
              <a:t> Рейган наградил Джобса и Возняка медалями за развитие технического прогресса. В том же году компанию покинул один из основателей, Стив Джобс.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6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1990-е — 2000-е годы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К концу 1990-х годов дела </a:t>
            </a:r>
            <a:r>
              <a:rPr lang="ru-RU" dirty="0" err="1"/>
              <a:t>Apple</a:t>
            </a:r>
            <a:r>
              <a:rPr lang="ru-RU" dirty="0"/>
              <a:t> резко ухудшились, к 1997 году убытки за два года составили $1,86 </a:t>
            </a:r>
            <a:r>
              <a:rPr lang="ru-RU" dirty="0" smtClean="0"/>
              <a:t>млрд. </a:t>
            </a:r>
            <a:r>
              <a:rPr lang="ru-RU" dirty="0"/>
              <a:t>Ситуация изменилась с возвращением в 1997 году Джобса. </a:t>
            </a:r>
            <a:r>
              <a:rPr lang="ru-RU" dirty="0" err="1"/>
              <a:t>Apple</a:t>
            </a:r>
            <a:r>
              <a:rPr lang="ru-RU" dirty="0"/>
              <a:t> стала постепенно открывать для себя новые, не связанные непосредственно с компьютерной техникой, рынки. В 2001 году компания представила </a:t>
            </a:r>
            <a:r>
              <a:rPr lang="ru-RU" dirty="0" err="1"/>
              <a:t>аудиоплейер</a:t>
            </a:r>
            <a:r>
              <a:rPr lang="ru-RU" dirty="0"/>
              <a:t> </a:t>
            </a:r>
            <a:r>
              <a:rPr lang="ru-RU" dirty="0" err="1"/>
              <a:t>iPod</a:t>
            </a:r>
            <a:r>
              <a:rPr lang="ru-RU" dirty="0"/>
              <a:t>, быстро приобретший популярность, а в 2007 году вышла на рынок мобильной телефонии с сенсорным смартфоном </a:t>
            </a:r>
            <a:r>
              <a:rPr lang="ru-RU" dirty="0" err="1"/>
              <a:t>iPhone</a:t>
            </a:r>
            <a:r>
              <a:rPr lang="ru-RU" dirty="0"/>
              <a:t>. В 2010 году на рынок был выпущен планшетный компьютер </a:t>
            </a:r>
            <a:r>
              <a:rPr lang="ru-RU" dirty="0" err="1" smtClean="0"/>
              <a:t>iPad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Производство этих новинок, пользовавшихся высоким спросом по всему миру, кардинальным образом улучшило финансовое положение </a:t>
            </a:r>
            <a:r>
              <a:rPr lang="ru-RU" dirty="0" err="1"/>
              <a:t>Apple</a:t>
            </a:r>
            <a:r>
              <a:rPr lang="ru-RU" dirty="0"/>
              <a:t>, принося компании рекордную прибыль. В августе 2011 года </a:t>
            </a:r>
            <a:r>
              <a:rPr lang="ru-RU" dirty="0" err="1"/>
              <a:t>Apple</a:t>
            </a:r>
            <a:r>
              <a:rPr lang="ru-RU" dirty="0"/>
              <a:t> впервые стала самой дорогой компанией мира по рыночной капитализации, обойдя нефтяную компанию </a:t>
            </a:r>
            <a:r>
              <a:rPr lang="ru-RU" dirty="0" err="1" smtClean="0"/>
              <a:t>ExxonMobil</a:t>
            </a:r>
            <a:r>
              <a:rPr lang="ru-RU" dirty="0"/>
              <a:t>, до конца года они ещё не раз менялись местами, однако с января 2012 года </a:t>
            </a:r>
            <a:r>
              <a:rPr lang="ru-RU" dirty="0" err="1"/>
              <a:t>Apple</a:t>
            </a:r>
            <a:r>
              <a:rPr lang="ru-RU" dirty="0"/>
              <a:t> удалось надолго закрепиться на первой строчке. В августе 2012 она стала самой дорогой компанией в истории, побив установленный в декабре 1999 г., на пике т. н. пузыря </a:t>
            </a:r>
            <a:r>
              <a:rPr lang="ru-RU" dirty="0" err="1"/>
              <a:t>доткомов</a:t>
            </a:r>
            <a:r>
              <a:rPr lang="ru-RU" dirty="0"/>
              <a:t>, рекорд </a:t>
            </a:r>
            <a:r>
              <a:rPr lang="ru-RU" dirty="0" err="1"/>
              <a:t>Microsoft</a:t>
            </a:r>
            <a:r>
              <a:rPr lang="ru-RU" dirty="0"/>
              <a:t>, а 21 сентября 2012, акции </a:t>
            </a:r>
            <a:r>
              <a:rPr lang="ru-RU" dirty="0" err="1"/>
              <a:t>Apple</a:t>
            </a:r>
            <a:r>
              <a:rPr lang="ru-RU" dirty="0"/>
              <a:t> в ходе торгов достигли своего максимума — $705,07, капитализация составила $662,09 млрд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 времени максимума в сентябре 2012 </a:t>
            </a:r>
            <a:r>
              <a:rPr lang="ru-RU" dirty="0" smtClean="0"/>
              <a:t>года к </a:t>
            </a:r>
            <a:r>
              <a:rPr lang="ru-RU" dirty="0"/>
              <a:t>январю 2013 года капитализация </a:t>
            </a:r>
            <a:r>
              <a:rPr lang="ru-RU" dirty="0" err="1"/>
              <a:t>Apple</a:t>
            </a:r>
            <a:r>
              <a:rPr lang="ru-RU" dirty="0"/>
              <a:t> сократилась на 37,6 </a:t>
            </a:r>
            <a:r>
              <a:rPr lang="ru-RU" dirty="0" smtClean="0"/>
              <a:t>%. </a:t>
            </a:r>
            <a:r>
              <a:rPr lang="ru-RU" dirty="0"/>
              <a:t>И теперь </a:t>
            </a:r>
            <a:r>
              <a:rPr lang="ru-RU" dirty="0" err="1"/>
              <a:t>ExxonMobil</a:t>
            </a:r>
            <a:r>
              <a:rPr lang="ru-RU" dirty="0"/>
              <a:t> вновь соперничает с ней за первое место самой дорогой публичной компании </a:t>
            </a:r>
            <a:r>
              <a:rPr lang="ru-RU" dirty="0" smtClean="0"/>
              <a:t>мира.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4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346</TotalTime>
  <Words>131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2013-03-10T16:31:56Z</dcterms:created>
  <dcterms:modified xsi:type="dcterms:W3CDTF">2013-03-11T10:51:32Z</dcterms:modified>
</cp:coreProperties>
</file>