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F6A6F7-A35F-49E7-B7BA-0DBA37337D12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A3CA9-4868-449E-A3BF-6FBFE852ED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Сою</a:t>
            </a:r>
            <a:r>
              <a:rPr lang="uk-UA" sz="73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789040"/>
            <a:ext cx="5328264" cy="252028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учениця 11-А класу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Рівненської гуманітарної гімназії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Поліщук Дарія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2664296" cy="5832648"/>
          </a:xfrm>
        </p:spPr>
        <p:txBody>
          <a:bodyPr>
            <a:noAutofit/>
          </a:bodyPr>
          <a:lstStyle/>
          <a:p>
            <a:r>
              <a:rPr lang="vi-VN" sz="185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Європе́йський Сою́з</a:t>
            </a:r>
            <a:r>
              <a:rPr lang="vi-VN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— </a:t>
            </a:r>
            <a:r>
              <a:rPr lang="vi-VN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союз держав-членів Європейських Спільнот (ЄВС, ЄОВіС, Євратом), створений згідно з </a:t>
            </a:r>
            <a:r>
              <a:rPr lang="vi-VN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Договором про Європейський Союз</a:t>
            </a:r>
            <a:r>
              <a:rPr lang="vi-VN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(Маастрихтський Трактат), підписаним в лютому 1992 року і чинним із листопада 1993 р. Сьогодні в об'єднання входять 28 європейських держав з населенням понад 507 млн людей. Загальний Валовий внутрішній продукт Європейського Союзу становить понад 17,5 трлн. $. (1-ше місце в світі). В ЄС запроваджується єдина валюта — євро. 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" name="Рисунок 9" descr="evro_sou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05" r="11205"/>
          <a:stretch>
            <a:fillRect/>
          </a:stretch>
        </p:blipFill>
        <p:spPr>
          <a:xfrm rot="420000">
            <a:off x="3498235" y="1175446"/>
            <a:ext cx="4617720" cy="393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08720"/>
            <a:ext cx="2743200" cy="911698"/>
          </a:xfrm>
        </p:spPr>
        <p:txBody>
          <a:bodyPr/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 ЄС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найвищим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інтеграції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(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політика,спільний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матеріальних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валюта)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союзу, а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es_rasshiren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3987" y="1628800"/>
            <a:ext cx="4500537" cy="45005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352"/>
            <a:ext cx="3096344" cy="1762520"/>
          </a:xfrm>
        </p:spPr>
        <p:txBody>
          <a:bodyPr>
            <a:normAutofit/>
          </a:bodyPr>
          <a:lstStyle/>
          <a:p>
            <a:r>
              <a:rPr lang="ru-RU" sz="3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Країни-члени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3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Європейського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Союзу -</a:t>
            </a:r>
            <a:endParaRPr lang="ru-RU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2276872"/>
            <a:ext cx="3168352" cy="4032448"/>
          </a:xfrm>
        </p:spPr>
        <p:txBody>
          <a:bodyPr>
            <a:noAutofit/>
          </a:bodyPr>
          <a:lstStyle/>
          <a:p>
            <a:r>
              <a:rPr lang="ru-RU" sz="1700" dirty="0" err="1" smtClean="0"/>
              <a:t>країни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приєднались</a:t>
            </a:r>
            <a:r>
              <a:rPr lang="ru-RU" sz="1700" dirty="0" smtClean="0"/>
              <a:t> </a:t>
            </a:r>
            <a:r>
              <a:rPr lang="ru-RU" sz="1700" dirty="0" smtClean="0"/>
              <a:t>до </a:t>
            </a:r>
            <a:r>
              <a:rPr lang="ru-RU" sz="1700" dirty="0" err="1" smtClean="0"/>
              <a:t>Європейської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економічної</a:t>
            </a:r>
            <a:r>
              <a:rPr lang="ru-RU" sz="1700" dirty="0" smtClean="0"/>
              <a:t> </a:t>
            </a:r>
            <a:r>
              <a:rPr lang="ru-RU" sz="1700" dirty="0" err="1" smtClean="0"/>
              <a:t>спільноти</a:t>
            </a:r>
            <a:r>
              <a:rPr lang="ru-RU" sz="1700" dirty="0" smtClean="0"/>
              <a:t>,  </a:t>
            </a:r>
            <a:r>
              <a:rPr lang="ru-RU" sz="1700" dirty="0" err="1" smtClean="0"/>
              <a:t>починаючи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 1958 року. </a:t>
            </a:r>
            <a:r>
              <a:rPr lang="ru-RU" sz="1700" dirty="0" err="1" smtClean="0"/>
              <a:t>Спершу</a:t>
            </a:r>
            <a:r>
              <a:rPr lang="ru-RU" sz="1700" dirty="0" smtClean="0"/>
              <a:t> </a:t>
            </a:r>
            <a:r>
              <a:rPr lang="ru-RU" sz="1700" dirty="0" err="1" smtClean="0"/>
              <a:t>Європейський</a:t>
            </a:r>
            <a:r>
              <a:rPr lang="ru-RU" sz="1700" dirty="0" smtClean="0"/>
              <a:t> Союз 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заснований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шістьма</a:t>
            </a:r>
            <a:r>
              <a:rPr lang="ru-RU" sz="1700" dirty="0" smtClean="0"/>
              <a:t> </a:t>
            </a:r>
            <a:r>
              <a:rPr lang="ru-RU" sz="1700" dirty="0" err="1" smtClean="0"/>
              <a:t>країнами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але</a:t>
            </a:r>
            <a:r>
              <a:rPr lang="ru-RU" sz="1700" dirty="0" smtClean="0"/>
              <a:t> </a:t>
            </a:r>
            <a:r>
              <a:rPr lang="ru-RU" sz="1700" dirty="0" err="1" smtClean="0"/>
              <a:t>після</a:t>
            </a:r>
            <a:r>
              <a:rPr lang="ru-RU" sz="1700" dirty="0" smtClean="0"/>
              <a:t> 1958 року </a:t>
            </a:r>
            <a:r>
              <a:rPr lang="ru-RU" sz="1700" dirty="0" err="1" smtClean="0"/>
              <a:t>відбулось</a:t>
            </a:r>
            <a:r>
              <a:rPr lang="ru-RU" sz="1700" dirty="0" smtClean="0"/>
              <a:t> </a:t>
            </a:r>
            <a:r>
              <a:rPr lang="ru-RU" sz="1700" dirty="0" err="1" smtClean="0"/>
              <a:t>п'ять</a:t>
            </a:r>
            <a:r>
              <a:rPr lang="ru-RU" sz="1700" dirty="0" smtClean="0"/>
              <a:t> </a:t>
            </a:r>
            <a:r>
              <a:rPr lang="ru-RU" sz="1700" dirty="0" err="1" smtClean="0"/>
              <a:t>етапів</a:t>
            </a:r>
            <a:r>
              <a:rPr lang="ru-RU" sz="1700" dirty="0" smtClean="0"/>
              <a:t> </a:t>
            </a:r>
            <a:r>
              <a:rPr lang="ru-RU" sz="1700" dirty="0" err="1" smtClean="0"/>
              <a:t>послідовного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розширення</a:t>
            </a:r>
            <a:r>
              <a:rPr lang="ru-RU" sz="1700" dirty="0" smtClean="0"/>
              <a:t> ЄС. </a:t>
            </a:r>
            <a:r>
              <a:rPr lang="ru-RU" sz="1700" dirty="0" smtClean="0"/>
              <a:t>1 </a:t>
            </a:r>
            <a:r>
              <a:rPr lang="ru-RU" sz="1700" dirty="0" err="1" smtClean="0"/>
              <a:t>травня</a:t>
            </a:r>
            <a:r>
              <a:rPr lang="ru-RU" sz="1700" dirty="0" smtClean="0"/>
              <a:t> 2004 року до ЄС </a:t>
            </a:r>
            <a:r>
              <a:rPr lang="ru-RU" sz="1700" dirty="0" err="1" smtClean="0"/>
              <a:t>приєднались</a:t>
            </a:r>
            <a:r>
              <a:rPr lang="ru-RU" sz="1700" dirty="0" smtClean="0"/>
              <a:t> 10 </a:t>
            </a:r>
            <a:r>
              <a:rPr lang="ru-RU" sz="1700" dirty="0" err="1" smtClean="0"/>
              <a:t>нових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членів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стало </a:t>
            </a:r>
            <a:r>
              <a:rPr lang="ru-RU" sz="1700" dirty="0" err="1" smtClean="0"/>
              <a:t>найбільшим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розширенням</a:t>
            </a:r>
            <a:r>
              <a:rPr lang="ru-RU" sz="1700" dirty="0" smtClean="0"/>
              <a:t> Союзу за всю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історію</a:t>
            </a:r>
            <a:r>
              <a:rPr lang="ru-RU" sz="1700" dirty="0" smtClean="0"/>
              <a:t>. </a:t>
            </a:r>
            <a:r>
              <a:rPr lang="ru-RU" sz="1700" dirty="0" err="1" smtClean="0"/>
              <a:t>Після</a:t>
            </a:r>
            <a:r>
              <a:rPr lang="ru-RU" sz="1700" dirty="0" smtClean="0"/>
              <a:t> </a:t>
            </a:r>
            <a:r>
              <a:rPr lang="ru-RU" sz="1700" dirty="0" err="1" smtClean="0"/>
              <a:t>входження</a:t>
            </a:r>
            <a:r>
              <a:rPr lang="ru-RU" sz="1700" dirty="0" smtClean="0"/>
              <a:t> у 2013 </a:t>
            </a:r>
            <a:r>
              <a:rPr lang="ru-RU" sz="1700" dirty="0" err="1" smtClean="0"/>
              <a:t>році</a:t>
            </a:r>
            <a:r>
              <a:rPr lang="ru-RU" sz="1700" dirty="0" smtClean="0"/>
              <a:t> </a:t>
            </a:r>
            <a:r>
              <a:rPr lang="ru-RU" sz="1700" dirty="0" err="1" smtClean="0"/>
              <a:t>Хорватії</a:t>
            </a:r>
            <a:r>
              <a:rPr lang="ru-RU" sz="1700" dirty="0" smtClean="0"/>
              <a:t> ЄС </a:t>
            </a:r>
            <a:r>
              <a:rPr lang="ru-RU" sz="1700" dirty="0" err="1" smtClean="0"/>
              <a:t>нараховує</a:t>
            </a:r>
            <a:r>
              <a:rPr lang="ru-RU" sz="1700" dirty="0" smtClean="0"/>
              <a:t> 28 </a:t>
            </a:r>
            <a:r>
              <a:rPr lang="ru-RU" sz="1700" dirty="0" err="1" smtClean="0"/>
              <a:t>країн-учасників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6" name="Содержимое 5" descr="1317047187_6e0f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692696"/>
            <a:ext cx="4895726" cy="56886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Витоки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історія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утворення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Одна </a:t>
            </a:r>
            <a:r>
              <a:rPr lang="ru-RU" sz="1800" dirty="0" err="1" smtClean="0"/>
              <a:t>з</a:t>
            </a:r>
            <a:r>
              <a:rPr lang="ru-RU" sz="1800" dirty="0" smtClean="0"/>
              <a:t> перших </a:t>
            </a:r>
            <a:r>
              <a:rPr lang="ru-RU" sz="1800" dirty="0" err="1" smtClean="0"/>
              <a:t>публічних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пропозицій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об'єднати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на принципах </a:t>
            </a:r>
            <a:r>
              <a:rPr lang="ru-RU" sz="1800" dirty="0" err="1" smtClean="0"/>
              <a:t>рівності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членів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кооперації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миролюбивим</a:t>
            </a:r>
            <a:r>
              <a:rPr lang="ru-RU" sz="1800" dirty="0" smtClean="0"/>
              <a:t> </a:t>
            </a:r>
            <a:r>
              <a:rPr lang="ru-RU" sz="1800" dirty="0" err="1" smtClean="0"/>
              <a:t>Віктором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Гюґо</a:t>
            </a:r>
            <a:r>
              <a:rPr lang="ru-RU" sz="1800" dirty="0" smtClean="0"/>
              <a:t> у 1851 р.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гуманітарних</a:t>
            </a:r>
            <a:r>
              <a:rPr lang="ru-RU" sz="1800" dirty="0" smtClean="0"/>
              <a:t> катастроф </a:t>
            </a:r>
            <a:r>
              <a:rPr lang="ru-RU" sz="1800" dirty="0" err="1" smtClean="0"/>
              <a:t>Першої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err="1" smtClean="0"/>
              <a:t>Другої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</a:t>
            </a:r>
            <a:r>
              <a:rPr lang="ru-RU" sz="1800" dirty="0" smtClean="0"/>
              <a:t> </a:t>
            </a:r>
            <a:r>
              <a:rPr lang="ru-RU" sz="1800" dirty="0" err="1" smtClean="0"/>
              <a:t>необхідність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утворенні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європейської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спільноти</a:t>
            </a:r>
            <a:r>
              <a:rPr lang="ru-RU" sz="1800" dirty="0" smtClean="0"/>
              <a:t> стала очевидною.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відчуття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найперше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реалізувалися</a:t>
            </a:r>
            <a:r>
              <a:rPr lang="ru-RU" sz="1800" dirty="0" smtClean="0"/>
              <a:t> у </a:t>
            </a:r>
            <a:r>
              <a:rPr lang="ru-RU" sz="1800" dirty="0" err="1" smtClean="0"/>
              <a:t>Європейську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спільноту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сталі</a:t>
            </a:r>
            <a:r>
              <a:rPr lang="ru-RU" sz="1800" dirty="0" smtClean="0"/>
              <a:t>, яка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утворена</a:t>
            </a:r>
            <a:r>
              <a:rPr lang="ru-RU" sz="1800" dirty="0" smtClean="0"/>
              <a:t> у </a:t>
            </a:r>
            <a:r>
              <a:rPr lang="ru-RU" sz="1800" dirty="0" err="1" smtClean="0"/>
              <a:t>квітні</a:t>
            </a:r>
            <a:r>
              <a:rPr lang="ru-RU" sz="1800" dirty="0" smtClean="0"/>
              <a:t> 1951 року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чинності</a:t>
            </a:r>
            <a:r>
              <a:rPr lang="ru-RU" sz="1800" dirty="0" smtClean="0"/>
              <a:t> у </a:t>
            </a:r>
            <a:r>
              <a:rPr lang="ru-RU" sz="1800" dirty="0" err="1" smtClean="0"/>
              <a:t>липні</a:t>
            </a:r>
            <a:r>
              <a:rPr lang="ru-RU" sz="1800" dirty="0" smtClean="0"/>
              <a:t> 1952-го. </a:t>
            </a:r>
            <a:r>
              <a:rPr lang="ru-RU" sz="1800" dirty="0" err="1" smtClean="0"/>
              <a:t>Спільнота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об'єднувала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Західну</a:t>
            </a:r>
            <a:r>
              <a:rPr lang="ru-RU" sz="1800" dirty="0" smtClean="0"/>
              <a:t> </a:t>
            </a:r>
            <a:r>
              <a:rPr lang="ru-RU" sz="1800" dirty="0" err="1" smtClean="0"/>
              <a:t>Німеччину</a:t>
            </a:r>
            <a:r>
              <a:rPr lang="ru-RU" sz="1800" dirty="0" smtClean="0"/>
              <a:t>, </a:t>
            </a:r>
            <a:r>
              <a:rPr lang="ru-RU" sz="1800" dirty="0" err="1" smtClean="0"/>
              <a:t>Францію</a:t>
            </a:r>
            <a:r>
              <a:rPr lang="ru-RU" sz="1800" dirty="0" smtClean="0"/>
              <a:t>, </a:t>
            </a:r>
            <a:r>
              <a:rPr lang="ru-RU" sz="1800" dirty="0" err="1" smtClean="0"/>
              <a:t>Італію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 </a:t>
            </a:r>
            <a:r>
              <a:rPr lang="ru-RU" sz="1800" dirty="0" err="1" smtClean="0"/>
              <a:t>Бенілюксу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закріплена</a:t>
            </a:r>
            <a:r>
              <a:rPr lang="ru-RU" sz="1800" dirty="0" smtClean="0"/>
              <a:t> </a:t>
            </a:r>
            <a:r>
              <a:rPr lang="ru-RU" sz="1800" dirty="0" err="1" smtClean="0"/>
              <a:t>Паризьким</a:t>
            </a:r>
            <a:r>
              <a:rPr lang="ru-RU" sz="1800" dirty="0" smtClean="0"/>
              <a:t> договором 1951 р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Перший </a:t>
            </a:r>
            <a:r>
              <a:rPr lang="ru-RU" sz="1800" dirty="0" err="1" smtClean="0"/>
              <a:t>митний</a:t>
            </a:r>
            <a:r>
              <a:rPr lang="ru-RU" sz="1800" dirty="0" smtClean="0"/>
              <a:t> союз став </a:t>
            </a:r>
            <a:r>
              <a:rPr lang="ru-RU" sz="1800" dirty="0" err="1" smtClean="0"/>
              <a:t>відомим</a:t>
            </a:r>
            <a:r>
              <a:rPr lang="ru-RU" sz="1800" dirty="0" smtClean="0"/>
              <a:t> як </a:t>
            </a:r>
            <a:r>
              <a:rPr lang="ru-RU" sz="1800" dirty="0" err="1" smtClean="0"/>
              <a:t>Європейська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спільнота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започаткований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Римським</a:t>
            </a:r>
            <a:r>
              <a:rPr lang="ru-RU" sz="1800" dirty="0" smtClean="0"/>
              <a:t> </a:t>
            </a:r>
            <a:r>
              <a:rPr lang="ru-RU" sz="1800" dirty="0" smtClean="0"/>
              <a:t>договором 1957 року </a:t>
            </a:r>
            <a:r>
              <a:rPr lang="ru-RU" sz="1800" dirty="0" err="1" smtClean="0"/>
              <a:t>і</a:t>
            </a:r>
            <a:r>
              <a:rPr lang="ru-RU" sz="1800" dirty="0" smtClean="0"/>
              <a:t> введений в </a:t>
            </a:r>
            <a:r>
              <a:rPr lang="ru-RU" sz="1800" dirty="0" err="1" smtClean="0"/>
              <a:t>дію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 1 </a:t>
            </a:r>
            <a:r>
              <a:rPr lang="ru-RU" sz="1800" dirty="0" err="1" smtClean="0"/>
              <a:t>січня</a:t>
            </a:r>
            <a:r>
              <a:rPr lang="ru-RU" sz="1800" dirty="0" smtClean="0"/>
              <a:t> 1958 року.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згодом</a:t>
            </a:r>
            <a:r>
              <a:rPr lang="ru-RU" sz="1800" dirty="0" smtClean="0"/>
              <a:t> став </a:t>
            </a:r>
            <a:r>
              <a:rPr lang="ru-RU" sz="1800" dirty="0" err="1" smtClean="0"/>
              <a:t>відомим</a:t>
            </a:r>
            <a:r>
              <a:rPr lang="ru-RU" sz="1800" dirty="0" smtClean="0"/>
              <a:t> як </a:t>
            </a:r>
            <a:r>
              <a:rPr lang="ru-RU" sz="1800" dirty="0" err="1" smtClean="0"/>
              <a:t>Європейська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Спільнота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як</a:t>
            </a:r>
            <a:r>
              <a:rPr lang="ru-RU" sz="1800" dirty="0" smtClean="0"/>
              <a:t> «перший </a:t>
            </a:r>
            <a:r>
              <a:rPr lang="ru-RU" sz="1800" dirty="0" err="1" smtClean="0"/>
              <a:t>стовп</a:t>
            </a:r>
            <a:r>
              <a:rPr lang="ru-RU" sz="1800" dirty="0" smtClean="0"/>
              <a:t>»</a:t>
            </a:r>
            <a:r>
              <a:rPr lang="ru-RU" sz="1800" dirty="0" err="1" smtClean="0"/>
              <a:t>Європейського</a:t>
            </a:r>
            <a:r>
              <a:rPr lang="ru-RU" sz="1800" dirty="0" smtClean="0"/>
              <a:t> Союзу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Президент </a:t>
            </a:r>
            <a:r>
              <a:rPr lang="ru-RU" sz="1800" dirty="0" err="1" smtClean="0"/>
              <a:t>Франції</a:t>
            </a:r>
            <a:r>
              <a:rPr lang="ru-RU" sz="1800" dirty="0" smtClean="0"/>
              <a:t> </a:t>
            </a:r>
            <a:r>
              <a:rPr lang="ru-RU" sz="1800" dirty="0" err="1" smtClean="0"/>
              <a:t>Валері</a:t>
            </a:r>
            <a:r>
              <a:rPr lang="ru-RU" sz="1800" dirty="0" smtClean="0"/>
              <a:t> </a:t>
            </a:r>
            <a:r>
              <a:rPr lang="ru-RU" sz="1800" dirty="0" smtClean="0"/>
              <a:t>Жискар </a:t>
            </a:r>
            <a:r>
              <a:rPr lang="ru-RU" sz="1800" dirty="0" err="1" smtClean="0"/>
              <a:t>д'Естен</a:t>
            </a:r>
            <a:r>
              <a:rPr lang="ru-RU" sz="1800" dirty="0" smtClean="0"/>
              <a:t> </a:t>
            </a:r>
            <a:r>
              <a:rPr lang="ru-RU" sz="1800" dirty="0" err="1" smtClean="0"/>
              <a:t>пропонував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назву</a:t>
            </a:r>
            <a:r>
              <a:rPr lang="ru-RU" sz="1800" dirty="0" smtClean="0"/>
              <a:t> «</a:t>
            </a:r>
            <a:r>
              <a:rPr lang="ru-RU" sz="1800" dirty="0" err="1" smtClean="0"/>
              <a:t>Європейський</a:t>
            </a:r>
            <a:r>
              <a:rPr lang="ru-RU" sz="1800" dirty="0" smtClean="0"/>
              <a:t> Союз» на «</a:t>
            </a:r>
            <a:r>
              <a:rPr lang="ru-RU" sz="1800" dirty="0" err="1" smtClean="0"/>
              <a:t>Об'єднана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Європа</a:t>
            </a:r>
            <a:r>
              <a:rPr lang="ru-RU" sz="1800" dirty="0" smtClean="0"/>
              <a:t>»,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це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прийнято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908720"/>
            <a:ext cx="2457400" cy="1127722"/>
          </a:xfrm>
        </p:spPr>
        <p:txBody>
          <a:bodyPr/>
          <a:lstStyle/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Гуманітарна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допомога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ЄС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64088" y="692696"/>
            <a:ext cx="3168352" cy="5904656"/>
          </a:xfrm>
        </p:spPr>
        <p:txBody>
          <a:bodyPr>
            <a:noAutofit/>
          </a:bodyPr>
          <a:lstStyle/>
          <a:p>
            <a:r>
              <a:rPr lang="ru-RU" sz="1700" dirty="0" err="1" smtClean="0"/>
              <a:t>Європейський</a:t>
            </a:r>
            <a:r>
              <a:rPr lang="ru-RU" sz="1700" dirty="0" smtClean="0"/>
              <a:t> Союз </a:t>
            </a:r>
            <a:r>
              <a:rPr lang="ru-RU" sz="1700" dirty="0" err="1" smtClean="0"/>
              <a:t>загалом</a:t>
            </a:r>
            <a:r>
              <a:rPr lang="ru-RU" sz="1700" dirty="0" smtClean="0"/>
              <a:t> (</a:t>
            </a:r>
            <a:r>
              <a:rPr lang="ru-RU" sz="1700" dirty="0" err="1" smtClean="0"/>
              <a:t>Комісія</a:t>
            </a:r>
            <a:r>
              <a:rPr lang="ru-RU" sz="1700" dirty="0" smtClean="0"/>
              <a:t> та </a:t>
            </a:r>
            <a:r>
              <a:rPr lang="ru-RU" sz="1700" dirty="0" err="1" smtClean="0"/>
              <a:t>країни-члени</a:t>
            </a:r>
            <a:r>
              <a:rPr lang="ru-RU" sz="1700" dirty="0" smtClean="0"/>
              <a:t>) </a:t>
            </a:r>
            <a:r>
              <a:rPr lang="ru-RU" sz="1700" dirty="0" err="1" smtClean="0"/>
              <a:t>наразі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smtClean="0"/>
              <a:t>одним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найбільших</a:t>
            </a:r>
            <a:r>
              <a:rPr lang="ru-RU" sz="1700" dirty="0" smtClean="0"/>
              <a:t> </a:t>
            </a:r>
            <a:r>
              <a:rPr lang="ru-RU" sz="1700" dirty="0" err="1" smtClean="0"/>
              <a:t>донорів</a:t>
            </a:r>
            <a:r>
              <a:rPr lang="ru-RU" sz="1700" dirty="0" smtClean="0"/>
              <a:t> </a:t>
            </a:r>
            <a:r>
              <a:rPr lang="ru-RU" sz="1700" dirty="0" err="1" smtClean="0"/>
              <a:t>гуманітарної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допомоги</a:t>
            </a:r>
            <a:r>
              <a:rPr lang="ru-RU" sz="1700" dirty="0" smtClean="0"/>
              <a:t> у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.</a:t>
            </a:r>
            <a:r>
              <a:rPr lang="ru-RU" sz="1700" dirty="0" smtClean="0"/>
              <a:t> </a:t>
            </a:r>
            <a:r>
              <a:rPr lang="ru-RU" sz="1700" dirty="0" smtClean="0"/>
              <a:t> 1992 року 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створений</a:t>
            </a:r>
            <a:r>
              <a:rPr lang="ru-RU" sz="1700" dirty="0" smtClean="0"/>
              <a:t> </a:t>
            </a:r>
            <a:r>
              <a:rPr lang="ru-RU" sz="1700" dirty="0" err="1" smtClean="0"/>
              <a:t>Офіс</a:t>
            </a:r>
            <a:r>
              <a:rPr lang="ru-RU" sz="1700" dirty="0" smtClean="0"/>
              <a:t> </a:t>
            </a:r>
            <a:r>
              <a:rPr lang="ru-RU" sz="1700" dirty="0" err="1" smtClean="0"/>
              <a:t>гуманітарної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допомоги</a:t>
            </a:r>
            <a:r>
              <a:rPr lang="ru-RU" sz="1700" dirty="0" smtClean="0"/>
              <a:t> </a:t>
            </a:r>
            <a:r>
              <a:rPr lang="ru-RU" sz="1700" dirty="0" err="1" smtClean="0"/>
              <a:t>Європейської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Комісії</a:t>
            </a:r>
            <a:r>
              <a:rPr lang="en-US" sz="1700" dirty="0" smtClean="0"/>
              <a:t>.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завданням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надання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термінової</a:t>
            </a:r>
            <a:r>
              <a:rPr lang="ru-RU" sz="1700" dirty="0" smtClean="0"/>
              <a:t> </a:t>
            </a:r>
            <a:r>
              <a:rPr lang="ru-RU" sz="1700" dirty="0" err="1" smtClean="0"/>
              <a:t>допомоги</a:t>
            </a:r>
            <a:r>
              <a:rPr lang="ru-RU" sz="1700" dirty="0" smtClean="0"/>
              <a:t> </a:t>
            </a:r>
            <a:r>
              <a:rPr lang="ru-RU" sz="1700" dirty="0" smtClean="0"/>
              <a:t>жертвам </a:t>
            </a:r>
            <a:r>
              <a:rPr lang="ru-RU" sz="1700" dirty="0" err="1" smtClean="0"/>
              <a:t>природних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суспільних</a:t>
            </a:r>
            <a:r>
              <a:rPr lang="ru-RU" sz="1700" dirty="0" smtClean="0"/>
              <a:t> катастроф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конфліктів</a:t>
            </a:r>
            <a:r>
              <a:rPr lang="ru-RU" sz="1700" dirty="0" smtClean="0"/>
              <a:t> за межами Союзу. </a:t>
            </a:r>
            <a:r>
              <a:rPr lang="ru-RU" sz="1700" dirty="0" err="1" smtClean="0"/>
              <a:t>Надання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такої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допомоги</a:t>
            </a:r>
            <a:r>
              <a:rPr lang="ru-RU" sz="1700" dirty="0" smtClean="0"/>
              <a:t> </a:t>
            </a:r>
            <a:r>
              <a:rPr lang="ru-RU" sz="1700" dirty="0" err="1" smtClean="0"/>
              <a:t>базується</a:t>
            </a:r>
            <a:r>
              <a:rPr lang="ru-RU" sz="1700" dirty="0" smtClean="0"/>
              <a:t> на принципах </a:t>
            </a:r>
            <a:r>
              <a:rPr lang="ru-RU" sz="1700" dirty="0" err="1" smtClean="0"/>
              <a:t>недискримінації</a:t>
            </a:r>
            <a:r>
              <a:rPr lang="ru-RU" sz="1700" dirty="0" smtClean="0"/>
              <a:t>, </a:t>
            </a:r>
            <a:r>
              <a:rPr lang="ru-RU" sz="1700" dirty="0" err="1" smtClean="0"/>
              <a:t>неупередженості</a:t>
            </a:r>
            <a:r>
              <a:rPr lang="ru-RU" sz="1700" dirty="0" smtClean="0"/>
              <a:t> та </a:t>
            </a:r>
            <a:r>
              <a:rPr lang="ru-RU" sz="1700" dirty="0" err="1" smtClean="0"/>
              <a:t>гуманності</a:t>
            </a:r>
            <a:r>
              <a:rPr lang="ru-RU" sz="1700" dirty="0" smtClean="0"/>
              <a:t>. Вона </a:t>
            </a:r>
            <a:r>
              <a:rPr lang="ru-RU" sz="1700" dirty="0" err="1" smtClean="0"/>
              <a:t>розподіляється</a:t>
            </a:r>
            <a:r>
              <a:rPr lang="ru-RU" sz="1700" dirty="0" smtClean="0"/>
              <a:t> партнерами </a:t>
            </a:r>
            <a:r>
              <a:rPr lang="ru-RU" sz="1700" dirty="0" err="1" smtClean="0"/>
              <a:t>Офісу</a:t>
            </a:r>
            <a:r>
              <a:rPr lang="ru-RU" sz="1700" dirty="0" smtClean="0"/>
              <a:t>, а </a:t>
            </a:r>
            <a:r>
              <a:rPr lang="ru-RU" sz="1700" dirty="0" err="1" smtClean="0"/>
              <a:t>саме</a:t>
            </a:r>
            <a:r>
              <a:rPr lang="ru-RU" sz="1700" dirty="0" smtClean="0"/>
              <a:t>, </a:t>
            </a:r>
            <a:r>
              <a:rPr lang="ru-RU" sz="1700" dirty="0" err="1" smtClean="0"/>
              <a:t>недержавними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організаціями</a:t>
            </a:r>
            <a:r>
              <a:rPr lang="ru-RU" sz="1700" dirty="0" smtClean="0"/>
              <a:t>, </a:t>
            </a:r>
            <a:r>
              <a:rPr lang="ru-RU" sz="1700" dirty="0" err="1" smtClean="0"/>
              <a:t>агенціями</a:t>
            </a:r>
            <a:r>
              <a:rPr lang="ru-RU" sz="1700" dirty="0" smtClean="0"/>
              <a:t> </a:t>
            </a:r>
            <a:r>
              <a:rPr lang="ru-RU" sz="1700" dirty="0" err="1" smtClean="0"/>
              <a:t>гуманітарної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допомоги</a:t>
            </a:r>
            <a:r>
              <a:rPr lang="ru-RU" sz="1700" dirty="0" smtClean="0"/>
              <a:t> ООН та </a:t>
            </a:r>
            <a:r>
              <a:rPr lang="ru-RU" sz="1700" dirty="0" err="1" smtClean="0"/>
              <a:t>інших</a:t>
            </a:r>
            <a:r>
              <a:rPr lang="ru-RU" sz="1700" dirty="0" smtClean="0"/>
              <a:t> </a:t>
            </a:r>
            <a:r>
              <a:rPr lang="ru-RU" sz="1700" dirty="0" err="1" smtClean="0"/>
              <a:t>міжнародних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організацій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4669896" cy="3456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82400"/>
          </a:xfrm>
        </p:spPr>
        <p:txBody>
          <a:bodyPr/>
          <a:lstStyle/>
          <a:p>
            <a:pPr algn="ctr"/>
            <a:r>
              <a:rPr lang="ru-RU" sz="2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Офіційні</a:t>
            </a: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мови</a:t>
            </a: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ЄС</a:t>
            </a:r>
            <a:endParaRPr lang="ru-RU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1340768"/>
            <a:ext cx="2959224" cy="5184576"/>
          </a:xfrm>
        </p:spPr>
        <p:txBody>
          <a:bodyPr>
            <a:noAutofit/>
          </a:bodyPr>
          <a:lstStyle/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європейських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інститутах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рівноправно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ірландська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латиська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литовська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мальтійська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нідерландська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португальська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румунська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словацька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хорватська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естонська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робочому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правило,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французька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44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052736"/>
            <a:ext cx="5184576" cy="4680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Вимоги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кандидатів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вступу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ЄС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вступу</a:t>
            </a:r>
            <a:r>
              <a:rPr lang="ru-RU" dirty="0" smtClean="0"/>
              <a:t> до </a:t>
            </a:r>
            <a:r>
              <a:rPr lang="ru-RU" dirty="0" err="1" smtClean="0"/>
              <a:t>Євросоюзу</a:t>
            </a:r>
            <a:r>
              <a:rPr lang="ru-RU" dirty="0" smtClean="0"/>
              <a:t> </a:t>
            </a:r>
            <a:r>
              <a:rPr lang="ru-RU" dirty="0" err="1" smtClean="0"/>
              <a:t>країна-кандидат</a:t>
            </a:r>
            <a:r>
              <a:rPr lang="ru-RU" dirty="0" smtClean="0"/>
              <a:t> повинна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Копенгагенським</a:t>
            </a:r>
            <a:r>
              <a:rPr lang="ru-RU" dirty="0" smtClean="0"/>
              <a:t> </a:t>
            </a:r>
            <a:r>
              <a:rPr lang="ru-RU" dirty="0" err="1" smtClean="0"/>
              <a:t>критеріям</a:t>
            </a:r>
            <a:r>
              <a:rPr lang="ru-RU" dirty="0" smtClean="0"/>
              <a:t>. </a:t>
            </a:r>
            <a:r>
              <a:rPr lang="ru-RU" dirty="0" err="1" smtClean="0"/>
              <a:t>Копенгагенські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 —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в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в </a:t>
            </a:r>
            <a:r>
              <a:rPr lang="ru-RU" dirty="0" err="1" smtClean="0"/>
              <a:t>червні</a:t>
            </a:r>
            <a:r>
              <a:rPr lang="ru-RU" dirty="0" smtClean="0"/>
              <a:t> </a:t>
            </a:r>
            <a:r>
              <a:rPr lang="ru-RU" dirty="0" smtClean="0"/>
              <a:t>1993</a:t>
            </a:r>
            <a:r>
              <a:rPr lang="ru-RU" dirty="0" smtClean="0"/>
              <a:t> року на </a:t>
            </a:r>
            <a:r>
              <a:rPr lang="ru-RU" dirty="0" err="1" smtClean="0"/>
              <a:t>засіданні</a:t>
            </a:r>
            <a:r>
              <a:rPr lang="ru-RU" dirty="0" smtClean="0"/>
              <a:t> </a:t>
            </a:r>
            <a:r>
              <a:rPr lang="ru-RU" dirty="0" err="1" smtClean="0"/>
              <a:t>Європейської</a:t>
            </a:r>
            <a:r>
              <a:rPr lang="ru-RU" dirty="0" smtClean="0"/>
              <a:t> Ради в </a:t>
            </a:r>
            <a:r>
              <a:rPr lang="ru-RU" dirty="0" err="1" smtClean="0"/>
              <a:t>Копенгагені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підтверджені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грудні</a:t>
            </a:r>
            <a:r>
              <a:rPr lang="ru-RU" dirty="0" smtClean="0"/>
              <a:t> 1995 року на </a:t>
            </a:r>
            <a:r>
              <a:rPr lang="ru-RU" dirty="0" err="1" smtClean="0"/>
              <a:t>засіданні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Ради в </a:t>
            </a:r>
            <a:r>
              <a:rPr lang="ru-RU" dirty="0" err="1" smtClean="0"/>
              <a:t>Мадриді</a:t>
            </a:r>
            <a:r>
              <a:rPr lang="ru-RU" dirty="0" smtClean="0"/>
              <a:t>.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дотримувалися</a:t>
            </a:r>
            <a:r>
              <a:rPr lang="ru-RU" dirty="0" smtClean="0"/>
              <a:t> </a:t>
            </a:r>
            <a:r>
              <a:rPr lang="ru-RU" dirty="0" err="1" smtClean="0"/>
              <a:t>демократичні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,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пошани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принцип </a:t>
            </a:r>
            <a:r>
              <a:rPr lang="ru-RU" dirty="0" err="1" smtClean="0"/>
              <a:t>правової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(ст. 6, ст. 49 Договору про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союз).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конкурентоздатна</a:t>
            </a:r>
            <a:r>
              <a:rPr lang="ru-RU" dirty="0" smtClean="0"/>
              <a:t>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визнаватися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правила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стандарти</a:t>
            </a:r>
            <a:r>
              <a:rPr lang="ru-RU" dirty="0" smtClean="0"/>
              <a:t> ЄС,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цілям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валютного союзу.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Дякую за увагу!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202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Європейський Союз </vt:lpstr>
      <vt:lpstr>Слайд 2</vt:lpstr>
      <vt:lpstr>Мета ЄС </vt:lpstr>
      <vt:lpstr>Країни-члени Європейського Союзу -</vt:lpstr>
      <vt:lpstr>           Витоки та історія утворення </vt:lpstr>
      <vt:lpstr>Гуманітарна допомога ЄС </vt:lpstr>
      <vt:lpstr>Офіційні мови ЄС</vt:lpstr>
      <vt:lpstr>Вимоги до кандидатів для вступу в ЄС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Admin_Anna</dc:creator>
  <cp:lastModifiedBy>Admin_Anna</cp:lastModifiedBy>
  <cp:revision>22</cp:revision>
  <dcterms:created xsi:type="dcterms:W3CDTF">2014-05-15T14:00:14Z</dcterms:created>
  <dcterms:modified xsi:type="dcterms:W3CDTF">2014-05-15T17:38:40Z</dcterms:modified>
</cp:coreProperties>
</file>