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B4021-9C2D-4C95-BECC-70A95F1A25E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5C91A-4FC1-4CF0-A719-B0A990729D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AE3BA4B-D990-4CF3-AC4A-7D47E701BA9E}" type="datetimeFigureOut">
              <a:rPr lang="ru-RU" smtClean="0"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A583A2-FFC0-451B-BE1B-D1E4E318B5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736725"/>
          </a:xfrm>
        </p:spPr>
        <p:txBody>
          <a:bodyPr/>
          <a:lstStyle/>
          <a:p>
            <a:r>
              <a:rPr lang="uk-UA" sz="7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Сімейне право</a:t>
            </a:r>
            <a:endParaRPr lang="ru-RU" sz="7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5301208"/>
            <a:ext cx="6400800" cy="1556792"/>
          </a:xfrm>
        </p:spPr>
        <p:txBody>
          <a:bodyPr/>
          <a:lstStyle/>
          <a:p>
            <a:pPr algn="r"/>
            <a:r>
              <a:rPr lang="uk-UA" sz="2400" b="1" i="1" dirty="0" smtClean="0">
                <a:latin typeface="Constantia" pitchFamily="18" charset="0"/>
              </a:rPr>
              <a:t>Виконала:</a:t>
            </a:r>
          </a:p>
          <a:p>
            <a:pPr algn="r"/>
            <a:r>
              <a:rPr lang="uk-UA" sz="2400" b="1" i="1" dirty="0" smtClean="0">
                <a:latin typeface="Constantia" pitchFamily="18" charset="0"/>
              </a:rPr>
              <a:t>Учениця 10 класу</a:t>
            </a:r>
          </a:p>
          <a:p>
            <a:pPr algn="r"/>
            <a:r>
              <a:rPr lang="uk-UA" sz="2400" b="1" i="1" dirty="0" smtClean="0">
                <a:latin typeface="Constantia" pitchFamily="18" charset="0"/>
              </a:rPr>
              <a:t>Дика Ірина</a:t>
            </a:r>
            <a:endParaRPr lang="ru-RU" sz="2400" b="1" i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72400" cy="6858000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  При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цьому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усі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інші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родичі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(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двоюрідні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брати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сестри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тітки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дядьки,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племінники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племінниці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ін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.) не е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учасниками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сімейних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правовідносин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за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винятками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встановленими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законами.</a:t>
            </a:r>
          </a:p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23728" y="2204864"/>
            <a:ext cx="4680520" cy="1440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Об'єктами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сімейних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правовідносин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можуть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бути: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971600" y="3645024"/>
            <a:ext cx="1584176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72200" y="3645024"/>
            <a:ext cx="1368152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971600" y="3645024"/>
            <a:ext cx="0" cy="93610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355976" y="3645024"/>
            <a:ext cx="0" cy="86409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740352" y="3645024"/>
            <a:ext cx="0" cy="93610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179512" y="4509120"/>
            <a:ext cx="2232248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майнові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речі</a:t>
            </a:r>
            <a:endParaRPr lang="ru-RU" sz="2400" b="1" i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75856" y="4509120"/>
            <a:ext cx="2304256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особисті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немайнові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речі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72200" y="4509120"/>
            <a:ext cx="2160240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дії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, у тому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числі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послуги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  <a:endParaRPr lang="ru-RU" sz="2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7516688" cy="4655280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rgbClr val="000000"/>
                </a:solidFill>
                <a:latin typeface="Constantia" pitchFamily="18" charset="0"/>
              </a:rPr>
              <a:t>  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Шлюбно-сімейне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право —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сукупність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правових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норм,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які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регулюють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особисті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пов'язані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з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ними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майнові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громадян,що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виникають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із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шлюбу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належності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до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сім'ї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 t="10899"/>
          <a:stretch>
            <a:fillRect/>
          </a:stretch>
        </p:blipFill>
        <p:spPr bwMode="auto">
          <a:xfrm>
            <a:off x="3203848" y="2708920"/>
            <a:ext cx="4716462" cy="3696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7239000" cy="980728"/>
          </a:xfrm>
        </p:spPr>
        <p:txBody>
          <a:bodyPr>
            <a:normAutofit/>
          </a:bodyPr>
          <a:lstStyle/>
          <a:p>
            <a:r>
              <a:rPr lang="uk-UA" sz="4400" i="1" dirty="0" smtClean="0">
                <a:latin typeface="Constantia" pitchFamily="18" charset="0"/>
              </a:rPr>
              <a:t>Шлюб – це…</a:t>
            </a:r>
            <a:endParaRPr lang="ru-RU" sz="4400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7696200" cy="4267856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 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Сімейний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союз одного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чоловіка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однієї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жінки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(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моногамний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),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або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полігамний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який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має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два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види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: союз одного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чоловіка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двох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або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декількох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жінок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(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полігінний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),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однієї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жінки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двох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чи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декількох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чоловіків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(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поліандричний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),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закріплений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законом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або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культурними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традиціями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7" name="Рисунок 6" descr="obruchalnoe_kol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807042"/>
            <a:ext cx="4067944" cy="305095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272808" cy="1412776"/>
          </a:xfrm>
        </p:spPr>
        <p:txBody>
          <a:bodyPr>
            <a:noAutofit/>
          </a:bodyPr>
          <a:lstStyle/>
          <a:p>
            <a:pPr algn="ctr"/>
            <a:r>
              <a:rPr lang="uk-UA" sz="4000" i="1" dirty="0" smtClean="0">
                <a:latin typeface="Constantia" pitchFamily="18" charset="0"/>
              </a:rPr>
              <a:t>Умови укладення шлюбу</a:t>
            </a:r>
            <a:endParaRPr lang="ru-RU" sz="4000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1.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Взаємне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добровільну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згоду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pPr marL="342900" indent="-34290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2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Шлюбний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вік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pPr marL="342900" indent="-34290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3.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Сторони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не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перебувають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</a:p>
          <a:p>
            <a:pPr marL="342900" indent="-34290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в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іншому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шлюбі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(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моногамія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).</a:t>
            </a:r>
          </a:p>
          <a:p>
            <a:pPr marL="342900" indent="-34290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4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Сторони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не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є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родичами.</a:t>
            </a:r>
          </a:p>
          <a:p>
            <a:pPr marL="342900" indent="-342900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5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Сторони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дієздатні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212976"/>
            <a:ext cx="313213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980728"/>
          </a:xfrm>
        </p:spPr>
        <p:txBody>
          <a:bodyPr>
            <a:normAutofit/>
          </a:bodyPr>
          <a:lstStyle/>
          <a:p>
            <a:pPr algn="ctr"/>
            <a:r>
              <a:rPr lang="uk-UA" sz="4400" i="1" dirty="0" smtClean="0">
                <a:latin typeface="Constantia" pitchFamily="18" charset="0"/>
              </a:rPr>
              <a:t>Шлюб не можливий:</a:t>
            </a:r>
            <a:endParaRPr lang="ru-RU" sz="4400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769620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  1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між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особами,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яких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хоча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б одна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перебуває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в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іншому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шлюбі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;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між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родичами по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прямій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висхідній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низхідній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лінії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  2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між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повнорідними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неповнорідними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братами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сестрами;               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  3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між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усиновителями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і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усиновленими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  4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між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особами,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з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яких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принаймні,одну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визнано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 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судомнедієздатною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endParaRPr lang="ru-RU" i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внаслідок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душевної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хвороби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чи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недоумства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221088"/>
            <a:ext cx="3313113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1484784"/>
          </a:xfrm>
        </p:spPr>
        <p:txBody>
          <a:bodyPr>
            <a:normAutofit/>
          </a:bodyPr>
          <a:lstStyle/>
          <a:p>
            <a:pPr algn="ctr"/>
            <a:r>
              <a:rPr lang="uk-UA" sz="4400" i="1" dirty="0" smtClean="0">
                <a:latin typeface="Constantia" pitchFamily="18" charset="0"/>
              </a:rPr>
              <a:t>Права і </a:t>
            </a:r>
            <a:r>
              <a:rPr lang="uk-UA" sz="4400" i="1" dirty="0" err="1" smtClean="0">
                <a:latin typeface="Constantia" pitchFamily="18" charset="0"/>
              </a:rPr>
              <a:t>обов</a:t>
            </a:r>
            <a:r>
              <a:rPr lang="en-US" sz="4400" i="1" dirty="0" smtClean="0">
                <a:latin typeface="Constantia" pitchFamily="18" charset="0"/>
              </a:rPr>
              <a:t>’</a:t>
            </a:r>
            <a:r>
              <a:rPr lang="uk-UA" sz="4400" i="1" dirty="0" err="1" smtClean="0">
                <a:latin typeface="Constantia" pitchFamily="18" charset="0"/>
              </a:rPr>
              <a:t>язки</a:t>
            </a:r>
            <a:r>
              <a:rPr lang="uk-UA" sz="4400" i="1" dirty="0" smtClean="0">
                <a:latin typeface="Constantia" pitchFamily="18" charset="0"/>
              </a:rPr>
              <a:t> подружжя:</a:t>
            </a:r>
            <a:endParaRPr lang="ru-RU" sz="4400" i="1" dirty="0"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особисті</a:t>
            </a: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pPr>
              <a:defRPr/>
            </a:pPr>
            <a:r>
              <a:rPr lang="ru-RU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pitchFamily="18" charset="0"/>
              </a:rPr>
              <a:t>майнові</a:t>
            </a:r>
            <a:endParaRPr lang="ru-RU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nstantia" pitchFamily="18" charset="0"/>
            </a:endParaRPr>
          </a:p>
          <a:p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068638"/>
            <a:ext cx="3888556" cy="2602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12794943.jpg"/>
          <p:cNvPicPr>
            <a:picLocks noChangeAspect="1"/>
          </p:cNvPicPr>
          <p:nvPr/>
        </p:nvPicPr>
        <p:blipFill>
          <a:blip r:embed="rId3" cstate="print"/>
          <a:srcRect r="-202" b="8582"/>
          <a:stretch>
            <a:fillRect/>
          </a:stretch>
        </p:blipFill>
        <p:spPr>
          <a:xfrm>
            <a:off x="4427984" y="1628800"/>
            <a:ext cx="3384376" cy="460851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i="1" dirty="0" smtClean="0">
                <a:latin typeface="Constantia" pitchFamily="18" charset="0"/>
              </a:rPr>
              <a:t>Особисті Права</a:t>
            </a:r>
            <a:endParaRPr lang="ru-RU" sz="4400" i="1" dirty="0">
              <a:latin typeface="Constant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99792" y="1700808"/>
            <a:ext cx="3312368" cy="1440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 smtClean="0">
                <a:solidFill>
                  <a:srgbClr val="002060"/>
                </a:solidFill>
                <a:latin typeface="Constantia" pitchFamily="18" charset="0"/>
              </a:rPr>
              <a:t>Вибір</a:t>
            </a:r>
            <a:endParaRPr lang="ru-RU" sz="4400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3717032"/>
            <a:ext cx="2448272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002060"/>
                </a:solidFill>
                <a:latin typeface="Constantia" pitchFamily="18" charset="0"/>
              </a:rPr>
              <a:t>Прізвища</a:t>
            </a:r>
            <a:endParaRPr lang="ru-RU" sz="3200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3717032"/>
            <a:ext cx="2520280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002060"/>
                </a:solidFill>
                <a:latin typeface="Constantia" pitchFamily="18" charset="0"/>
              </a:rPr>
              <a:t>Занять, професії</a:t>
            </a:r>
            <a:endParaRPr lang="ru-RU" sz="3200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52120" y="3717032"/>
            <a:ext cx="295232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i="1" dirty="0" smtClean="0">
                <a:solidFill>
                  <a:srgbClr val="002060"/>
                </a:solidFill>
                <a:latin typeface="Constantia" pitchFamily="18" charset="0"/>
              </a:rPr>
              <a:t>Місця проживання</a:t>
            </a:r>
            <a:endParaRPr lang="ru-RU" sz="3200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1763688" y="3068960"/>
            <a:ext cx="1008112" cy="648072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940152" y="3068960"/>
            <a:ext cx="864096" cy="648072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995936" y="3140968"/>
            <a:ext cx="0" cy="57606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i="1" dirty="0" smtClean="0">
                <a:latin typeface="Constantia" pitchFamily="18" charset="0"/>
              </a:rPr>
              <a:t>Майнові права</a:t>
            </a:r>
            <a:endParaRPr lang="ru-RU" sz="4400" i="1" dirty="0">
              <a:latin typeface="Constantia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39752" y="1844824"/>
            <a:ext cx="3528392" cy="14401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i="1" dirty="0" smtClean="0">
                <a:solidFill>
                  <a:srgbClr val="002060"/>
                </a:solidFill>
                <a:latin typeface="Constantia" pitchFamily="18" charset="0"/>
              </a:rPr>
              <a:t>Майно</a:t>
            </a:r>
            <a:endParaRPr lang="ru-RU" sz="4400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3645024"/>
            <a:ext cx="2304256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002060"/>
                </a:solidFill>
                <a:latin typeface="Constantia" pitchFamily="18" charset="0"/>
              </a:rPr>
              <a:t>Дошлюбне</a:t>
            </a:r>
            <a:endParaRPr lang="ru-RU" sz="2800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645024"/>
            <a:ext cx="2232248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002060"/>
                </a:solidFill>
                <a:latin typeface="Constantia" pitchFamily="18" charset="0"/>
              </a:rPr>
              <a:t>Отримане в дар</a:t>
            </a:r>
            <a:endParaRPr lang="ru-RU" sz="2800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652120" y="3573016"/>
            <a:ext cx="2304256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smtClean="0">
                <a:solidFill>
                  <a:srgbClr val="002060"/>
                </a:solidFill>
                <a:latin typeface="Constantia" pitchFamily="18" charset="0"/>
              </a:rPr>
              <a:t>Нажите в шлюбі</a:t>
            </a:r>
            <a:endParaRPr lang="ru-RU" sz="2800" b="1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835696" y="3140968"/>
            <a:ext cx="576064" cy="50405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96136" y="3212976"/>
            <a:ext cx="504056" cy="36004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923928" y="3284984"/>
            <a:ext cx="0" cy="36004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uk-UA" sz="6000" i="1" dirty="0" smtClean="0">
                <a:latin typeface="Constantia" pitchFamily="18" charset="0"/>
              </a:rPr>
              <a:t>Дякую за увагу!</a:t>
            </a:r>
            <a:endParaRPr lang="ru-RU" sz="6000" i="1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0"/>
            <a:ext cx="3888432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4">
                    <a:lumMod val="10000"/>
                  </a:schemeClr>
                </a:solidFill>
                <a:latin typeface="Constantia" pitchFamily="18" charset="0"/>
              </a:rPr>
              <a:t>  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право -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це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одне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з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цивільних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прав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людини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пов'язане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з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подружніми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відносинами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дітьми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Регулювання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таких прав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людини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відбувається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відповідно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до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Сімейного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кодексу. </a:t>
            </a:r>
            <a:endParaRPr lang="ru-RU" sz="2800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4" name="Рисунок 3" descr="semeknoe pra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28712" cy="436510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4795897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До них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відносяться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порядок та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умови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вступу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в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шлюб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розірвання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шлюбу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визнання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його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недійсним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майнові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немайнові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відносини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800" i="1" dirty="0">
                <a:solidFill>
                  <a:srgbClr val="002060"/>
                </a:solidFill>
                <a:latin typeface="Constantia" pitchFamily="18" charset="0"/>
              </a:rPr>
              <a:t> т.д.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72400" cy="6130925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 </a:t>
            </a:r>
            <a:r>
              <a:rPr lang="ru-RU" sz="3200" b="1" i="1" dirty="0" err="1" smtClean="0">
                <a:solidFill>
                  <a:srgbClr val="002060"/>
                </a:solidFill>
                <a:latin typeface="Constantia" pitchFamily="18" charset="0"/>
              </a:rPr>
              <a:t>Основними</a:t>
            </a:r>
            <a:r>
              <a:rPr lang="ru-RU" sz="32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Constantia" pitchFamily="18" charset="0"/>
              </a:rPr>
              <a:t>джерелами</a:t>
            </a:r>
            <a:r>
              <a:rPr lang="ru-RU" sz="32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b="1" i="1" dirty="0" err="1" smtClean="0">
                <a:solidFill>
                  <a:srgbClr val="002060"/>
                </a:solidFill>
                <a:latin typeface="Constantia" pitchFamily="18" charset="0"/>
              </a:rPr>
              <a:t>сімейного</a:t>
            </a:r>
            <a:r>
              <a:rPr lang="ru-RU" sz="3200" b="1" i="1" dirty="0" smtClean="0">
                <a:solidFill>
                  <a:srgbClr val="002060"/>
                </a:solidFill>
                <a:latin typeface="Constantia" pitchFamily="18" charset="0"/>
              </a:rPr>
              <a:t> права</a:t>
            </a:r>
            <a:r>
              <a:rPr lang="ru-RU" i="1" dirty="0" smtClean="0">
                <a:latin typeface="Constantia" pitchFamily="18" charset="0"/>
              </a:rPr>
              <a:t> 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є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Конституція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України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Сімейний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Кодекс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України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  та Кодекс про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шлюб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сім'ю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. Так,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Конституція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України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проголошує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: «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Шлюб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у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нашому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суспільстві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ґрунтується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на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вільній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згоді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жінки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чоловіка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Кожен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із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подружжя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має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рівні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права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обов'язки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у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шлюбі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сім'ї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.» (ст. 51).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Загалом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сім'я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дитинство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, материнство та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батьківство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3200" i="1" dirty="0" err="1" smtClean="0">
                <a:solidFill>
                  <a:srgbClr val="002060"/>
                </a:solidFill>
                <a:latin typeface="Constantia" pitchFamily="18" charset="0"/>
              </a:rPr>
              <a:t>охороняються</a:t>
            </a:r>
            <a:r>
              <a:rPr lang="ru-RU" sz="3200" i="1" dirty="0" smtClean="0">
                <a:solidFill>
                  <a:srgbClr val="002060"/>
                </a:solidFill>
                <a:latin typeface="Constantia" pitchFamily="18" charset="0"/>
              </a:rPr>
              <a:t> державою.</a:t>
            </a:r>
            <a:endParaRPr lang="ru-RU" sz="3200" i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0"/>
            <a:ext cx="8100392" cy="6858000"/>
          </a:xfrm>
        </p:spPr>
        <p:txBody>
          <a:bodyPr/>
          <a:lstStyle/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  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Сімейний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кодекс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України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регулює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сімейні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особисті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немайнові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майнові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між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подружжям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між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батьками та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дітьми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усиновлювачами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та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усиновленими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між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матір'ю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та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батьком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дитини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щодо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її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виховання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розвитку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та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утримання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між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бабою,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дідом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прабабою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прадідом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та внуками, правнуками,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рідними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братами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та сестрами,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мачухою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вітчимом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падчеркою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пасинком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між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іншими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членами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сім'ї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визначеними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у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ньому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Сімейний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кодекс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України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не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регулює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сімейні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між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двоюрідними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братами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та сестрами,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тіткою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дядьком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племінницею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племінником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між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іншими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родичами за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походженням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Сімейні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можуть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бути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врегульовані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за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домовленістю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(договором)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між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їх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учасниками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Частиною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національного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сімейного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законодавства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України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є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міжнародні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договори,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згода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на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обов'язковість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яких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надана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Верховною Радою </a:t>
            </a:r>
            <a:r>
              <a:rPr lang="ru-RU" sz="2400" i="1" dirty="0" err="1" smtClean="0">
                <a:solidFill>
                  <a:srgbClr val="002060"/>
                </a:solidFill>
                <a:latin typeface="Constantia" pitchFamily="18" charset="0"/>
              </a:rPr>
              <a:t>України</a:t>
            </a: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  <a:endParaRPr lang="ru-RU" sz="2400" i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81724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Система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сучасного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сімейного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права -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це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його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внутрішня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структурна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організація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елементами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якої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є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норми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інститути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та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принципи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pPr>
              <a:buNone/>
            </a:pPr>
            <a:endParaRPr lang="uk-UA" sz="2800" i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Сімейна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норма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 —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це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одиничне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формально-визначене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загальнообов'язкове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правило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поведінки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що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регулює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охороняє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pPr>
              <a:buNone/>
            </a:pPr>
            <a:endParaRPr lang="uk-UA" sz="2800" i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Сімейний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Constantia" pitchFamily="18" charset="0"/>
              </a:rPr>
              <a:t>інститут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 -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це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сукупність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сімейних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норм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принципів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що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регулюють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охороняють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однорідні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 До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найважливіших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із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них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варто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віднести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інститути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;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шлюбу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прав та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обов'язків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подружжя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батьків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та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дітей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усиновлення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опіки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та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піклування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реєстрації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актів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цивільного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стану.</a:t>
            </a:r>
            <a:endParaRPr lang="ru-RU" sz="2800" i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7696200" cy="645636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Constantia" pitchFamily="18" charset="0"/>
              </a:rPr>
              <a:t>   </a:t>
            </a:r>
            <a:r>
              <a:rPr lang="ru-RU" b="1" i="1" dirty="0" err="1" smtClean="0">
                <a:solidFill>
                  <a:srgbClr val="002060"/>
                </a:solidFill>
                <a:latin typeface="Constantia" pitchFamily="18" charset="0"/>
              </a:rPr>
              <a:t>Сімейні</a:t>
            </a:r>
            <a:r>
              <a:rPr lang="ru-RU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  <a:latin typeface="Constantia" pitchFamily="18" charset="0"/>
              </a:rPr>
              <a:t>принципи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-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це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основні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засади,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керівні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ідеї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відповідно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до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яких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здійснюються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сімейно-правове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регулювання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охорона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сімейно-правових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. До них,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наприклад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належать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принципи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: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одношлюбності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;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свободи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endParaRPr lang="ru-RU" i="1" dirty="0">
              <a:solidFill>
                <a:srgbClr val="002060"/>
              </a:solidFill>
              <a:latin typeface="Constantia" pitchFamily="18" charset="0"/>
            </a:endParaRPr>
          </a:p>
        </p:txBody>
      </p:sp>
      <p:pic>
        <p:nvPicPr>
          <p:cNvPr id="5" name="Рисунок 4" descr="89768_html_m666f24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04864"/>
            <a:ext cx="4211960" cy="40288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4008" y="2060848"/>
            <a:ext cx="35283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добровільності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при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укладанні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розірванні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шлюбу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;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рівності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чоловіка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жінки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в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особистих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майнових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правах;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моральної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матеріальної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підтримки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членів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сім'ї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600" i="1" dirty="0" err="1" smtClean="0">
                <a:solidFill>
                  <a:srgbClr val="002060"/>
                </a:solidFill>
                <a:latin typeface="Constantia" pitchFamily="18" charset="0"/>
              </a:rPr>
              <a:t>тощо</a:t>
            </a:r>
            <a:r>
              <a:rPr lang="ru-RU" sz="2600" i="1" dirty="0" smtClean="0">
                <a:solidFill>
                  <a:srgbClr val="002060"/>
                </a:solidFill>
                <a:latin typeface="Constantia" pitchFamily="18" charset="0"/>
              </a:rPr>
              <a:t>. </a:t>
            </a:r>
            <a:endParaRPr lang="ru-RU" sz="2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7696200" cy="58350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  На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ґрунті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сімейних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норм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принципів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виникають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правовідносини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Під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ними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розуміють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суспільні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правові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що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врегульовані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та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охороняються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нормами та принципами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сімейного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права,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учасники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яких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наділяються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взаємними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сімейними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 правами та </a:t>
            </a:r>
            <a:r>
              <a:rPr lang="ru-RU" sz="2800" i="1" dirty="0" err="1" smtClean="0">
                <a:solidFill>
                  <a:srgbClr val="002060"/>
                </a:solidFill>
                <a:latin typeface="Constantia" pitchFamily="18" charset="0"/>
              </a:rPr>
              <a:t>обов'язками</a:t>
            </a:r>
            <a:r>
              <a:rPr lang="ru-RU" sz="2800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  <a:endParaRPr lang="ru-RU" sz="2800" i="1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1724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solidFill>
                  <a:srgbClr val="002060"/>
                </a:solidFill>
                <a:latin typeface="Constantia" pitchFamily="18" charset="0"/>
              </a:rPr>
              <a:t>    </a:t>
            </a:r>
            <a:endParaRPr lang="ru-RU" sz="2400" i="1" dirty="0" smtClean="0">
              <a:solidFill>
                <a:srgbClr val="002060"/>
              </a:solidFill>
              <a:latin typeface="Constantia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23728" y="2060848"/>
            <a:ext cx="4608512" cy="16561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Для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сімейних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правовідносин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притаманними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є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наступні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ознаки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: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</a:t>
            </a:r>
            <a:endParaRPr lang="ru-RU" i="1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99792" y="1412776"/>
            <a:ext cx="0" cy="6480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11760" y="3717032"/>
            <a:ext cx="0" cy="9361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96136" y="3717032"/>
            <a:ext cx="0" cy="8640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827584" y="188640"/>
            <a:ext cx="2339752" cy="12241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специфічний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суб'єктивний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склад;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</a:t>
            </a:r>
            <a:endParaRPr lang="ru-RU" i="1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64088" y="332656"/>
            <a:ext cx="2088232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тривалий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характер;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012160" y="1268760"/>
            <a:ext cx="0" cy="7920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39552" y="4653136"/>
            <a:ext cx="2952328" cy="12961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b="1" i="1" dirty="0" err="1">
                <a:solidFill>
                  <a:srgbClr val="002060"/>
                </a:solidFill>
                <a:latin typeface="Constantia" pitchFamily="18" charset="0"/>
              </a:rPr>
              <a:t>н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евідчужува-ність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прав та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обов'язків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</a:t>
            </a:r>
            <a:endParaRPr lang="ru-RU" i="1" dirty="0" smtClean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364088" y="4581128"/>
            <a:ext cx="2592288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наявність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сімейних</a:t>
            </a:r>
            <a:r>
              <a:rPr lang="ru-RU" sz="2400" b="1" i="1" dirty="0" smtClean="0">
                <a:solidFill>
                  <a:srgbClr val="002060"/>
                </a:solidFill>
                <a:latin typeface="Constantia" pitchFamily="18" charset="0"/>
              </a:rPr>
              <a:t> прав та </a:t>
            </a:r>
            <a:r>
              <a:rPr lang="ru-RU" sz="2400" b="1" i="1" dirty="0" err="1" smtClean="0">
                <a:solidFill>
                  <a:srgbClr val="002060"/>
                </a:solidFill>
                <a:latin typeface="Constantia" pitchFamily="18" charset="0"/>
              </a:rPr>
              <a:t>обов'язків</a:t>
            </a:r>
            <a:r>
              <a:rPr lang="ru-RU" sz="2800" b="1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  <a:endParaRPr lang="ru-RU" sz="28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100392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Суб'єктами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сімейних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правовідносин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можуть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бути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лише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фізичні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особи,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які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перебувають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у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шлюбі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кровному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спорідненні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чи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відносинах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усиновлення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.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Сімейний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кодекс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установлює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наступний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перелік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суб'єктів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сімейних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правовідносин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: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а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)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подружжя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б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) батьки,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діти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усиновлювачі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усиновлені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в)баба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дід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прабаба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прадід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онуки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правнуки;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  г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)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рідні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брати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;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рідні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сестри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;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мачуха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вітчим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падчерка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  <a:latin typeface="Constantia" pitchFamily="18" charset="0"/>
              </a:rPr>
              <a:t>пасинок</a:t>
            </a:r>
            <a:r>
              <a:rPr lang="ru-RU" i="1" dirty="0" smtClean="0">
                <a:solidFill>
                  <a:srgbClr val="002060"/>
                </a:solidFill>
                <a:latin typeface="Constantia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94</TotalTime>
  <Words>666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Сімейне право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Шлюб – це…</vt:lpstr>
      <vt:lpstr>Умови укладення шлюбу</vt:lpstr>
      <vt:lpstr>Шлюб не можливий:</vt:lpstr>
      <vt:lpstr>Права і обов’язки подружжя:</vt:lpstr>
      <vt:lpstr>Особисті Права</vt:lpstr>
      <vt:lpstr>Майнові права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Сімейне право</dc:title>
  <dc:creator>Гость</dc:creator>
  <cp:lastModifiedBy>Гость</cp:lastModifiedBy>
  <cp:revision>10</cp:revision>
  <dcterms:created xsi:type="dcterms:W3CDTF">2014-04-22T12:01:16Z</dcterms:created>
  <dcterms:modified xsi:type="dcterms:W3CDTF">2014-04-22T13:35:46Z</dcterms:modified>
</cp:coreProperties>
</file>