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429652" cy="3143272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Государственный комитет по чрезвычайному положению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5072074"/>
            <a:ext cx="3286116" cy="178592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</a:t>
            </a:r>
          </a:p>
          <a:p>
            <a:pPr algn="r"/>
            <a:r>
              <a:rPr lang="ru-RU" dirty="0" smtClean="0"/>
              <a:t>Ученица 11-а класса</a:t>
            </a:r>
          </a:p>
          <a:p>
            <a:pPr algn="r"/>
            <a:r>
              <a:rPr lang="ru-RU" dirty="0" smtClean="0"/>
              <a:t>Очеретяная </a:t>
            </a:r>
            <a:r>
              <a:rPr lang="ru-RU" dirty="0" err="1" smtClean="0"/>
              <a:t>Карина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379486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Толпа окружила БТР, пытаясь заблокировать дорогу 19 августа 1991 г. Военная техника вышла на улицы Москвы после того, как было объявлено, что президента Михаила Горбачёва сместили с поста, и на его место пришел Геннадий </a:t>
            </a:r>
            <a:r>
              <a:rPr lang="ru-RU" b="0" dirty="0" err="1" smtClean="0"/>
              <a:t>Янаев</a:t>
            </a:r>
            <a:r>
              <a:rPr lang="ru-RU" b="0" dirty="0" smtClean="0"/>
              <a:t>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pic>
        <p:nvPicPr>
          <p:cNvPr id="35842" name="Picture 2" descr="http://files.adme.ru/files/news/part_54/545205/1095405-R3L8T8D-650-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9125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000240"/>
            <a:ext cx="3357586" cy="2071702"/>
          </a:xfrm>
        </p:spPr>
        <p:txBody>
          <a:bodyPr>
            <a:normAutofit/>
          </a:bodyPr>
          <a:lstStyle/>
          <a:p>
            <a:r>
              <a:rPr lang="ru-RU" b="0" dirty="0" smtClean="0"/>
              <a:t>Утро 19 августа. Митинг в Ленинграде</a:t>
            </a:r>
            <a:br>
              <a:rPr lang="ru-RU" b="0" dirty="0" smtClean="0"/>
            </a:br>
            <a:r>
              <a:rPr lang="ru-RU" b="0" dirty="0" smtClean="0"/>
              <a:t>19 августа в Ленинграде на Мариинской площади проходит митинг в поддержку Ельцина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http://files.adme.ru/files/news/part_54/545205/1096855-R3L8T8D-500-5D53DFAE3D430FC3C71EE191F662F10B_571_8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79"/>
            <a:ext cx="4214842" cy="590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1469774"/>
          </a:xfrm>
        </p:spPr>
        <p:txBody>
          <a:bodyPr>
            <a:normAutofit/>
          </a:bodyPr>
          <a:lstStyle/>
          <a:p>
            <a:r>
              <a:rPr lang="uk-UA" sz="2400" b="0" dirty="0" err="1" smtClean="0"/>
              <a:t>Митинг</a:t>
            </a:r>
            <a:r>
              <a:rPr lang="uk-UA" sz="2400" b="0" dirty="0" smtClean="0"/>
              <a:t> в </a:t>
            </a:r>
            <a:r>
              <a:rPr lang="uk-UA" sz="2400" b="0" dirty="0" err="1" smtClean="0"/>
              <a:t>поддержку</a:t>
            </a:r>
            <a:r>
              <a:rPr lang="uk-UA" sz="2400" b="0" dirty="0" smtClean="0"/>
              <a:t> </a:t>
            </a:r>
            <a:r>
              <a:rPr lang="uk-UA" sz="2400" b="0" dirty="0" err="1" smtClean="0"/>
              <a:t>Ельцина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http://files.adme.ru/files/news/part_54/545205/1097055-R3L8T8D-325-90-123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286280" cy="5710645"/>
          </a:xfrm>
          <a:prstGeom prst="rect">
            <a:avLst/>
          </a:prstGeom>
          <a:noFill/>
        </p:spPr>
      </p:pic>
      <p:pic>
        <p:nvPicPr>
          <p:cNvPr id="37891" name="Picture 3" descr="C:\Users\Карина\Desktop\256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01970"/>
            <a:ext cx="7808114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Борис Ельцин на танке напротив здания правительства 19 августа 1991 г. Ельцин обратился к толпе сторонников со своим заявлением о незаконности действий ГКЧП.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pic>
        <p:nvPicPr>
          <p:cNvPr id="38914" name="Picture 2" descr="http://files.adme.ru/files/news/part_54/545205/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572296" cy="435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01970"/>
            <a:ext cx="7808114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Демонстрант нападает на советского солдата около Белого дома 19 августа 1991 г. В этот день тысячи людей в Москве, Ленинграде и других городах страны начали сооружать баррикады на пути бронетехники и войск.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pic>
        <p:nvPicPr>
          <p:cNvPr id="39938" name="Picture 2" descr="http://files.adme.ru/files/news/part_54/545205/1095605-R3L8T8D-650-1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858048" cy="4452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01970"/>
            <a:ext cx="7593800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20 августа, Белый дом. Военные переходят на сторону Ельцина</a:t>
            </a:r>
            <a:br>
              <a:rPr lang="ru-RU" b="0" dirty="0" smtClean="0"/>
            </a:br>
            <a:r>
              <a:rPr lang="ru-RU" b="0" dirty="0" smtClean="0"/>
              <a:t>ГКЧП готовит план штурма Белого дома. Генерал Александр Лебедь переходит на сторону Бориса Ельцина — вечером он приходит в штатском в Белый дом и сообщает о готовящемся штурме.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C:\Users\Карина\Desktop\02b-20-years-later-august-199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169494" cy="87782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Москвичи строят баррикады на подступах к зданию Верховного Совета РСФСР во время путча ГКЧП. 20 августа 1991 года.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1986" name="Picture 2" descr="http://files.adme.ru/files/news/part_54/545205/1096755-R3L8T8D-650-2fbfd5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90396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01970"/>
            <a:ext cx="7736676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 августа, около 23:00. Туннель под Новым Арбатом, войска движутся к Белому дому.</a:t>
            </a:r>
            <a:br>
              <a:rPr lang="ru-RU" dirty="0" smtClean="0"/>
            </a:br>
            <a:r>
              <a:rPr lang="ru-RU" dirty="0" smtClean="0"/>
              <a:t>Колонна боевых машин отправилась к Белому дому и прорвала баррикады у Нового Арбата.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pic>
        <p:nvPicPr>
          <p:cNvPr id="43010" name="Picture 2" descr="http://files.adme.ru/files/news/part_54/545205/1101655-R3L8T8D-650-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81908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950858" cy="877824"/>
          </a:xfrm>
        </p:spPr>
        <p:txBody>
          <a:bodyPr>
            <a:normAutofit/>
          </a:bodyPr>
          <a:lstStyle/>
          <a:p>
            <a:r>
              <a:rPr lang="ru-RU" b="0" dirty="0" smtClean="0"/>
              <a:t>Люди на баррикадах перед Белым домом 21 августа 1991 г.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http://files.adme.ru/files/news/part_54/545205/1101155-R3L8T8D-650-14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25542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01970"/>
            <a:ext cx="7736676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21 августа, ночь. Автобус, загоревшийся от столкновения с военной техникой.</a:t>
            </a:r>
            <a:br>
              <a:rPr lang="ru-RU" b="0" dirty="0" smtClean="0"/>
            </a:br>
            <a:r>
              <a:rPr lang="ru-RU" b="0" dirty="0" smtClean="0"/>
              <a:t>Недалеко от Белого дома горят три БМП и баррикады из автобусов. В 3 часа ночи принимается решение о выводе войск из Москвы.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pic>
        <p:nvPicPr>
          <p:cNvPr id="45058" name="Picture 2" descr="http://files.adme.ru/files/news/part_54/545205/1101855-R3L8T8D-650-1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857364"/>
            <a:ext cx="703555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86800" cy="2071702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Госуда́рственный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комите́т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чрезвыча́йному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положе́нию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(ГКЧП) </a:t>
            </a:r>
            <a:r>
              <a:rPr lang="ru-RU" sz="1600" dirty="0" smtClean="0"/>
              <a:t>— самопровозглашённый орган власти в СССР, существовавший с 18 по 21 августа 1991 года. Был образован из первых государственных и должностных лиц Советского правительства, которые выступили против проводимых Президентом СССР М. С. Горбачёвым </a:t>
            </a:r>
            <a:r>
              <a:rPr lang="ru-RU" sz="1600" dirty="0" smtClean="0"/>
              <a:t>реформ «Перестройки»</a:t>
            </a:r>
            <a:r>
              <a:rPr lang="ru-RU" sz="1600" dirty="0" smtClean="0"/>
              <a:t> и преобразования Советского Союза в новый «Союз Суверенных Государств», который становился конфедерацией, состоящей из части уже суверенных республик.</a:t>
            </a:r>
            <a:endParaRPr lang="uk-UA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0959" y="7462828"/>
            <a:ext cx="7467600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3314" name="Picture 2" descr="http://gkchp.sssr.su/gkc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667500" cy="4248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8786842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Ночь с 20 на 21 августа. Столкновения на Новом Арбате, погибли три человека</a:t>
            </a:r>
            <a:br>
              <a:rPr lang="ru-RU" b="0" dirty="0" smtClean="0"/>
            </a:br>
            <a:r>
              <a:rPr lang="ru-RU" b="0" dirty="0" smtClean="0"/>
              <a:t>В районе Садового кольца и Нового Арбата происходят столкновения между военнослужащими и демонстрантами, три человека погибают — это Илья Кричевский, архитектор проектно-строительного кооператива «Коммунар»; Дмитрий </a:t>
            </a:r>
            <a:r>
              <a:rPr lang="ru-RU" b="0" dirty="0" err="1" smtClean="0"/>
              <a:t>Комарь</a:t>
            </a:r>
            <a:r>
              <a:rPr lang="ru-RU" b="0" dirty="0" smtClean="0"/>
              <a:t>, участник войны в Афганистане, водитель автопогрузчика; Владимир Усов, экономист совместного предприятия «Иком», сын контр-адмирала.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6082" name="Picture 2" descr="http://files.adme.ru/files/news/part_54/545205/1096555-R3L8T8D-650-1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61912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093734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21 августа, 01:30. Баррикады у Белого дома</a:t>
            </a:r>
            <a:br>
              <a:rPr lang="ru-RU" b="0" dirty="0" smtClean="0"/>
            </a:br>
            <a:r>
              <a:rPr lang="ru-RU" b="0" dirty="0" smtClean="0"/>
              <a:t>В 01:30 отбита первая атака на Белый дом, танки отходят назад к Новому Арбату.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7106" name="Picture 2" descr="http://files.adme.ru/files/news/part_54/545205/1096655-R3L8T8D-650-1313926078179655_big_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01970"/>
            <a:ext cx="8165304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Солдат размахивает </a:t>
            </a:r>
            <a:r>
              <a:rPr lang="ru-RU" b="0" dirty="0" err="1" smtClean="0"/>
              <a:t>триколором</a:t>
            </a:r>
            <a:r>
              <a:rPr lang="ru-RU" b="0" dirty="0" smtClean="0"/>
              <a:t> со своей боевой машины, в то время как остальная боевая техника уходит со своих рубежей после подавления путча 21 августа 1991 г. Лидеры путча сбежали из столицы или покончили жизнь самоубийством.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8130" name="Picture 2" descr="http://files.adme.ru/files/news/part_54/545205/1095705-R3L8T8D-650-1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1912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950858" cy="87782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Толпа ликующих людей снаружи здания правительства России радуется окончанию путча 22 августа 1991 г.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9154" name="Picture 2" descr="http://files.adme.ru/files/news/part_54/545205/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215238" cy="4788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665238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22 августа. </a:t>
            </a:r>
            <a:r>
              <a:rPr lang="ru-RU" b="0" dirty="0" err="1" smtClean="0"/>
              <a:t>Триколор</a:t>
            </a:r>
            <a:r>
              <a:rPr lang="ru-RU" b="0" dirty="0" smtClean="0"/>
              <a:t> признан официальным флагом РСФСР.</a:t>
            </a:r>
            <a:br>
              <a:rPr lang="ru-RU" b="0" dirty="0" smtClean="0"/>
            </a:br>
            <a:r>
              <a:rPr lang="ru-RU" b="0" dirty="0" smtClean="0"/>
              <a:t>Огромный российский флаг проносят по Красной Площади и Краснопресненской набережной.</a:t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0178" name="Picture 2" descr="http://files.adme.ru/files/news/part_54/545205/2825727291215164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215238" cy="4771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480"/>
            <a:ext cx="6500858" cy="10668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Судебное</a:t>
            </a:r>
            <a:r>
              <a:rPr lang="uk-UA" b="1" dirty="0" smtClean="0"/>
              <a:t> </a:t>
            </a:r>
            <a:r>
              <a:rPr lang="uk-UA" b="1" dirty="0" err="1" smtClean="0"/>
              <a:t>разбирательство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357298"/>
            <a:ext cx="8043890" cy="52172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Процесс по делу ГКЧП начался 14 апреля 1993 </a:t>
            </a:r>
            <a:r>
              <a:rPr lang="ru-RU" dirty="0" smtClean="0"/>
              <a:t>года. Процесс </a:t>
            </a:r>
            <a:r>
              <a:rPr lang="ru-RU" dirty="0" smtClean="0"/>
              <a:t>начался с выступления Анатолия </a:t>
            </a:r>
            <a:r>
              <a:rPr lang="ru-RU" dirty="0" err="1" smtClean="0"/>
              <a:t>Уколова</a:t>
            </a:r>
            <a:r>
              <a:rPr lang="ru-RU" dirty="0" smtClean="0"/>
              <a:t>, который напомнил, что бывшие члены ГКЧП обвиняются в измене Родине. Подсудимые же начали с заявления об отводе всего состава Военной коллегии, и </a:t>
            </a:r>
            <a:r>
              <a:rPr lang="ru-RU" dirty="0" err="1" smtClean="0"/>
              <a:t>Уколова</a:t>
            </a:r>
            <a:r>
              <a:rPr lang="ru-RU" dirty="0" smtClean="0"/>
              <a:t> тоже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Мотивировали они свое заявление тем, что российский суд не является правопреемником Верховного Суда СССР и не в праве рассматривать дела высших чинов бывшего СССР. Адвокаты предложили рассмотреть дело в суде присяжных. 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02" name="Picture 2" descr="http://bigpicture.ru/wp-content/uploads/2011/08/2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858814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328982" cy="1142992"/>
          </a:xfrm>
        </p:spPr>
        <p:txBody>
          <a:bodyPr>
            <a:normAutofit/>
          </a:bodyPr>
          <a:lstStyle/>
          <a:p>
            <a:r>
              <a:rPr lang="ru-RU" dirty="0" smtClean="0"/>
              <a:t>Вывод: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643998" cy="528867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Государственный комитет </a:t>
            </a:r>
            <a:r>
              <a:rPr lang="ru-RU" b="1" dirty="0" smtClean="0">
                <a:solidFill>
                  <a:schemeClr val="accent4"/>
                </a:solidFill>
              </a:rPr>
              <a:t>по </a:t>
            </a:r>
            <a:r>
              <a:rPr lang="ru-RU" b="1" dirty="0" smtClean="0">
                <a:solidFill>
                  <a:schemeClr val="accent4"/>
                </a:solidFill>
              </a:rPr>
              <a:t>чрезвычайному положению</a:t>
            </a:r>
            <a:r>
              <a:rPr lang="ru-RU" b="1" dirty="0" smtClean="0">
                <a:solidFill>
                  <a:schemeClr val="accent4"/>
                </a:solidFill>
              </a:rPr>
              <a:t> (ГКЧП) </a:t>
            </a:r>
            <a:r>
              <a:rPr lang="ru-RU" dirty="0" smtClean="0"/>
              <a:t>— самопровозглашённый орган власти в СССР, существовавший с </a:t>
            </a:r>
            <a:r>
              <a:rPr lang="ru-RU" dirty="0" smtClean="0">
                <a:solidFill>
                  <a:schemeClr val="accent4"/>
                </a:solidFill>
              </a:rPr>
              <a:t>18 по 21 августа 1991 </a:t>
            </a:r>
            <a:r>
              <a:rPr lang="ru-RU" dirty="0" smtClean="0"/>
              <a:t>года. Был образован из первых государственных и должностных лиц Советского правительства, которые выступили против проводимых Президентом СССР М. С. Горбачёвым </a:t>
            </a:r>
            <a:r>
              <a:rPr lang="ru-RU" dirty="0" smtClean="0"/>
              <a:t>реформ Перестройки</a:t>
            </a:r>
            <a:r>
              <a:rPr lang="ru-RU" dirty="0" smtClean="0"/>
              <a:t> и преобразования Советского Союза в новый «Союз Суверенных Государств», который становился конфедерацией, состоящей из части уже суверенных республик.</a:t>
            </a:r>
          </a:p>
          <a:p>
            <a:r>
              <a:rPr lang="ru-RU" dirty="0" smtClean="0"/>
              <a:t>Демократические силы, под руководством президента России (РСФСР) Б. Н. Ельцина, отказались подчиняться ГКЧП, назвав их действия антиконституционными, была попытка объявить забастовку. Действия ГКЧП привели к событиям, ставшими известными как </a:t>
            </a:r>
            <a:r>
              <a:rPr lang="ru-RU" dirty="0" smtClean="0">
                <a:solidFill>
                  <a:schemeClr val="accent4"/>
                </a:solidFill>
              </a:rPr>
              <a:t>«Августовский путч».</a:t>
            </a:r>
          </a:p>
          <a:p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22 по 29 августа 1991 </a:t>
            </a:r>
            <a:r>
              <a:rPr lang="ru-RU" dirty="0" smtClean="0"/>
              <a:t>года члены ГКЧП и лица, активно содействовавшие им, были арестованы, но к январю 1993 года все они были отпущены под подписку о невыезде. В апреле 1993 началось судебное разбирательство. 23 февраля 1994 года, ещё до приговора суда, обвиняемые по делу ГКЧП (кроме Валентина Варенникова) </a:t>
            </a:r>
            <a:r>
              <a:rPr lang="ru-RU" dirty="0" smtClean="0"/>
              <a:t>были амнистированы</a:t>
            </a:r>
            <a:r>
              <a:rPr lang="ru-RU" dirty="0" smtClean="0"/>
              <a:t> </a:t>
            </a:r>
            <a:r>
              <a:rPr lang="ru-RU" dirty="0" smtClean="0"/>
              <a:t>Госдумой</a:t>
            </a:r>
            <a:r>
              <a:rPr lang="ru-RU" dirty="0" smtClean="0"/>
              <a:t> несмотря на возражение </a:t>
            </a:r>
            <a:r>
              <a:rPr lang="ru-RU" dirty="0" smtClean="0"/>
              <a:t>Ельцина. </a:t>
            </a:r>
            <a:r>
              <a:rPr lang="ru-RU" dirty="0" smtClean="0"/>
              <a:t>11 августа 1994 Военная коллегия Верховного Суда РФ вынесла оправдательный приговор Варенникову.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3250" name="Picture 2" descr="http://cdn2.img22.ria.ru/images/41406/34/41406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786874" cy="497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r>
              <a:rPr lang="ru-RU" dirty="0" smtClean="0"/>
              <a:t>Основная цель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8600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 допустить ликвидации СССР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/>
              <a:t>которая, по их мнению, должна была начаться 20 августа во время первого этапа подписания нового Союзного договора, превращающего СССР в конфедерацию — Союз Суверенных Государств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4"/>
                </a:solidFill>
              </a:rPr>
              <a:t>20 августа </a:t>
            </a:r>
            <a:r>
              <a:rPr lang="ru-RU" dirty="0" smtClean="0"/>
              <a:t>договор должны были подписать представители РСФСР и Казахской ССР, остальные будущие субъекты конфедерации  в течение пяти встреч, вплоть до </a:t>
            </a:r>
            <a:r>
              <a:rPr lang="ru-RU" dirty="0" smtClean="0">
                <a:solidFill>
                  <a:schemeClr val="accent4"/>
                </a:solidFill>
              </a:rPr>
              <a:t>22 октября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00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 ГКЧП </a:t>
            </a:r>
            <a:r>
              <a:rPr lang="uk-UA" dirty="0" err="1" smtClean="0"/>
              <a:t>вошли</a:t>
            </a:r>
            <a:r>
              <a:rPr lang="uk-UA" dirty="0" smtClean="0"/>
              <a:t>: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6143668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вице‑президент</a:t>
            </a:r>
            <a:r>
              <a:rPr lang="uk-UA" sz="3200" dirty="0" smtClean="0"/>
              <a:t> СССР </a:t>
            </a:r>
            <a:r>
              <a:rPr lang="uk-UA" sz="3200" dirty="0" err="1" smtClean="0"/>
              <a:t>Геннадий</a:t>
            </a:r>
            <a:r>
              <a:rPr lang="uk-UA" sz="3200" dirty="0" smtClean="0"/>
              <a:t> </a:t>
            </a:r>
            <a:r>
              <a:rPr lang="uk-UA" sz="3200" dirty="0" err="1" smtClean="0"/>
              <a:t>Янаев</a:t>
            </a:r>
            <a:endParaRPr lang="uk-UA" sz="3200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 </a:t>
            </a:r>
            <a:r>
              <a:rPr lang="uk-UA" sz="3200" dirty="0" err="1" smtClean="0"/>
              <a:t>премьер-министр</a:t>
            </a:r>
            <a:r>
              <a:rPr lang="uk-UA" sz="3200" dirty="0" smtClean="0"/>
              <a:t> СССР Валентин </a:t>
            </a:r>
            <a:r>
              <a:rPr lang="uk-UA" sz="3200" dirty="0" smtClean="0"/>
              <a:t>Павлов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министр </a:t>
            </a:r>
            <a:r>
              <a:rPr lang="ru-RU" dirty="0" smtClean="0"/>
              <a:t>внутренних дел СССР Борис </a:t>
            </a:r>
            <a:r>
              <a:rPr lang="ru-RU" dirty="0" err="1" smtClean="0"/>
              <a:t>Пуго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5362" name="Picture 2" descr="http://cdn3.img22.ria.ru/images/41899/22/418992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151675" cy="178595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QSERQUEhQUFRUVFRcXFxgXFRgVGBwXFxQXFBcXFRUXHCYeGBwkHBccHy8gJCcpLCwsFx4xNTAqNSYrLCkBCQoKDgwOGg8PGiwkHCQsLCwsLCwsLCwsLCwsLCwsLCwsLCwsLCwsLCwsLCwsLCwsLCwsLCwsLCwsLCwsLCwsLP/AABEIALcBEwMBIgACEQEDEQH/xAAcAAAABwEBAAAAAAAAAAAAAAAAAQIDBAYHBQj/xABCEAABAwEFBAcGAwcDBAMAAAABAAIRAwQFEiExBkFRYQcTInGBkaEyUrHB0fBikuEUFSNCcqLxFoKyQ0RjwhclM//EABkBAAMBAQEAAAAAAAAAAAAAAAABAgMEBf/EACYRAAICAQMEAwEAAwAAAAAAAAABAhEDEiExBBMUQSJRYTIjceH/2gAMAwEAAhEDEQA/ALQ0JYCDQlwuE6gNSwEQCWAmAQCWEmEoJWAYSgiASgEACEoBEEqEABBGjhABIkorN9vtvyzHQsxg6OeNZ3hvDvVJNukCRb7x2tstBzm1KrQ5urd/ooTekawyB14/K6POFhb2Od2nEk880G2Y8JW/ZXthf4b2zbywk5Wmn/d6GF0rDfdCtHV1qb53Bwny1Xng0nRmEkyDlkR5yl2l9jo9MIQsHuPpCtdmIHWGozeyp2vJxzHmtW2Y25oWwAA4Ku9jj/xO/wCKynBoVfRZAEaARwosQSIpSIqWwG0aOEFBQmUklLSCEWAglEjKCkYAiKNEQndAFKSUaJJsAFBBBIZGanAEhoTgXQQGEoIglBABJQRQlBABgJQRAI0gDARoIAJgGjQhHCAOJtbfostmc+e0eywfiI+Wqw21DG6SZJz8dc1dulm2k2mnTkwynMTlLic48AqK6pJXRjjSsv1Q5ZqWY3925Wy6tnnVYIae+PmuPcNlLnidJ3QtkuGzNbTAgaLHLLejrxpJWU1mxhcDLPv/ACuZeuwpDS9og8IynjyWw0mhLfZ2uBBAM6rJNr2OTT9HnC03WRkR98lEs9F9N4LZBB+zK3q8dhaVQkthpPKfJVi2dHLy7swBOu9brK1szJ44vdHV2Iv59RjWVTiMZOOpgb1boVKsdzvslegzVrsw7mPaHw81dlitzLKknsJREJaSQhmImEUJSEKRiISSEspJCQxshEllJU0MKERCWiKAGyiCWUSQxKCNBICM1LCJoSl0kCglQiCUAgAQlAIIwgABKCACOEABGEIRwgAwgUExeFbBSqO91jneTSUAYnttbuvt1ZwzAdgb3MGH4glcZtKF3qexdpLQ/AM+1BqNDzvnATPnmucbM4+00tziCIndAPHkYW+pcHSoNbsl3JVIdMA961W4qxLB8As+2d2fqPOIAgaZ/rmtDu+xdWyCc1zTds6kvidqhaFKbVXHZVgqdZ65UIlxJpqoCqmHjuQZyVE0N3nTlgcNabg8TwGTh+Un0UgJt7ciDvEeeSKxvJY0nWIPhkUk96ObMvY6QkkJcIiFTMBCCOESQwiEgpZSSpYxBCTCWUkhIYSBQQKQCSiQKJIAIIIIAYCUkhLC6CQwEsJISggA4SgkpQQAoBHCIJQTEBGAgjQAFx9p71FGm1ojFVeGCeZzPl8V1atZrQXOcGgakkAeJKoO2d/UK77OKNQVDSqgvLc2gEj+bQ6bkUaY1ckRRYS5rqj3w4k5kwAATmFyb4skuB1a+fPfC6l5XbVq9holrScWY0nmu8bDTfTYA0Q1oAnlksltuevkI92tdRohze1lod/I8+f+Udl2uZUaZljgYLTr4J9tMsAbGUR4LnXlcLZNQyCBMgTIAmHDeeeqRFHUo38Dm0CNMTjAy17/ANUv/UpBAaabp3YoPquDYrhqOptfVrQ5wJ7Lcx7oncISqWztqDTLmv7WQndz+CdfRO17lws15k5OaWk+IPcRqlV73ZT9orlXRYXdlrsjJynSMifVRr3vJ1AF1Kl1j5ILnNDgA0kDCCYMxvyynuFYnSO9Z7+pvIAcu1TYAIGipFzW+016ga4NEgO7VGmMiJGYbIPcV3LBelRj2069N7HOIbm7G0kglppkgHCYIOsZZoRy54ncRFKRFUzkEIkooikMQURSiiUjEFElFFCQxKIpZRFIBookohJSGCEaACCAGAEoJISguggUEoBJCUEAHCMIkaYCglSmK1pYwS9zWji5wb8VyLbtvZKWtYOPBkvPmMvVNJvgR3lw9qtq6dipye1Ud7DJieZ4NHHwCrF49LIzFCiT+KoY/tb9VnN+XxUrvdUquxPdv5bmgbgOC2hhbe4m6FX7tTXtLy6s8uG5ujRya3QLs7AUhU63EN7CByhwVMbSnM71dOjmkS6uRq2m10cscHykFb5orttIfTy/yJs06xNZgBJAc3XOMhp4JllYOMjQ5jxzXGt9MvYORz7jqp1KrEcF5p7DR0QQ4KPbWPdSexuZIyniCD4aJ5pylLa7ekCHaRa7CA0DISMpGWhaf8J21twAScPDQHwaMyVCfZw4y4zwCjW2yVGPbVYwEMB7MgGdxQGhfZYblsueLIk5dw3Cd/1UO2WM9aTmO1oDznPzUa6NqwT/ABGYHDIjn371LtNqx1nFuRIaRiGRyzyT9EOMtR07JXpMIBLW8Scv8p68Kza1ZgA7NEF0n33twty3dkuPiOKhWAT2nYWvGWUExxGIkeMblOpUg0QOMneSTqSTmSeJVLijzsn9McRFBESgzAko0ShjQRCSlFEUhiSiCDkQKQwyklKSXBADZSUopJUjDRosSCAGQjCII10ECgVzLftRZqI7dVvc3tme5sqi7fbXOdUdZ6TiGMMPIPtO3ifdGkbzKqVG08V0ww2rYrNCt/SkwSKNJzuBecI/KJPqq/bdvrXUmH9WDuY0D1Mn1VdLBKWPvyWyxxXoEJr2h7yXPc5xO9xJ9SmntTjtPvgkOdqrAYcoVdskBSqxUelrKfBmxFRsK3dFFuDLbgdm2rTew89Hx4hpHiqvVZKf2ctvU2mlU9yo0nukB3pKT3TQuGaxb6BpufT1g5HiP5T4hQaNp0VuvW7OuZLfbaIH4m7h8h4cVS6rcLiNPvReXJaWe1hyrJH99nYZaoUmlapXIs9bLNXXZy4qZaHVBjcc43Cc9ySVjyZI41bK/ar0bRgmS46AAk+QQpbS0v8Aqvw94I85Ct187NUgx1Sm3C4CSNQQNQJ0VDvSnhkObLDrIyQ04vceKcMys612XTRe/rm1WPkyADp4b1NvL2mkazHgqdYdm6Tu1Ta6nzBy8AkXxtQLHRJc4vqmQwEzJGUnkN/khbukOdQ+TfBxds74m3VMJPYDWZHe1va9SVEsO11opEYKzxyLpHkVWRai9xc4yXEkk7ycySnA9dygkqPKc9Ts066+lR4yr0w8e8zsny0Porhde2NmtHsVA13uv7J8JyKwVr1Kp2n1WcsaDZnokOnMZoSss2B2sdSqChUdNNxgSfZcdI5FamuecXFioJEVMs1iDhJMJm1WbAdZG79VDi6sVqyI8oNKKoipqCx1JclIigQ0UgpZTZKQwkEEECEBcXa2+v2azOe0w93YZ/Ud/gAT5LsSqv0j2ZrrC9ziA6m5rmTvdOEtHGQT5cl1wXyVksyisZk6/e9IY/NEyoDlvTVUFpXpUYt+zotdklj5fJRbLVUhh+/RJmiYf38E285nv+ac+/VNP0SGQ6xQoUyXBrRJMAd508yhVmJG7Nd3YCxNrW6iDo0l5/2CQPOEm6Vmfs0W4ehyzGkDaX1XPIzwODWgnc3IkxxKpnSD0dG7y2pTealCocIJgOa6JwujI5TBy0K9B2Ck3BkFmvThbw2zUqW+pVnuDASf+QHisYykF2zq7H2zrrHZ6mRJpgHvb/DcDykQe9pTG09wYx1tMHFniG8xrP4hv4jNcjoitYdY305zp1TkeDwCJ5HMd4CvkTxPxy/92+oWU4+i4TcJWjK2uIWn7IPHVMnUgKp7X3dToMdaC4MYILo0k6Fo/FpA0K5+wG2zH1W0mv1BcAQQQBnqRCxjBxdnXmyRyw25NfvFg6t8+674FZo2+WECYPfHwVv2mtzv2bsES/szpkQdOJ3eKyDbSq6x9S1uEuqtc7Q9locGtIE5zn5BaTTm6iR00444vUyyX5tRSpMmRJGQGvgFjl+3ibTVNU5bg3XC0afU80u0WguqS8lxcIzUVwhy3x4lDf2Rmy69vQmkVIDlHqtgiN+cJym5aNGKJGNOMcmAltCkqydTqw6VuVxXia1jp1Bm408/6m5H4LBCdFrfRXbsdlfTOtOocuThPxlc+ZbF2Wq675DjGYwxP05FWekxr28R6Kl2nA57nMIa8GDuxRlnz5qXYb6NM9rIb5yXNGdchKF8E286GB0btQmKJU+1Vm2gAs1HwPFQabYUSW+3AR43HUlyMoiUhjbk2U4U24qQEyggiTAblZ50pW5pNGkM3NxPPLFDW5ccj9lWja++XWayuqU4xy1okSBiOsb8lj9vvN9eo6pVMvdEnTQQMhkMl6WCDvUZSdEWqwbteKKnaf5Xpb2zp9/cqJWpmea7DF7EunTAPZKlMdr971y6Fo46qZRrSShoqLJRP35pv+VKn4Jt+Xl81JY3O7kujstUdTtlB1PIl4B7jk4+XwXOLVYdgbGalvojXMk8gGmT98VM/wCWJcm6Wu+22eyvrPJDWsnMQeGSwTbPat1ur4yIYwYWA8Jkk8yfgFe+mfaSGU7GyNGvfHCThB8c/BZIoxxpWI0XoftUVq1P3mNcOGRIg8iHR3wtUtFqbSYXvMNAknflkCB74OUb1h/RteXU26mT7LgWOETk7kOcLbn0OsPbEtMQCOOJhLhpJyUTW4GR7c2+reDgGNcG0yXU2DMQ4ASW8SQe6VU9m7X+z2unUMgNfDgd2LsmeJ+C3G8bFgpltJjRDcTsMAwdYjXMSsNvSt1lpqv9kFx3RBnMnhJ1KMe9xNJemkbn0g3gWXawsnF1lMtM72nH8AR4rK+kW+Baba1zfZbZ6IA3AuZ1pHhjjwWpX+xtS6C50w2m1/k39VhBeS4k8hmfdaG/JGMXoi2jdyKKuRkQjrbkRE/eS2JGqjeO9HTcjcksKAJAKMAo6LU6QoKQR0PLNX7ontcWh7JydTJ/KQfmqEX5ZqRcl6Oo16TmEgtcCY4DUeKznG4tFJm53jceIl9J2FxMkHNp4/0pi7bY+nIrN7WIyCAQROUbiI3rqWC8GVmCpTdLT9wU89gOoB7xK89qjRS9M4bre6g9rqWdMntM3j6j4Kx9dTqsFSk4GR2m7weYXOtV3MeIIjgRkR3LjllezVA5nbZvw5Hvc3u8EJ1sx0pccliJRFHZLWyu3EzJ28feiJ7Y1ySokQU25LKbKkYRCJKlBKgMx6R78D3izt0YcTz+OMm+APmeSpIZySq1QucXOMkkkneSTJKMNK92EdKo5m7YXVeaQ+mCE/hSS1WDRyrTRLTKFnrZlT69LIrltbDkGT2Z2abpSnNny+ij2Y5KQCkbDFcQCfvLNaR0MXcHVqtb3Whg73GT6ALPnj1WrdCuVlqu/GZ/2tA+Szy/yIz3b28OvvC0P3B5YP6WdkfBV5xUu2PxVHu4vc7zcT81HexUtgZ0tlq+G10T+P5ZL0M+uGCTzjmQ+YXnG6aLjWpBgJdjbAGZ1B+C3C124uPcPLiubPLSa4sev/QkWt7qji0FxBkxmAJyCyrbCqyrbbQ+kBrnwcQwB+XMg+S0Y34KIdUmGNEk8Tu8Sshr15e547MlzstwJJLe8TIUdOm22dPUUkom1WEGvcRAzJs49APosRqMzPMn1K27o/eTdXHAxxP+0krE2mc+PxOfzW2NcnH+EOqMx980gKTVpapk0zqtiRMTqm2t4KS1mRKSxseCkdFz2d6NqloswrdcxjnCWMLSZGgxOB7M9xVVtNEsc5jhDmkgg7iDBBWu7HV4stCNDTb6ZKhdJFDBb3uGlRrH+JbhPq0lcmPI5SaZ1ZcajFNFVtVSAV2rh2KtNai6u1rcIbiALoc4DPsN38piVF2duM2u0BpnqmQ6qeU5Nni45eZWpB5aWsbk0agZDCMgPklnzaPiuR9Pg7nyfBWdhNqOoqhjz/CfAPI7nfVasagiVnG3VqabNTLaebagaHhsQA09nFG/LLkn9itqi5nUVDmPYPEe79FjL5x1oJw0y0l2qW0AwnqNSVTbbeZ6wBWa6qktC5k7ZU8elWP17LBx08njwDhwP1UmpeQNIVIlujxvadJHzQlM2aqGVHNIyqiQeDhr5hWvoxY6Ic3Ew4m/DvTTlHew0X42ThnttG8byBxUqtBhzDLToUmA3KCKEFIzDbXdlSi7DVYWuiYPDjzTRlXzpYohtSg73mOGWZMOH1VBc/kZ5mF7kXqVmOyEPSc0Tqh9weaOk+coI++K0M+WGGlcyqO2fveuyTGsrlWtnbMJDkth2iVIpqHTOSk0iihJkkN++7/C1jonp4bDWP4qh/tCyyh8lrfRyIu+qeVT4LHNwaVsY5WZn3/VIp2ckhozJMAczonXqzbI3NraH5NBhnfvd4aeaqclGNlRjrlRZtmNmW2WjigOrPjE7hvwN5cTvXYFOSG4o953yATcuc0YRrp3ce5IbSJcxjTiJIk8Ty5LzW3J2z0YxUVRWOkZ/Vup2cZtw9aSP5pLmgciACfFUV/fwz/4u+RV06VRhtxZPsUaQPfBdI8XKknXTw3TvHcdQvRxR0xo83JPU7Np6MK3/wBZVb+CqI4ZHLwWNNGnJa/0RHFY6rdfbH9u/msmqthzu8jyKUeWJIZLckkt+/RPH4InBUVRHqZDvTYCerDOEyUUQzVtgKk2OnxaXt/uJ+a5PSrdznPs9RrScQNPIEkmQ5oA3zLvJdDoweDZjyqujxDSrdbIdAIBiNc888xzC8xy0ZGz0VHuY0mVHZG4P2SgetIDqhxv4DKGtnkPUlTGHJ1SZDvZ5AZN89V1q1OQQdDkVDqWX2GNEMGfD2dB3SsZNyds6YJRVIgX+S6xWhn8opF35CHfJZjZbYWuBbORWs2lgFG0FxguoVQOAHVu3b1izahXX0yuLRw9XtJMun+qGEtdUkHKSM+8rS7ltDTTBBEESDxELCKdoBEO09Vcdn7ceppsxkhoIyPPKfBRmwKO8Qjk1qpPg1P9tZ7wTdvHYDxq0hw8NfRU1jxxKnPvJzmhpdkOSw0szbh6ZbK9UENducFFsLsLjS/ld2mcuI8FDsv8WyOaD2qfaHh+krj0rzcMOYyMjik7sS01VlpJQRUzTqAPJ9ocfBGlTC0UvpUpODKDjo172ek/JZpUqzotW6VaM2Km7eKozniHBZNhXuYv5OaTBiTjCkQlhq1ZKHqT4R1nh2sHvTAcgXKaNNQYs7eC6VybPVLVVbRotLnu55ADVzjuAUGkFu/RlsuLHZ+sqD+LWAc7i1kYgzlxPM8lMpUJ0lZW7N0H1AO1aqYO8Cm4jwJIVsuHZg2Wg+zGoHyD2g2PbHuzuVofaf18Mz6wFCYZfUMThwz3xmuabbJ1My62dE7KLm47Q54nNoZgJHfiMeS6Fupsp02hoAa2AGjSF2r4tuKoTumB3Df4nPxVfvGvLc8v0XPOTk9z0sMKSsW+8TllqIy4cl3dk7FLy86CY8lXbFaGujkr7cFLDTJOUj4kKYK2PPPTBmL9JVpx3nafwvDBO4tptbB5GCqth+Gm+N472qXfFu660VqmvWVKjvBzycPeNQowPPhn8HfVeotkeclZrfQy7+FVH4j4y0ZrKry7NaoOFR4/uK1ToWIh7d+Mk+QCzy+bne+8LRSYJIrPknQDETJPisVtJl/8OXZKbqjg1jS5x0AzWqbB9H1B2L9qaKj8IMSYGeghRLguCnZmw0S8+086nkOAV02ZP8aOLSsZZbdIbTSFu6NbvOtmb+Z31Tbui27T/wBsPzO+qtkIiErZjbOHdexdks7S2jTLA4yRiJziN5XZs9nYwQGjxE+qWiWdb2Vrk1VhkN9xv5QkmmzfTZ+UI0U78j3p7E2xNSyUiM6NMgiM2CIO5QKuz1kcCDZbPn/4mfRdR9ckRCZKT/BpspZ6JLB7tX8/6I7L0V2KmZZ1w/35fBXFFCVsrUyt/wCg7Nxq/mH0RO2Fs/vVfMfRWQhJIUiKk6wssloY1jnOZUafajUHPTdmFT77s/U13s3AyP6TmPvkrjt32W0ag/lqEebZ+S5O2V3ipZqFqaZkBrsuObfIyFCW5bexwKN+FrQM8kFyCD9wgjTENci8bdxXsL2s1D2xPI8Vln7hqcB5hBBdcc0o7I6YYIyVsBuGrwHmh+4qvAeaJBX35FePAU24KpOg8wpFLZiqfd80SCyfUzKXTQO1s3si79opmphwNcHETwzAjvha+y9mwBJPPPe7P0CCCiWaT5M54I2LF6t3zu3cXFx+ATdnvJoo2jM4jJHeQPmUEFPcZKwRK1VoS3LgPRcm0XZUdw80aC59bO5IKyXTUaQTEAq0229IstSnTyeaZa0nTEWkT4TPgjQTWWS4InijPkymn0e1vfb/AI0Penv/AI/re+z18fBBBaeVk+wXT416Lf0eXc+w1Hda4Fp0j5pV4XfiqOewAYqheeJJOp5okFEs8nyJYIJ2SadnI4LrXRV6uq1x0GvkjQWTyyB4I0WD9/U+J8iiN/U+fkggq8iZl4sBP79p8/JAX5T5+SNBZPqZleLAI37T5+SI39T5+RQQR5Ew8WARv2nxPkkfv+nxPkggm88x+LAL9/0uJ8iiO0FLifIoIKXnmPxYfok7Q0uJ8kTr/pcT5IIK+9IXiwOHtXbGV6GBhOLE0iRGmvxXNsdeLFWs1U6//nvz1jlmjQUPNI0XS46orX7nfy80EEEd2RXi4/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6" name="AutoShape 6" descr="data:image/jpeg;base64,/9j/4AAQSkZJRgABAQAAAQABAAD/2wCEAAkGBhQSERQUEhQUFRUVFRcXFxgXFRgVGBwXFxQXFBcXFRUXHCYeGBwkHBccHy8gJCcpLCwsFx4xNTAqNSYrLCkBCQoKDgwOGg8PGiwkHCQsLCwsLCwsLCwsLCwsLCwsLCwsLCwsLCwsLCwsLCwsLCwsLCwsLCwsLCwsLCwsLCwsLP/AABEIALcBEwMBIgACEQEDEQH/xAAcAAAABwEBAAAAAAAAAAAAAAAAAQIDBAYHBQj/xABCEAABAwEFBAcGAwcDBAMAAAABAAIRAwQFEiExBkFRYQcTInGBkaEyUrHB0fBikuEUFSNCcqLxFoKyQ0RjwhclM//EABkBAAMBAQEAAAAAAAAAAAAAAAABAgMEBf/EACYRAAICAQMEAwEAAwAAAAAAAAABAhEDEiExBBMUQSJRYTIjceH/2gAMAwEAAhEDEQA/ALQ0JYCDQlwuE6gNSwEQCWAmAQCWEmEoJWAYSgiASgEACEoBEEqEABBGjhABIkorN9vtvyzHQsxg6OeNZ3hvDvVJNukCRb7x2tstBzm1KrQ5urd/ooTekawyB14/K6POFhb2Od2nEk880G2Y8JW/ZXthf4b2zbywk5Wmn/d6GF0rDfdCtHV1qb53Bwny1Xng0nRmEkyDlkR5yl2l9jo9MIQsHuPpCtdmIHWGozeyp2vJxzHmtW2Y25oWwAA4Ku9jj/xO/wCKynBoVfRZAEaARwosQSIpSIqWwG0aOEFBQmUklLSCEWAglEjKCkYAiKNEQndAFKSUaJJsAFBBBIZGanAEhoTgXQQGEoIglBABJQRQlBABgJQRAI0gDARoIAJgGjQhHCAOJtbfostmc+e0eywfiI+Wqw21DG6SZJz8dc1dulm2k2mnTkwynMTlLic48AqK6pJXRjjSsv1Q5ZqWY3925Wy6tnnVYIae+PmuPcNlLnidJ3QtkuGzNbTAgaLHLLejrxpJWU1mxhcDLPv/ACuZeuwpDS9og8IynjyWw0mhLfZ2uBBAM6rJNr2OTT9HnC03WRkR98lEs9F9N4LZBB+zK3q8dhaVQkthpPKfJVi2dHLy7swBOu9brK1szJ44vdHV2Iv59RjWVTiMZOOpgb1boVKsdzvslegzVrsw7mPaHw81dlitzLKknsJREJaSQhmImEUJSEKRiISSEspJCQxshEllJU0MKERCWiKAGyiCWUSQxKCNBICM1LCJoSl0kCglQiCUAgAQlAIIwgABKCACOEABGEIRwgAwgUExeFbBSqO91jneTSUAYnttbuvt1ZwzAdgb3MGH4glcZtKF3qexdpLQ/AM+1BqNDzvnATPnmucbM4+00tziCIndAPHkYW+pcHSoNbsl3JVIdMA961W4qxLB8As+2d2fqPOIAgaZ/rmtDu+xdWyCc1zTds6kvidqhaFKbVXHZVgqdZ65UIlxJpqoCqmHjuQZyVE0N3nTlgcNabg8TwGTh+Un0UgJt7ciDvEeeSKxvJY0nWIPhkUk96ObMvY6QkkJcIiFTMBCCOESQwiEgpZSSpYxBCTCWUkhIYSBQQKQCSiQKJIAIIIIAYCUkhLC6CQwEsJISggA4SgkpQQAoBHCIJQTEBGAgjQAFx9p71FGm1ojFVeGCeZzPl8V1atZrQXOcGgakkAeJKoO2d/UK77OKNQVDSqgvLc2gEj+bQ6bkUaY1ckRRYS5rqj3w4k5kwAATmFyb4skuB1a+fPfC6l5XbVq9holrScWY0nmu8bDTfTYA0Q1oAnlksltuevkI92tdRohze1lod/I8+f+Udl2uZUaZljgYLTr4J9tMsAbGUR4LnXlcLZNQyCBMgTIAmHDeeeqRFHUo38Dm0CNMTjAy17/ANUv/UpBAaabp3YoPquDYrhqOptfVrQ5wJ7Lcx7oncISqWztqDTLmv7WQndz+CdfRO17lws15k5OaWk+IPcRqlV73ZT9orlXRYXdlrsjJynSMifVRr3vJ1AF1Kl1j5ILnNDgA0kDCCYMxvyynuFYnSO9Z7+pvIAcu1TYAIGipFzW+016ga4NEgO7VGmMiJGYbIPcV3LBelRj2069N7HOIbm7G0kglppkgHCYIOsZZoRy54ncRFKRFUzkEIkooikMQURSiiUjEFElFFCQxKIpZRFIBookohJSGCEaACCAGAEoJISguggUEoBJCUEAHCMIkaYCglSmK1pYwS9zWji5wb8VyLbtvZKWtYOPBkvPmMvVNJvgR3lw9qtq6dipye1Ud7DJieZ4NHHwCrF49LIzFCiT+KoY/tb9VnN+XxUrvdUquxPdv5bmgbgOC2hhbe4m6FX7tTXtLy6s8uG5ujRya3QLs7AUhU63EN7CByhwVMbSnM71dOjmkS6uRq2m10cscHykFb5orttIfTy/yJs06xNZgBJAc3XOMhp4JllYOMjQ5jxzXGt9MvYORz7jqp1KrEcF5p7DR0QQ4KPbWPdSexuZIyniCD4aJ5pylLa7ekCHaRa7CA0DISMpGWhaf8J21twAScPDQHwaMyVCfZw4y4zwCjW2yVGPbVYwEMB7MgGdxQGhfZYblsueLIk5dw3Cd/1UO2WM9aTmO1oDznPzUa6NqwT/ABGYHDIjn371LtNqx1nFuRIaRiGRyzyT9EOMtR07JXpMIBLW8Scv8p68Kza1ZgA7NEF0n33twty3dkuPiOKhWAT2nYWvGWUExxGIkeMblOpUg0QOMneSTqSTmSeJVLijzsn9McRFBESgzAko0ShjQRCSlFEUhiSiCDkQKQwyklKSXBADZSUopJUjDRosSCAGQjCII10ECgVzLftRZqI7dVvc3tme5sqi7fbXOdUdZ6TiGMMPIPtO3ifdGkbzKqVG08V0ww2rYrNCt/SkwSKNJzuBecI/KJPqq/bdvrXUmH9WDuY0D1Mn1VdLBKWPvyWyxxXoEJr2h7yXPc5xO9xJ9SmntTjtPvgkOdqrAYcoVdskBSqxUelrKfBmxFRsK3dFFuDLbgdm2rTew89Hx4hpHiqvVZKf2ctvU2mlU9yo0nukB3pKT3TQuGaxb6BpufT1g5HiP5T4hQaNp0VuvW7OuZLfbaIH4m7h8h4cVS6rcLiNPvReXJaWe1hyrJH99nYZaoUmlapXIs9bLNXXZy4qZaHVBjcc43Cc9ySVjyZI41bK/ar0bRgmS46AAk+QQpbS0v8Aqvw94I85Ct187NUgx1Sm3C4CSNQQNQJ0VDvSnhkObLDrIyQ04vceKcMys612XTRe/rm1WPkyADp4b1NvL2mkazHgqdYdm6Tu1Ta6nzBy8AkXxtQLHRJc4vqmQwEzJGUnkN/khbukOdQ+TfBxds74m3VMJPYDWZHe1va9SVEsO11opEYKzxyLpHkVWRai9xc4yXEkk7ycySnA9dygkqPKc9Ts066+lR4yr0w8e8zsny0Porhde2NmtHsVA13uv7J8JyKwVr1Kp2n1WcsaDZnokOnMZoSss2B2sdSqChUdNNxgSfZcdI5FamuecXFioJEVMs1iDhJMJm1WbAdZG79VDi6sVqyI8oNKKoipqCx1JclIigQ0UgpZTZKQwkEEECEBcXa2+v2azOe0w93YZ/Ud/gAT5LsSqv0j2ZrrC9ziA6m5rmTvdOEtHGQT5cl1wXyVksyisZk6/e9IY/NEyoDlvTVUFpXpUYt+zotdklj5fJRbLVUhh+/RJmiYf38E285nv+ac+/VNP0SGQ6xQoUyXBrRJMAd508yhVmJG7Nd3YCxNrW6iDo0l5/2CQPOEm6Vmfs0W4ehyzGkDaX1XPIzwODWgnc3IkxxKpnSD0dG7y2pTealCocIJgOa6JwujI5TBy0K9B2Ck3BkFmvThbw2zUqW+pVnuDASf+QHisYykF2zq7H2zrrHZ6mRJpgHvb/DcDykQe9pTG09wYx1tMHFniG8xrP4hv4jNcjoitYdY305zp1TkeDwCJ5HMd4CvkTxPxy/92+oWU4+i4TcJWjK2uIWn7IPHVMnUgKp7X3dToMdaC4MYILo0k6Fo/FpA0K5+wG2zH1W0mv1BcAQQQBnqRCxjBxdnXmyRyw25NfvFg6t8+674FZo2+WECYPfHwVv2mtzv2bsES/szpkQdOJ3eKyDbSq6x9S1uEuqtc7Q9locGtIE5zn5BaTTm6iR00444vUyyX5tRSpMmRJGQGvgFjl+3ibTVNU5bg3XC0afU80u0WguqS8lxcIzUVwhy3x4lDf2Rmy69vQmkVIDlHqtgiN+cJym5aNGKJGNOMcmAltCkqydTqw6VuVxXia1jp1Bm408/6m5H4LBCdFrfRXbsdlfTOtOocuThPxlc+ZbF2Wq675DjGYwxP05FWekxr28R6Kl2nA57nMIa8GDuxRlnz5qXYb6NM9rIb5yXNGdchKF8E286GB0btQmKJU+1Vm2gAs1HwPFQabYUSW+3AR43HUlyMoiUhjbk2U4U24qQEyggiTAblZ50pW5pNGkM3NxPPLFDW5ccj9lWja++XWayuqU4xy1okSBiOsb8lj9vvN9eo6pVMvdEnTQQMhkMl6WCDvUZSdEWqwbteKKnaf5Xpb2zp9/cqJWpmea7DF7EunTAPZKlMdr971y6Fo46qZRrSShoqLJRP35pv+VKn4Jt+Xl81JY3O7kujstUdTtlB1PIl4B7jk4+XwXOLVYdgbGalvojXMk8gGmT98VM/wCWJcm6Wu+22eyvrPJDWsnMQeGSwTbPat1ur4yIYwYWA8Jkk8yfgFe+mfaSGU7GyNGvfHCThB8c/BZIoxxpWI0XoftUVq1P3mNcOGRIg8iHR3wtUtFqbSYXvMNAknflkCB74OUb1h/RteXU26mT7LgWOETk7kOcLbn0OsPbEtMQCOOJhLhpJyUTW4GR7c2+reDgGNcG0yXU2DMQ4ASW8SQe6VU9m7X+z2unUMgNfDgd2LsmeJ+C3G8bFgpltJjRDcTsMAwdYjXMSsNvSt1lpqv9kFx3RBnMnhJ1KMe9xNJemkbn0g3gWXawsnF1lMtM72nH8AR4rK+kW+Baba1zfZbZ6IA3AuZ1pHhjjwWpX+xtS6C50w2m1/k39VhBeS4k8hmfdaG/JGMXoi2jdyKKuRkQjrbkRE/eS2JGqjeO9HTcjcksKAJAKMAo6LU6QoKQR0PLNX7ontcWh7JydTJ/KQfmqEX5ZqRcl6Oo16TmEgtcCY4DUeKznG4tFJm53jceIl9J2FxMkHNp4/0pi7bY+nIrN7WIyCAQROUbiI3rqWC8GVmCpTdLT9wU89gOoB7xK89qjRS9M4bre6g9rqWdMntM3j6j4Kx9dTqsFSk4GR2m7weYXOtV3MeIIjgRkR3LjllezVA5nbZvw5Hvc3u8EJ1sx0pccliJRFHZLWyu3EzJ28feiJ7Y1ySokQU25LKbKkYRCJKlBKgMx6R78D3izt0YcTz+OMm+APmeSpIZySq1QucXOMkkkneSTJKMNK92EdKo5m7YXVeaQ+mCE/hSS1WDRyrTRLTKFnrZlT69LIrltbDkGT2Z2abpSnNny+ij2Y5KQCkbDFcQCfvLNaR0MXcHVqtb3Whg73GT6ALPnj1WrdCuVlqu/GZ/2tA+Szy/yIz3b28OvvC0P3B5YP6WdkfBV5xUu2PxVHu4vc7zcT81HexUtgZ0tlq+G10T+P5ZL0M+uGCTzjmQ+YXnG6aLjWpBgJdjbAGZ1B+C3C124uPcPLiubPLSa4sev/QkWt7qji0FxBkxmAJyCyrbCqyrbbQ+kBrnwcQwB+XMg+S0Y34KIdUmGNEk8Tu8Sshr15e547MlzstwJJLe8TIUdOm22dPUUkom1WEGvcRAzJs49APosRqMzPMn1K27o/eTdXHAxxP+0krE2mc+PxOfzW2NcnH+EOqMx980gKTVpapk0zqtiRMTqm2t4KS1mRKSxseCkdFz2d6NqloswrdcxjnCWMLSZGgxOB7M9xVVtNEsc5jhDmkgg7iDBBWu7HV4stCNDTb6ZKhdJFDBb3uGlRrH+JbhPq0lcmPI5SaZ1ZcajFNFVtVSAV2rh2KtNai6u1rcIbiALoc4DPsN38piVF2duM2u0BpnqmQ6qeU5Nni45eZWpB5aWsbk0agZDCMgPklnzaPiuR9Pg7nyfBWdhNqOoqhjz/CfAPI7nfVasagiVnG3VqabNTLaebagaHhsQA09nFG/LLkn9itqi5nUVDmPYPEe79FjL5x1oJw0y0l2qW0AwnqNSVTbbeZ6wBWa6qktC5k7ZU8elWP17LBx08njwDhwP1UmpeQNIVIlujxvadJHzQlM2aqGVHNIyqiQeDhr5hWvoxY6Ic3Ew4m/DvTTlHew0X42ThnttG8byBxUqtBhzDLToUmA3KCKEFIzDbXdlSi7DVYWuiYPDjzTRlXzpYohtSg73mOGWZMOH1VBc/kZ5mF7kXqVmOyEPSc0Tqh9weaOk+coI++K0M+WGGlcyqO2fveuyTGsrlWtnbMJDkth2iVIpqHTOSk0iihJkkN++7/C1jonp4bDWP4qh/tCyyh8lrfRyIu+qeVT4LHNwaVsY5WZn3/VIp2ckhozJMAczonXqzbI3NraH5NBhnfvd4aeaqclGNlRjrlRZtmNmW2WjigOrPjE7hvwN5cTvXYFOSG4o953yATcuc0YRrp3ce5IbSJcxjTiJIk8Ty5LzW3J2z0YxUVRWOkZ/Vup2cZtw9aSP5pLmgciACfFUV/fwz/4u+RV06VRhtxZPsUaQPfBdI8XKknXTw3TvHcdQvRxR0xo83JPU7Np6MK3/wBZVb+CqI4ZHLwWNNGnJa/0RHFY6rdfbH9u/msmqthzu8jyKUeWJIZLckkt+/RPH4InBUVRHqZDvTYCerDOEyUUQzVtgKk2OnxaXt/uJ+a5PSrdznPs9RrScQNPIEkmQ5oA3zLvJdDoweDZjyqujxDSrdbIdAIBiNc888xzC8xy0ZGz0VHuY0mVHZG4P2SgetIDqhxv4DKGtnkPUlTGHJ1SZDvZ5AZN89V1q1OQQdDkVDqWX2GNEMGfD2dB3SsZNyds6YJRVIgX+S6xWhn8opF35CHfJZjZbYWuBbORWs2lgFG0FxguoVQOAHVu3b1izahXX0yuLRw9XtJMun+qGEtdUkHKSM+8rS7ltDTTBBEESDxELCKdoBEO09Vcdn7ceppsxkhoIyPPKfBRmwKO8Qjk1qpPg1P9tZ7wTdvHYDxq0hw8NfRU1jxxKnPvJzmhpdkOSw0szbh6ZbK9UENducFFsLsLjS/ld2mcuI8FDsv8WyOaD2qfaHh+krj0rzcMOYyMjik7sS01VlpJQRUzTqAPJ9ocfBGlTC0UvpUpODKDjo172ek/JZpUqzotW6VaM2Km7eKozniHBZNhXuYv5OaTBiTjCkQlhq1ZKHqT4R1nh2sHvTAcgXKaNNQYs7eC6VybPVLVVbRotLnu55ADVzjuAUGkFu/RlsuLHZ+sqD+LWAc7i1kYgzlxPM8lMpUJ0lZW7N0H1AO1aqYO8Cm4jwJIVsuHZg2Wg+zGoHyD2g2PbHuzuVofaf18Mz6wFCYZfUMThwz3xmuabbJ1My62dE7KLm47Q54nNoZgJHfiMeS6Fupsp02hoAa2AGjSF2r4tuKoTumB3Df4nPxVfvGvLc8v0XPOTk9z0sMKSsW+8TllqIy4cl3dk7FLy86CY8lXbFaGujkr7cFLDTJOUj4kKYK2PPPTBmL9JVpx3nafwvDBO4tptbB5GCqth+Gm+N472qXfFu660VqmvWVKjvBzycPeNQowPPhn8HfVeotkeclZrfQy7+FVH4j4y0ZrKry7NaoOFR4/uK1ToWIh7d+Mk+QCzy+bne+8LRSYJIrPknQDETJPisVtJl/8OXZKbqjg1jS5x0AzWqbB9H1B2L9qaKj8IMSYGeghRLguCnZmw0S8+086nkOAV02ZP8aOLSsZZbdIbTSFu6NbvOtmb+Z31Tbui27T/wBsPzO+qtkIiErZjbOHdexdks7S2jTLA4yRiJziN5XZs9nYwQGjxE+qWiWdb2Vrk1VhkN9xv5QkmmzfTZ+UI0U78j3p7E2xNSyUiM6NMgiM2CIO5QKuz1kcCDZbPn/4mfRdR9ckRCZKT/BpspZ6JLB7tX8/6I7L0V2KmZZ1w/35fBXFFCVsrUyt/wCg7Nxq/mH0RO2Fs/vVfMfRWQhJIUiKk6wssloY1jnOZUafajUHPTdmFT77s/U13s3AyP6TmPvkrjt32W0ag/lqEebZ+S5O2V3ipZqFqaZkBrsuObfIyFCW5bexwKN+FrQM8kFyCD9wgjTENci8bdxXsL2s1D2xPI8Vln7hqcB5hBBdcc0o7I6YYIyVsBuGrwHmh+4qvAeaJBX35FePAU24KpOg8wpFLZiqfd80SCyfUzKXTQO1s3si79opmphwNcHETwzAjvha+y9mwBJPPPe7P0CCCiWaT5M54I2LF6t3zu3cXFx+ATdnvJoo2jM4jJHeQPmUEFPcZKwRK1VoS3LgPRcm0XZUdw80aC59bO5IKyXTUaQTEAq0229IstSnTyeaZa0nTEWkT4TPgjQTWWS4InijPkymn0e1vfb/AI0Penv/AI/re+z18fBBBaeVk+wXT416Lf0eXc+w1Hda4Fp0j5pV4XfiqOewAYqheeJJOp5okFEs8nyJYIJ2SadnI4LrXRV6uq1x0GvkjQWTyyB4I0WD9/U+J8iiN/U+fkggq8iZl4sBP79p8/JAX5T5+SNBZPqZleLAI37T5+SI39T5+RQQR5Ew8WARv2nxPkkfv+nxPkggm88x+LAL9/0uJ8iiO0FLifIoIKXnmPxYfok7Q0uJ8kTr/pcT5IIK+9IXiwOHtXbGV6GBhOLE0iRGmvxXNsdeLFWs1U6//nvz1jlmjQUPNI0XS46orX7nfy80EEEd2RXi4/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8" name="AutoShape 8" descr="data:image/jpeg;base64,/9j/4AAQSkZJRgABAQAAAQABAAD/2wCEAAkGBhQSERQUEhQUFRUVFRcXFxgXFRgVGBwXFxQXFBcXFRUXHCYeGBwkHBccHy8gJCcpLCwsFx4xNTAqNSYrLCkBCQoKDgwOGg8PGiwkHCQsLCwsLCwsLCwsLCwsLCwsLCwsLCwsLCwsLCwsLCwsLCwsLCwsLCwsLCwsLCwsLCwsLP/AABEIALcBEwMBIgACEQEDEQH/xAAcAAAABwEBAAAAAAAAAAAAAAAAAQIDBAYHBQj/xABCEAABAwEFBAcGAwcDBAMAAAABAAIRAwQFEiExBkFRYQcTInGBkaEyUrHB0fBikuEUFSNCcqLxFoKyQ0RjwhclM//EABkBAAMBAQEAAAAAAAAAAAAAAAABAgMEBf/EACYRAAICAQMEAwEAAwAAAAAAAAABAhEDEiExBBMUQSJRYTIjceH/2gAMAwEAAhEDEQA/ALQ0JYCDQlwuE6gNSwEQCWAmAQCWEmEoJWAYSgiASgEACEoBEEqEABBGjhABIkorN9vtvyzHQsxg6OeNZ3hvDvVJNukCRb7x2tstBzm1KrQ5urd/ooTekawyB14/K6POFhb2Od2nEk880G2Y8JW/ZXthf4b2zbywk5Wmn/d6GF0rDfdCtHV1qb53Bwny1Xng0nRmEkyDlkR5yl2l9jo9MIQsHuPpCtdmIHWGozeyp2vJxzHmtW2Y25oWwAA4Ku9jj/xO/wCKynBoVfRZAEaARwosQSIpSIqWwG0aOEFBQmUklLSCEWAglEjKCkYAiKNEQndAFKSUaJJsAFBBBIZGanAEhoTgXQQGEoIglBABJQRQlBABgJQRAI0gDARoIAJgGjQhHCAOJtbfostmc+e0eywfiI+Wqw21DG6SZJz8dc1dulm2k2mnTkwynMTlLic48AqK6pJXRjjSsv1Q5ZqWY3925Wy6tnnVYIae+PmuPcNlLnidJ3QtkuGzNbTAgaLHLLejrxpJWU1mxhcDLPv/ACuZeuwpDS9og8IynjyWw0mhLfZ2uBBAM6rJNr2OTT9HnC03WRkR98lEs9F9N4LZBB+zK3q8dhaVQkthpPKfJVi2dHLy7swBOu9brK1szJ44vdHV2Iv59RjWVTiMZOOpgb1boVKsdzvslegzVrsw7mPaHw81dlitzLKknsJREJaSQhmImEUJSEKRiISSEspJCQxshEllJU0MKERCWiKAGyiCWUSQxKCNBICM1LCJoSl0kCglQiCUAgAQlAIIwgABKCACOEABGEIRwgAwgUExeFbBSqO91jneTSUAYnttbuvt1ZwzAdgb3MGH4glcZtKF3qexdpLQ/AM+1BqNDzvnATPnmucbM4+00tziCIndAPHkYW+pcHSoNbsl3JVIdMA961W4qxLB8As+2d2fqPOIAgaZ/rmtDu+xdWyCc1zTds6kvidqhaFKbVXHZVgqdZ65UIlxJpqoCqmHjuQZyVE0N3nTlgcNabg8TwGTh+Un0UgJt7ciDvEeeSKxvJY0nWIPhkUk96ObMvY6QkkJcIiFTMBCCOESQwiEgpZSSpYxBCTCWUkhIYSBQQKQCSiQKJIAIIIIAYCUkhLC6CQwEsJISggA4SgkpQQAoBHCIJQTEBGAgjQAFx9p71FGm1ojFVeGCeZzPl8V1atZrQXOcGgakkAeJKoO2d/UK77OKNQVDSqgvLc2gEj+bQ6bkUaY1ckRRYS5rqj3w4k5kwAATmFyb4skuB1a+fPfC6l5XbVq9holrScWY0nmu8bDTfTYA0Q1oAnlksltuevkI92tdRohze1lod/I8+f+Udl2uZUaZljgYLTr4J9tMsAbGUR4LnXlcLZNQyCBMgTIAmHDeeeqRFHUo38Dm0CNMTjAy17/ANUv/UpBAaabp3YoPquDYrhqOptfVrQ5wJ7Lcx7oncISqWztqDTLmv7WQndz+CdfRO17lws15k5OaWk+IPcRqlV73ZT9orlXRYXdlrsjJynSMifVRr3vJ1AF1Kl1j5ILnNDgA0kDCCYMxvyynuFYnSO9Z7+pvIAcu1TYAIGipFzW+016ga4NEgO7VGmMiJGYbIPcV3LBelRj2069N7HOIbm7G0kglppkgHCYIOsZZoRy54ncRFKRFUzkEIkooikMQURSiiUjEFElFFCQxKIpZRFIBookohJSGCEaACCAGAEoJISguggUEoBJCUEAHCMIkaYCglSmK1pYwS9zWji5wb8VyLbtvZKWtYOPBkvPmMvVNJvgR3lw9qtq6dipye1Ud7DJieZ4NHHwCrF49LIzFCiT+KoY/tb9VnN+XxUrvdUquxPdv5bmgbgOC2hhbe4m6FX7tTXtLy6s8uG5ujRya3QLs7AUhU63EN7CByhwVMbSnM71dOjmkS6uRq2m10cscHykFb5orttIfTy/yJs06xNZgBJAc3XOMhp4JllYOMjQ5jxzXGt9MvYORz7jqp1KrEcF5p7DR0QQ4KPbWPdSexuZIyniCD4aJ5pylLa7ekCHaRa7CA0DISMpGWhaf8J21twAScPDQHwaMyVCfZw4y4zwCjW2yVGPbVYwEMB7MgGdxQGhfZYblsueLIk5dw3Cd/1UO2WM9aTmO1oDznPzUa6NqwT/ABGYHDIjn371LtNqx1nFuRIaRiGRyzyT9EOMtR07JXpMIBLW8Scv8p68Kza1ZgA7NEF0n33twty3dkuPiOKhWAT2nYWvGWUExxGIkeMblOpUg0QOMneSTqSTmSeJVLijzsn9McRFBESgzAko0ShjQRCSlFEUhiSiCDkQKQwyklKSXBADZSUopJUjDRosSCAGQjCII10ECgVzLftRZqI7dVvc3tme5sqi7fbXOdUdZ6TiGMMPIPtO3ifdGkbzKqVG08V0ww2rYrNCt/SkwSKNJzuBecI/KJPqq/bdvrXUmH9WDuY0D1Mn1VdLBKWPvyWyxxXoEJr2h7yXPc5xO9xJ9SmntTjtPvgkOdqrAYcoVdskBSqxUelrKfBmxFRsK3dFFuDLbgdm2rTew89Hx4hpHiqvVZKf2ctvU2mlU9yo0nukB3pKT3TQuGaxb6BpufT1g5HiP5T4hQaNp0VuvW7OuZLfbaIH4m7h8h4cVS6rcLiNPvReXJaWe1hyrJH99nYZaoUmlapXIs9bLNXXZy4qZaHVBjcc43Cc9ySVjyZI41bK/ar0bRgmS46AAk+QQpbS0v8Aqvw94I85Ct187NUgx1Sm3C4CSNQQNQJ0VDvSnhkObLDrIyQ04vceKcMys612XTRe/rm1WPkyADp4b1NvL2mkazHgqdYdm6Tu1Ta6nzBy8AkXxtQLHRJc4vqmQwEzJGUnkN/khbukOdQ+TfBxds74m3VMJPYDWZHe1va9SVEsO11opEYKzxyLpHkVWRai9xc4yXEkk7ycySnA9dygkqPKc9Ts066+lR4yr0w8e8zsny0Porhde2NmtHsVA13uv7J8JyKwVr1Kp2n1WcsaDZnokOnMZoSss2B2sdSqChUdNNxgSfZcdI5FamuecXFioJEVMs1iDhJMJm1WbAdZG79VDi6sVqyI8oNKKoipqCx1JclIigQ0UgpZTZKQwkEEECEBcXa2+v2azOe0w93YZ/Ud/gAT5LsSqv0j2ZrrC9ziA6m5rmTvdOEtHGQT5cl1wXyVksyisZk6/e9IY/NEyoDlvTVUFpXpUYt+zotdklj5fJRbLVUhh+/RJmiYf38E285nv+ac+/VNP0SGQ6xQoUyXBrRJMAd508yhVmJG7Nd3YCxNrW6iDo0l5/2CQPOEm6Vmfs0W4ehyzGkDaX1XPIzwODWgnc3IkxxKpnSD0dG7y2pTealCocIJgOa6JwujI5TBy0K9B2Ck3BkFmvThbw2zUqW+pVnuDASf+QHisYykF2zq7H2zrrHZ6mRJpgHvb/DcDykQe9pTG09wYx1tMHFniG8xrP4hv4jNcjoitYdY305zp1TkeDwCJ5HMd4CvkTxPxy/92+oWU4+i4TcJWjK2uIWn7IPHVMnUgKp7X3dToMdaC4MYILo0k6Fo/FpA0K5+wG2zH1W0mv1BcAQQQBnqRCxjBxdnXmyRyw25NfvFg6t8+674FZo2+WECYPfHwVv2mtzv2bsES/szpkQdOJ3eKyDbSq6x9S1uEuqtc7Q9locGtIE5zn5BaTTm6iR00444vUyyX5tRSpMmRJGQGvgFjl+3ibTVNU5bg3XC0afU80u0WguqS8lxcIzUVwhy3x4lDf2Rmy69vQmkVIDlHqtgiN+cJym5aNGKJGNOMcmAltCkqydTqw6VuVxXia1jp1Bm408/6m5H4LBCdFrfRXbsdlfTOtOocuThPxlc+ZbF2Wq675DjGYwxP05FWekxr28R6Kl2nA57nMIa8GDuxRlnz5qXYb6NM9rIb5yXNGdchKF8E286GB0btQmKJU+1Vm2gAs1HwPFQabYUSW+3AR43HUlyMoiUhjbk2U4U24qQEyggiTAblZ50pW5pNGkM3NxPPLFDW5ccj9lWja++XWayuqU4xy1okSBiOsb8lj9vvN9eo6pVMvdEnTQQMhkMl6WCDvUZSdEWqwbteKKnaf5Xpb2zp9/cqJWpmea7DF7EunTAPZKlMdr971y6Fo46qZRrSShoqLJRP35pv+VKn4Jt+Xl81JY3O7kujstUdTtlB1PIl4B7jk4+XwXOLVYdgbGalvojXMk8gGmT98VM/wCWJcm6Wu+22eyvrPJDWsnMQeGSwTbPat1ur4yIYwYWA8Jkk8yfgFe+mfaSGU7GyNGvfHCThB8c/BZIoxxpWI0XoftUVq1P3mNcOGRIg8iHR3wtUtFqbSYXvMNAknflkCB74OUb1h/RteXU26mT7LgWOETk7kOcLbn0OsPbEtMQCOOJhLhpJyUTW4GR7c2+reDgGNcG0yXU2DMQ4ASW8SQe6VU9m7X+z2unUMgNfDgd2LsmeJ+C3G8bFgpltJjRDcTsMAwdYjXMSsNvSt1lpqv9kFx3RBnMnhJ1KMe9xNJemkbn0g3gWXawsnF1lMtM72nH8AR4rK+kW+Baba1zfZbZ6IA3AuZ1pHhjjwWpX+xtS6C50w2m1/k39VhBeS4k8hmfdaG/JGMXoi2jdyKKuRkQjrbkRE/eS2JGqjeO9HTcjcksKAJAKMAo6LU6QoKQR0PLNX7ontcWh7JydTJ/KQfmqEX5ZqRcl6Oo16TmEgtcCY4DUeKznG4tFJm53jceIl9J2FxMkHNp4/0pi7bY+nIrN7WIyCAQROUbiI3rqWC8GVmCpTdLT9wU89gOoB7xK89qjRS9M4bre6g9rqWdMntM3j6j4Kx9dTqsFSk4GR2m7weYXOtV3MeIIjgRkR3LjllezVA5nbZvw5Hvc3u8EJ1sx0pccliJRFHZLWyu3EzJ28feiJ7Y1ySokQU25LKbKkYRCJKlBKgMx6R78D3izt0YcTz+OMm+APmeSpIZySq1QucXOMkkkneSTJKMNK92EdKo5m7YXVeaQ+mCE/hSS1WDRyrTRLTKFnrZlT69LIrltbDkGT2Z2abpSnNny+ij2Y5KQCkbDFcQCfvLNaR0MXcHVqtb3Whg73GT6ALPnj1WrdCuVlqu/GZ/2tA+Szy/yIz3b28OvvC0P3B5YP6WdkfBV5xUu2PxVHu4vc7zcT81HexUtgZ0tlq+G10T+P5ZL0M+uGCTzjmQ+YXnG6aLjWpBgJdjbAGZ1B+C3C124uPcPLiubPLSa4sev/QkWt7qji0FxBkxmAJyCyrbCqyrbbQ+kBrnwcQwB+XMg+S0Y34KIdUmGNEk8Tu8Sshr15e547MlzstwJJLe8TIUdOm22dPUUkom1WEGvcRAzJs49APosRqMzPMn1K27o/eTdXHAxxP+0krE2mc+PxOfzW2NcnH+EOqMx980gKTVpapk0zqtiRMTqm2t4KS1mRKSxseCkdFz2d6NqloswrdcxjnCWMLSZGgxOB7M9xVVtNEsc5jhDmkgg7iDBBWu7HV4stCNDTb6ZKhdJFDBb3uGlRrH+JbhPq0lcmPI5SaZ1ZcajFNFVtVSAV2rh2KtNai6u1rcIbiALoc4DPsN38piVF2duM2u0BpnqmQ6qeU5Nni45eZWpB5aWsbk0agZDCMgPklnzaPiuR9Pg7nyfBWdhNqOoqhjz/CfAPI7nfVasagiVnG3VqabNTLaebagaHhsQA09nFG/LLkn9itqi5nUVDmPYPEe79FjL5x1oJw0y0l2qW0AwnqNSVTbbeZ6wBWa6qktC5k7ZU8elWP17LBx08njwDhwP1UmpeQNIVIlujxvadJHzQlM2aqGVHNIyqiQeDhr5hWvoxY6Ic3Ew4m/DvTTlHew0X42ThnttG8byBxUqtBhzDLToUmA3KCKEFIzDbXdlSi7DVYWuiYPDjzTRlXzpYohtSg73mOGWZMOH1VBc/kZ5mF7kXqVmOyEPSc0Tqh9weaOk+coI++K0M+WGGlcyqO2fveuyTGsrlWtnbMJDkth2iVIpqHTOSk0iihJkkN++7/C1jonp4bDWP4qh/tCyyh8lrfRyIu+qeVT4LHNwaVsY5WZn3/VIp2ckhozJMAczonXqzbI3NraH5NBhnfvd4aeaqclGNlRjrlRZtmNmW2WjigOrPjE7hvwN5cTvXYFOSG4o953yATcuc0YRrp3ce5IbSJcxjTiJIk8Ty5LzW3J2z0YxUVRWOkZ/Vup2cZtw9aSP5pLmgciACfFUV/fwz/4u+RV06VRhtxZPsUaQPfBdI8XKknXTw3TvHcdQvRxR0xo83JPU7Np6MK3/wBZVb+CqI4ZHLwWNNGnJa/0RHFY6rdfbH9u/msmqthzu8jyKUeWJIZLckkt+/RPH4InBUVRHqZDvTYCerDOEyUUQzVtgKk2OnxaXt/uJ+a5PSrdznPs9RrScQNPIEkmQ5oA3zLvJdDoweDZjyqujxDSrdbIdAIBiNc888xzC8xy0ZGz0VHuY0mVHZG4P2SgetIDqhxv4DKGtnkPUlTGHJ1SZDvZ5AZN89V1q1OQQdDkVDqWX2GNEMGfD2dB3SsZNyds6YJRVIgX+S6xWhn8opF35CHfJZjZbYWuBbORWs2lgFG0FxguoVQOAHVu3b1izahXX0yuLRw9XtJMun+qGEtdUkHKSM+8rS7ltDTTBBEESDxELCKdoBEO09Vcdn7ceppsxkhoIyPPKfBRmwKO8Qjk1qpPg1P9tZ7wTdvHYDxq0hw8NfRU1jxxKnPvJzmhpdkOSw0szbh6ZbK9UENducFFsLsLjS/ld2mcuI8FDsv8WyOaD2qfaHh+krj0rzcMOYyMjik7sS01VlpJQRUzTqAPJ9ocfBGlTC0UvpUpODKDjo172ek/JZpUqzotW6VaM2Km7eKozniHBZNhXuYv5OaTBiTjCkQlhq1ZKHqT4R1nh2sHvTAcgXKaNNQYs7eC6VybPVLVVbRotLnu55ADVzjuAUGkFu/RlsuLHZ+sqD+LWAc7i1kYgzlxPM8lMpUJ0lZW7N0H1AO1aqYO8Cm4jwJIVsuHZg2Wg+zGoHyD2g2PbHuzuVofaf18Mz6wFCYZfUMThwz3xmuabbJ1My62dE7KLm47Q54nNoZgJHfiMeS6Fupsp02hoAa2AGjSF2r4tuKoTumB3Df4nPxVfvGvLc8v0XPOTk9z0sMKSsW+8TllqIy4cl3dk7FLy86CY8lXbFaGujkr7cFLDTJOUj4kKYK2PPPTBmL9JVpx3nafwvDBO4tptbB5GCqth+Gm+N472qXfFu660VqmvWVKjvBzycPeNQowPPhn8HfVeotkeclZrfQy7+FVH4j4y0ZrKry7NaoOFR4/uK1ToWIh7d+Mk+QCzy+bne+8LRSYJIrPknQDETJPisVtJl/8OXZKbqjg1jS5x0AzWqbB9H1B2L9qaKj8IMSYGeghRLguCnZmw0S8+086nkOAV02ZP8aOLSsZZbdIbTSFu6NbvOtmb+Z31Tbui27T/wBsPzO+qtkIiErZjbOHdexdks7S2jTLA4yRiJziN5XZs9nYwQGjxE+qWiWdb2Vrk1VhkN9xv5QkmmzfTZ+UI0U78j3p7E2xNSyUiM6NMgiM2CIO5QKuz1kcCDZbPn/4mfRdR9ckRCZKT/BpspZ6JLB7tX8/6I7L0V2KmZZ1w/35fBXFFCVsrUyt/wCg7Nxq/mH0RO2Fs/vVfMfRWQhJIUiKk6wssloY1jnOZUafajUHPTdmFT77s/U13s3AyP6TmPvkrjt32W0ag/lqEebZ+S5O2V3ipZqFqaZkBrsuObfIyFCW5bexwKN+FrQM8kFyCD9wgjTENci8bdxXsL2s1D2xPI8Vln7hqcB5hBBdcc0o7I6YYIyVsBuGrwHmh+4qvAeaJBX35FePAU24KpOg8wpFLZiqfd80SCyfUzKXTQO1s3si79opmphwNcHETwzAjvha+y9mwBJPPPe7P0CCCiWaT5M54I2LF6t3zu3cXFx+ATdnvJoo2jM4jJHeQPmUEFPcZKwRK1VoS3LgPRcm0XZUdw80aC59bO5IKyXTUaQTEAq0229IstSnTyeaZa0nTEWkT4TPgjQTWWS4InijPkymn0e1vfb/AI0Penv/AI/re+z18fBBBaeVk+wXT416Lf0eXc+w1Hda4Fp0j5pV4XfiqOewAYqheeJJOp5okFEs8nyJYIJ2SadnI4LrXRV6uq1x0GvkjQWTyyB4I0WD9/U+J8iiN/U+fkggq8iZl4sBP79p8/JAX5T5+SNBZPqZleLAI37T5+SI39T5+RQQR5Ew8WARv2nxPkkfv+nxPkggm88x+LAL9/0uJ8iiO0FLifIoIKXnmPxYfok7Q0uJ8kTr/pcT5IIK+9IXiwOHtXbGV6GBhOLE0iRGmvxXNsdeLFWs1U6//nvz1jlmjQUPNI0XS46orX7nfy80EEEd2RXi4/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70" name="AutoShape 10" descr="data:image/jpeg;base64,/9j/4AAQSkZJRgABAQAAAQABAAD/2wCEAAkGBhQSERQUEhQUFRUVFRcXFxgXFRgVGBwXFxQXFBcXFRUXHCYeGBwkHBccHy8gJCcpLCwsFx4xNTAqNSYrLCkBCQoKDgwOGg8PGiwkHCQsLCwsLCwsLCwsLCwsLCwsLCwsLCwsLCwsLCwsLCwsLCwsLCwsLCwsLCwsLCwsLCwsLP/AABEIALcBEwMBIgACEQEDEQH/xAAcAAAABwEBAAAAAAAAAAAAAAAAAQIDBAYHBQj/xABCEAABAwEFBAcGAwcDBAMAAAABAAIRAwQFEiExBkFRYQcTInGBkaEyUrHB0fBikuEUFSNCcqLxFoKyQ0RjwhclM//EABkBAAMBAQEAAAAAAAAAAAAAAAABAgMEBf/EACYRAAICAQMEAwEAAwAAAAAAAAABAhEDEiExBBMUQSJRYTIjceH/2gAMAwEAAhEDEQA/ALQ0JYCDQlwuE6gNSwEQCWAmAQCWEmEoJWAYSgiASgEACEoBEEqEABBGjhABIkorN9vtvyzHQsxg6OeNZ3hvDvVJNukCRb7x2tstBzm1KrQ5urd/ooTekawyB14/K6POFhb2Od2nEk880G2Y8JW/ZXthf4b2zbywk5Wmn/d6GF0rDfdCtHV1qb53Bwny1Xng0nRmEkyDlkR5yl2l9jo9MIQsHuPpCtdmIHWGozeyp2vJxzHmtW2Y25oWwAA4Ku9jj/xO/wCKynBoVfRZAEaARwosQSIpSIqWwG0aOEFBQmUklLSCEWAglEjKCkYAiKNEQndAFKSUaJJsAFBBBIZGanAEhoTgXQQGEoIglBABJQRQlBABgJQRAI0gDARoIAJgGjQhHCAOJtbfostmc+e0eywfiI+Wqw21DG6SZJz8dc1dulm2k2mnTkwynMTlLic48AqK6pJXRjjSsv1Q5ZqWY3925Wy6tnnVYIae+PmuPcNlLnidJ3QtkuGzNbTAgaLHLLejrxpJWU1mxhcDLPv/ACuZeuwpDS9og8IynjyWw0mhLfZ2uBBAM6rJNr2OTT9HnC03WRkR98lEs9F9N4LZBB+zK3q8dhaVQkthpPKfJVi2dHLy7swBOu9brK1szJ44vdHV2Iv59RjWVTiMZOOpgb1boVKsdzvslegzVrsw7mPaHw81dlitzLKknsJREJaSQhmImEUJSEKRiISSEspJCQxshEllJU0MKERCWiKAGyiCWUSQxKCNBICM1LCJoSl0kCglQiCUAgAQlAIIwgABKCACOEABGEIRwgAwgUExeFbBSqO91jneTSUAYnttbuvt1ZwzAdgb3MGH4glcZtKF3qexdpLQ/AM+1BqNDzvnATPnmucbM4+00tziCIndAPHkYW+pcHSoNbsl3JVIdMA961W4qxLB8As+2d2fqPOIAgaZ/rmtDu+xdWyCc1zTds6kvidqhaFKbVXHZVgqdZ65UIlxJpqoCqmHjuQZyVE0N3nTlgcNabg8TwGTh+Un0UgJt7ciDvEeeSKxvJY0nWIPhkUk96ObMvY6QkkJcIiFTMBCCOESQwiEgpZSSpYxBCTCWUkhIYSBQQKQCSiQKJIAIIIIAYCUkhLC6CQwEsJISggA4SgkpQQAoBHCIJQTEBGAgjQAFx9p71FGm1ojFVeGCeZzPl8V1atZrQXOcGgakkAeJKoO2d/UK77OKNQVDSqgvLc2gEj+bQ6bkUaY1ckRRYS5rqj3w4k5kwAATmFyb4skuB1a+fPfC6l5XbVq9holrScWY0nmu8bDTfTYA0Q1oAnlksltuevkI92tdRohze1lod/I8+f+Udl2uZUaZljgYLTr4J9tMsAbGUR4LnXlcLZNQyCBMgTIAmHDeeeqRFHUo38Dm0CNMTjAy17/ANUv/UpBAaabp3YoPquDYrhqOptfVrQ5wJ7Lcx7oncISqWztqDTLmv7WQndz+CdfRO17lws15k5OaWk+IPcRqlV73ZT9orlXRYXdlrsjJynSMifVRr3vJ1AF1Kl1j5ILnNDgA0kDCCYMxvyynuFYnSO9Z7+pvIAcu1TYAIGipFzW+016ga4NEgO7VGmMiJGYbIPcV3LBelRj2069N7HOIbm7G0kglppkgHCYIOsZZoRy54ncRFKRFUzkEIkooikMQURSiiUjEFElFFCQxKIpZRFIBookohJSGCEaACCAGAEoJISguggUEoBJCUEAHCMIkaYCglSmK1pYwS9zWji5wb8VyLbtvZKWtYOPBkvPmMvVNJvgR3lw9qtq6dipye1Ud7DJieZ4NHHwCrF49LIzFCiT+KoY/tb9VnN+XxUrvdUquxPdv5bmgbgOC2hhbe4m6FX7tTXtLy6s8uG5ujRya3QLs7AUhU63EN7CByhwVMbSnM71dOjmkS6uRq2m10cscHykFb5orttIfTy/yJs06xNZgBJAc3XOMhp4JllYOMjQ5jxzXGt9MvYORz7jqp1KrEcF5p7DR0QQ4KPbWPdSexuZIyniCD4aJ5pylLa7ekCHaRa7CA0DISMpGWhaf8J21twAScPDQHwaMyVCfZw4y4zwCjW2yVGPbVYwEMB7MgGdxQGhfZYblsueLIk5dw3Cd/1UO2WM9aTmO1oDznPzUa6NqwT/ABGYHDIjn371LtNqx1nFuRIaRiGRyzyT9EOMtR07JXpMIBLW8Scv8p68Kza1ZgA7NEF0n33twty3dkuPiOKhWAT2nYWvGWUExxGIkeMblOpUg0QOMneSTqSTmSeJVLijzsn9McRFBESgzAko0ShjQRCSlFEUhiSiCDkQKQwyklKSXBADZSUopJUjDRosSCAGQjCII10ECgVzLftRZqI7dVvc3tme5sqi7fbXOdUdZ6TiGMMPIPtO3ifdGkbzKqVG08V0ww2rYrNCt/SkwSKNJzuBecI/KJPqq/bdvrXUmH9WDuY0D1Mn1VdLBKWPvyWyxxXoEJr2h7yXPc5xO9xJ9SmntTjtPvgkOdqrAYcoVdskBSqxUelrKfBmxFRsK3dFFuDLbgdm2rTew89Hx4hpHiqvVZKf2ctvU2mlU9yo0nukB3pKT3TQuGaxb6BpufT1g5HiP5T4hQaNp0VuvW7OuZLfbaIH4m7h8h4cVS6rcLiNPvReXJaWe1hyrJH99nYZaoUmlapXIs9bLNXXZy4qZaHVBjcc43Cc9ySVjyZI41bK/ar0bRgmS46AAk+QQpbS0v8Aqvw94I85Ct187NUgx1Sm3C4CSNQQNQJ0VDvSnhkObLDrIyQ04vceKcMys612XTRe/rm1WPkyADp4b1NvL2mkazHgqdYdm6Tu1Ta6nzBy8AkXxtQLHRJc4vqmQwEzJGUnkN/khbukOdQ+TfBxds74m3VMJPYDWZHe1va9SVEsO11opEYKzxyLpHkVWRai9xc4yXEkk7ycySnA9dygkqPKc9Ts066+lR4yr0w8e8zsny0Porhde2NmtHsVA13uv7J8JyKwVr1Kp2n1WcsaDZnokOnMZoSss2B2sdSqChUdNNxgSfZcdI5FamuecXFioJEVMs1iDhJMJm1WbAdZG79VDi6sVqyI8oNKKoipqCx1JclIigQ0UgpZTZKQwkEEECEBcXa2+v2azOe0w93YZ/Ud/gAT5LsSqv0j2ZrrC9ziA6m5rmTvdOEtHGQT5cl1wXyVksyisZk6/e9IY/NEyoDlvTVUFpXpUYt+zotdklj5fJRbLVUhh+/RJmiYf38E285nv+ac+/VNP0SGQ6xQoUyXBrRJMAd508yhVmJG7Nd3YCxNrW6iDo0l5/2CQPOEm6Vmfs0W4ehyzGkDaX1XPIzwODWgnc3IkxxKpnSD0dG7y2pTealCocIJgOa6JwujI5TBy0K9B2Ck3BkFmvThbw2zUqW+pVnuDASf+QHisYykF2zq7H2zrrHZ6mRJpgHvb/DcDykQe9pTG09wYx1tMHFniG8xrP4hv4jNcjoitYdY305zp1TkeDwCJ5HMd4CvkTxPxy/92+oWU4+i4TcJWjK2uIWn7IPHVMnUgKp7X3dToMdaC4MYILo0k6Fo/FpA0K5+wG2zH1W0mv1BcAQQQBnqRCxjBxdnXmyRyw25NfvFg6t8+674FZo2+WECYPfHwVv2mtzv2bsES/szpkQdOJ3eKyDbSq6x9S1uEuqtc7Q9locGtIE5zn5BaTTm6iR00444vUyyX5tRSpMmRJGQGvgFjl+3ibTVNU5bg3XC0afU80u0WguqS8lxcIzUVwhy3x4lDf2Rmy69vQmkVIDlHqtgiN+cJym5aNGKJGNOMcmAltCkqydTqw6VuVxXia1jp1Bm408/6m5H4LBCdFrfRXbsdlfTOtOocuThPxlc+ZbF2Wq675DjGYwxP05FWekxr28R6Kl2nA57nMIa8GDuxRlnz5qXYb6NM9rIb5yXNGdchKF8E286GB0btQmKJU+1Vm2gAs1HwPFQabYUSW+3AR43HUlyMoiUhjbk2U4U24qQEyggiTAblZ50pW5pNGkM3NxPPLFDW5ccj9lWja++XWayuqU4xy1okSBiOsb8lj9vvN9eo6pVMvdEnTQQMhkMl6WCDvUZSdEWqwbteKKnaf5Xpb2zp9/cqJWpmea7DF7EunTAPZKlMdr971y6Fo46qZRrSShoqLJRP35pv+VKn4Jt+Xl81JY3O7kujstUdTtlB1PIl4B7jk4+XwXOLVYdgbGalvojXMk8gGmT98VM/wCWJcm6Wu+22eyvrPJDWsnMQeGSwTbPat1ur4yIYwYWA8Jkk8yfgFe+mfaSGU7GyNGvfHCThB8c/BZIoxxpWI0XoftUVq1P3mNcOGRIg8iHR3wtUtFqbSYXvMNAknflkCB74OUb1h/RteXU26mT7LgWOETk7kOcLbn0OsPbEtMQCOOJhLhpJyUTW4GR7c2+reDgGNcG0yXU2DMQ4ASW8SQe6VU9m7X+z2unUMgNfDgd2LsmeJ+C3G8bFgpltJjRDcTsMAwdYjXMSsNvSt1lpqv9kFx3RBnMnhJ1KMe9xNJemkbn0g3gWXawsnF1lMtM72nH8AR4rK+kW+Baba1zfZbZ6IA3AuZ1pHhjjwWpX+xtS6C50w2m1/k39VhBeS4k8hmfdaG/JGMXoi2jdyKKuRkQjrbkRE/eS2JGqjeO9HTcjcksKAJAKMAo6LU6QoKQR0PLNX7ontcWh7JydTJ/KQfmqEX5ZqRcl6Oo16TmEgtcCY4DUeKznG4tFJm53jceIl9J2FxMkHNp4/0pi7bY+nIrN7WIyCAQROUbiI3rqWC8GVmCpTdLT9wU89gOoB7xK89qjRS9M4bre6g9rqWdMntM3j6j4Kx9dTqsFSk4GR2m7weYXOtV3MeIIjgRkR3LjllezVA5nbZvw5Hvc3u8EJ1sx0pccliJRFHZLWyu3EzJ28feiJ7Y1ySokQU25LKbKkYRCJKlBKgMx6R78D3izt0YcTz+OMm+APmeSpIZySq1QucXOMkkkneSTJKMNK92EdKo5m7YXVeaQ+mCE/hSS1WDRyrTRLTKFnrZlT69LIrltbDkGT2Z2abpSnNny+ij2Y5KQCkbDFcQCfvLNaR0MXcHVqtb3Whg73GT6ALPnj1WrdCuVlqu/GZ/2tA+Szy/yIz3b28OvvC0P3B5YP6WdkfBV5xUu2PxVHu4vc7zcT81HexUtgZ0tlq+G10T+P5ZL0M+uGCTzjmQ+YXnG6aLjWpBgJdjbAGZ1B+C3C124uPcPLiubPLSa4sev/QkWt7qji0FxBkxmAJyCyrbCqyrbbQ+kBrnwcQwB+XMg+S0Y34KIdUmGNEk8Tu8Sshr15e547MlzstwJJLe8TIUdOm22dPUUkom1WEGvcRAzJs49APosRqMzPMn1K27o/eTdXHAxxP+0krE2mc+PxOfzW2NcnH+EOqMx980gKTVpapk0zqtiRMTqm2t4KS1mRKSxseCkdFz2d6NqloswrdcxjnCWMLSZGgxOB7M9xVVtNEsc5jhDmkgg7iDBBWu7HV4stCNDTb6ZKhdJFDBb3uGlRrH+JbhPq0lcmPI5SaZ1ZcajFNFVtVSAV2rh2KtNai6u1rcIbiALoc4DPsN38piVF2duM2u0BpnqmQ6qeU5Nni45eZWpB5aWsbk0agZDCMgPklnzaPiuR9Pg7nyfBWdhNqOoqhjz/CfAPI7nfVasagiVnG3VqabNTLaebagaHhsQA09nFG/LLkn9itqi5nUVDmPYPEe79FjL5x1oJw0y0l2qW0AwnqNSVTbbeZ6wBWa6qktC5k7ZU8elWP17LBx08njwDhwP1UmpeQNIVIlujxvadJHzQlM2aqGVHNIyqiQeDhr5hWvoxY6Ic3Ew4m/DvTTlHew0X42ThnttG8byBxUqtBhzDLToUmA3KCKEFIzDbXdlSi7DVYWuiYPDjzTRlXzpYohtSg73mOGWZMOH1VBc/kZ5mF7kXqVmOyEPSc0Tqh9weaOk+coI++K0M+WGGlcyqO2fveuyTGsrlWtnbMJDkth2iVIpqHTOSk0iihJkkN++7/C1jonp4bDWP4qh/tCyyh8lrfRyIu+qeVT4LHNwaVsY5WZn3/VIp2ckhozJMAczonXqzbI3NraH5NBhnfvd4aeaqclGNlRjrlRZtmNmW2WjigOrPjE7hvwN5cTvXYFOSG4o953yATcuc0YRrp3ce5IbSJcxjTiJIk8Ty5LzW3J2z0YxUVRWOkZ/Vup2cZtw9aSP5pLmgciACfFUV/fwz/4u+RV06VRhtxZPsUaQPfBdI8XKknXTw3TvHcdQvRxR0xo83JPU7Np6MK3/wBZVb+CqI4ZHLwWNNGnJa/0RHFY6rdfbH9u/msmqthzu8jyKUeWJIZLckkt+/RPH4InBUVRHqZDvTYCerDOEyUUQzVtgKk2OnxaXt/uJ+a5PSrdznPs9RrScQNPIEkmQ5oA3zLvJdDoweDZjyqujxDSrdbIdAIBiNc888xzC8xy0ZGz0VHuY0mVHZG4P2SgetIDqhxv4DKGtnkPUlTGHJ1SZDvZ5AZN89V1q1OQQdDkVDqWX2GNEMGfD2dB3SsZNyds6YJRVIgX+S6xWhn8opF35CHfJZjZbYWuBbORWs2lgFG0FxguoVQOAHVu3b1izahXX0yuLRw9XtJMun+qGEtdUkHKSM+8rS7ltDTTBBEESDxELCKdoBEO09Vcdn7ceppsxkhoIyPPKfBRmwKO8Qjk1qpPg1P9tZ7wTdvHYDxq0hw8NfRU1jxxKnPvJzmhpdkOSw0szbh6ZbK9UENducFFsLsLjS/ld2mcuI8FDsv8WyOaD2qfaHh+krj0rzcMOYyMjik7sS01VlpJQRUzTqAPJ9ocfBGlTC0UvpUpODKDjo172ek/JZpUqzotW6VaM2Km7eKozniHBZNhXuYv5OaTBiTjCkQlhq1ZKHqT4R1nh2sHvTAcgXKaNNQYs7eC6VybPVLVVbRotLnu55ADVzjuAUGkFu/RlsuLHZ+sqD+LWAc7i1kYgzlxPM8lMpUJ0lZW7N0H1AO1aqYO8Cm4jwJIVsuHZg2Wg+zGoHyD2g2PbHuzuVofaf18Mz6wFCYZfUMThwz3xmuabbJ1My62dE7KLm47Q54nNoZgJHfiMeS6Fupsp02hoAa2AGjSF2r4tuKoTumB3Df4nPxVfvGvLc8v0XPOTk9z0sMKSsW+8TllqIy4cl3dk7FLy86CY8lXbFaGujkr7cFLDTJOUj4kKYK2PPPTBmL9JVpx3nafwvDBO4tptbB5GCqth+Gm+N472qXfFu660VqmvWVKjvBzycPeNQowPPhn8HfVeotkeclZrfQy7+FVH4j4y0ZrKry7NaoOFR4/uK1ToWIh7d+Mk+QCzy+bne+8LRSYJIrPknQDETJPisVtJl/8OXZKbqjg1jS5x0AzWqbB9H1B2L9qaKj8IMSYGeghRLguCnZmw0S8+086nkOAV02ZP8aOLSsZZbdIbTSFu6NbvOtmb+Z31Tbui27T/wBsPzO+qtkIiErZjbOHdexdks7S2jTLA4yRiJziN5XZs9nYwQGjxE+qWiWdb2Vrk1VhkN9xv5QkmmzfTZ+UI0U78j3p7E2xNSyUiM6NMgiM2CIO5QKuz1kcCDZbPn/4mfRdR9ckRCZKT/BpspZ6JLB7tX8/6I7L0V2KmZZ1w/35fBXFFCVsrUyt/wCg7Nxq/mH0RO2Fs/vVfMfRWQhJIUiKk6wssloY1jnOZUafajUHPTdmFT77s/U13s3AyP6TmPvkrjt32W0ag/lqEebZ+S5O2V3ipZqFqaZkBrsuObfIyFCW5bexwKN+FrQM8kFyCD9wgjTENci8bdxXsL2s1D2xPI8Vln7hqcB5hBBdcc0o7I6YYIyVsBuGrwHmh+4qvAeaJBX35FePAU24KpOg8wpFLZiqfd80SCyfUzKXTQO1s3si79opmphwNcHETwzAjvha+y9mwBJPPPe7P0CCCiWaT5M54I2LF6t3zu3cXFx+ATdnvJoo2jM4jJHeQPmUEFPcZKwRK1VoS3LgPRcm0XZUdw80aC59bO5IKyXTUaQTEAq0229IstSnTyeaZa0nTEWkT4TPgjQTWWS4InijPkymn0e1vfb/AI0Penv/AI/re+z18fBBBaeVk+wXT416Lf0eXc+w1Hda4Fp0j5pV4XfiqOewAYqheeJJOp5okFEs8nyJYIJ2SadnI4LrXRV6uq1x0GvkjQWTyyB4I0WD9/U+J8iiN/U+fkggq8iZl4sBP79p8/JAX5T5+SNBZPqZleLAI37T5+SI39T5+RQQR5Ew8WARv2nxPkkfv+nxPkggm88x+LAL9/0uJ8iiO0FLifIoIKXnmPxYfok7Q0uJ8kTr/pcT5IIK+9IXiwOHtXbGV6GBhOLE0iRGmvxXNsdeLFWs1U6//nvz1jlmjQUPNI0XS46orX7nfy80EEEd2RXi4/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72" name="AutoShape 12" descr="data:image/jpeg;base64,/9j/4AAQSkZJRgABAQAAAQABAAD/2wCEAAkGBhQSERQUEhQUFRUVFRcXFxgXFRgVGBwXFxQXFBcXFRUXHCYeGBwkHBccHy8gJCcpLCwsFx4xNTAqNSYrLCkBCQoKDgwOGg8PGiwkHCQsLCwsLCwsLCwsLCwsLCwsLCwsLCwsLCwsLCwsLCwsLCwsLCwsLCwsLCwsLCwsLCwsLP/AABEIALcBEwMBIgACEQEDEQH/xAAcAAAABwEBAAAAAAAAAAAAAAAAAQIDBAYHBQj/xABCEAABAwEFBAcGAwcDBAMAAAABAAIRAwQFEiExBkFRYQcTInGBkaEyUrHB0fBikuEUFSNCcqLxFoKyQ0RjwhclM//EABkBAAMBAQEAAAAAAAAAAAAAAAABAgMEBf/EACYRAAICAQMEAwEAAwAAAAAAAAABAhEDEiExBBMUQSJRYTIjceH/2gAMAwEAAhEDEQA/ALQ0JYCDQlwuE6gNSwEQCWAmAQCWEmEoJWAYSgiASgEACEoBEEqEABBGjhABIkorN9vtvyzHQsxg6OeNZ3hvDvVJNukCRb7x2tstBzm1KrQ5urd/ooTekawyB14/K6POFhb2Od2nEk880G2Y8JW/ZXthf4b2zbywk5Wmn/d6GF0rDfdCtHV1qb53Bwny1Xng0nRmEkyDlkR5yl2l9jo9MIQsHuPpCtdmIHWGozeyp2vJxzHmtW2Y25oWwAA4Ku9jj/xO/wCKynBoVfRZAEaARwosQSIpSIqWwG0aOEFBQmUklLSCEWAglEjKCkYAiKNEQndAFKSUaJJsAFBBBIZGanAEhoTgXQQGEoIglBABJQRQlBABgJQRAI0gDARoIAJgGjQhHCAOJtbfostmc+e0eywfiI+Wqw21DG6SZJz8dc1dulm2k2mnTkwynMTlLic48AqK6pJXRjjSsv1Q5ZqWY3925Wy6tnnVYIae+PmuPcNlLnidJ3QtkuGzNbTAgaLHLLejrxpJWU1mxhcDLPv/ACuZeuwpDS9og8IynjyWw0mhLfZ2uBBAM6rJNr2OTT9HnC03WRkR98lEs9F9N4LZBB+zK3q8dhaVQkthpPKfJVi2dHLy7swBOu9brK1szJ44vdHV2Iv59RjWVTiMZOOpgb1boVKsdzvslegzVrsw7mPaHw81dlitzLKknsJREJaSQhmImEUJSEKRiISSEspJCQxshEllJU0MKERCWiKAGyiCWUSQxKCNBICM1LCJoSl0kCglQiCUAgAQlAIIwgABKCACOEABGEIRwgAwgUExeFbBSqO91jneTSUAYnttbuvt1ZwzAdgb3MGH4glcZtKF3qexdpLQ/AM+1BqNDzvnATPnmucbM4+00tziCIndAPHkYW+pcHSoNbsl3JVIdMA961W4qxLB8As+2d2fqPOIAgaZ/rmtDu+xdWyCc1zTds6kvidqhaFKbVXHZVgqdZ65UIlxJpqoCqmHjuQZyVE0N3nTlgcNabg8TwGTh+Un0UgJt7ciDvEeeSKxvJY0nWIPhkUk96ObMvY6QkkJcIiFTMBCCOESQwiEgpZSSpYxBCTCWUkhIYSBQQKQCSiQKJIAIIIIAYCUkhLC6CQwEsJISggA4SgkpQQAoBHCIJQTEBGAgjQAFx9p71FGm1ojFVeGCeZzPl8V1atZrQXOcGgakkAeJKoO2d/UK77OKNQVDSqgvLc2gEj+bQ6bkUaY1ckRRYS5rqj3w4k5kwAATmFyb4skuB1a+fPfC6l5XbVq9holrScWY0nmu8bDTfTYA0Q1oAnlksltuevkI92tdRohze1lod/I8+f+Udl2uZUaZljgYLTr4J9tMsAbGUR4LnXlcLZNQyCBMgTIAmHDeeeqRFHUo38Dm0CNMTjAy17/ANUv/UpBAaabp3YoPquDYrhqOptfVrQ5wJ7Lcx7oncISqWztqDTLmv7WQndz+CdfRO17lws15k5OaWk+IPcRqlV73ZT9orlXRYXdlrsjJynSMifVRr3vJ1AF1Kl1j5ILnNDgA0kDCCYMxvyynuFYnSO9Z7+pvIAcu1TYAIGipFzW+016ga4NEgO7VGmMiJGYbIPcV3LBelRj2069N7HOIbm7G0kglppkgHCYIOsZZoRy54ncRFKRFUzkEIkooikMQURSiiUjEFElFFCQxKIpZRFIBookohJSGCEaACCAGAEoJISguggUEoBJCUEAHCMIkaYCglSmK1pYwS9zWji5wb8VyLbtvZKWtYOPBkvPmMvVNJvgR3lw9qtq6dipye1Ud7DJieZ4NHHwCrF49LIzFCiT+KoY/tb9VnN+XxUrvdUquxPdv5bmgbgOC2hhbe4m6FX7tTXtLy6s8uG5ujRya3QLs7AUhU63EN7CByhwVMbSnM71dOjmkS6uRq2m10cscHykFb5orttIfTy/yJs06xNZgBJAc3XOMhp4JllYOMjQ5jxzXGt9MvYORz7jqp1KrEcF5p7DR0QQ4KPbWPdSexuZIyniCD4aJ5pylLa7ekCHaRa7CA0DISMpGWhaf8J21twAScPDQHwaMyVCfZw4y4zwCjW2yVGPbVYwEMB7MgGdxQGhfZYblsueLIk5dw3Cd/1UO2WM9aTmO1oDznPzUa6NqwT/ABGYHDIjn371LtNqx1nFuRIaRiGRyzyT9EOMtR07JXpMIBLW8Scv8p68Kza1ZgA7NEF0n33twty3dkuPiOKhWAT2nYWvGWUExxGIkeMblOpUg0QOMneSTqSTmSeJVLijzsn9McRFBESgzAko0ShjQRCSlFEUhiSiCDkQKQwyklKSXBADZSUopJUjDRosSCAGQjCII10ECgVzLftRZqI7dVvc3tme5sqi7fbXOdUdZ6TiGMMPIPtO3ifdGkbzKqVG08V0ww2rYrNCt/SkwSKNJzuBecI/KJPqq/bdvrXUmH9WDuY0D1Mn1VdLBKWPvyWyxxXoEJr2h7yXPc5xO9xJ9SmntTjtPvgkOdqrAYcoVdskBSqxUelrKfBmxFRsK3dFFuDLbgdm2rTew89Hx4hpHiqvVZKf2ctvU2mlU9yo0nukB3pKT3TQuGaxb6BpufT1g5HiP5T4hQaNp0VuvW7OuZLfbaIH4m7h8h4cVS6rcLiNPvReXJaWe1hyrJH99nYZaoUmlapXIs9bLNXXZy4qZaHVBjcc43Cc9ySVjyZI41bK/ar0bRgmS46AAk+QQpbS0v8Aqvw94I85Ct187NUgx1Sm3C4CSNQQNQJ0VDvSnhkObLDrIyQ04vceKcMys612XTRe/rm1WPkyADp4b1NvL2mkazHgqdYdm6Tu1Ta6nzBy8AkXxtQLHRJc4vqmQwEzJGUnkN/khbukOdQ+TfBxds74m3VMJPYDWZHe1va9SVEsO11opEYKzxyLpHkVWRai9xc4yXEkk7ycySnA9dygkqPKc9Ts066+lR4yr0w8e8zsny0Porhde2NmtHsVA13uv7J8JyKwVr1Kp2n1WcsaDZnokOnMZoSss2B2sdSqChUdNNxgSfZcdI5FamuecXFioJEVMs1iDhJMJm1WbAdZG79VDi6sVqyI8oNKKoipqCx1JclIigQ0UgpZTZKQwkEEECEBcXa2+v2azOe0w93YZ/Ud/gAT5LsSqv0j2ZrrC9ziA6m5rmTvdOEtHGQT5cl1wXyVksyisZk6/e9IY/NEyoDlvTVUFpXpUYt+zotdklj5fJRbLVUhh+/RJmiYf38E285nv+ac+/VNP0SGQ6xQoUyXBrRJMAd508yhVmJG7Nd3YCxNrW6iDo0l5/2CQPOEm6Vmfs0W4ehyzGkDaX1XPIzwODWgnc3IkxxKpnSD0dG7y2pTealCocIJgOa6JwujI5TBy0K9B2Ck3BkFmvThbw2zUqW+pVnuDASf+QHisYykF2zq7H2zrrHZ6mRJpgHvb/DcDykQe9pTG09wYx1tMHFniG8xrP4hv4jNcjoitYdY305zp1TkeDwCJ5HMd4CvkTxPxy/92+oWU4+i4TcJWjK2uIWn7IPHVMnUgKp7X3dToMdaC4MYILo0k6Fo/FpA0K5+wG2zH1W0mv1BcAQQQBnqRCxjBxdnXmyRyw25NfvFg6t8+674FZo2+WECYPfHwVv2mtzv2bsES/szpkQdOJ3eKyDbSq6x9S1uEuqtc7Q9locGtIE5zn5BaTTm6iR00444vUyyX5tRSpMmRJGQGvgFjl+3ibTVNU5bg3XC0afU80u0WguqS8lxcIzUVwhy3x4lDf2Rmy69vQmkVIDlHqtgiN+cJym5aNGKJGNOMcmAltCkqydTqw6VuVxXia1jp1Bm408/6m5H4LBCdFrfRXbsdlfTOtOocuThPxlc+ZbF2Wq675DjGYwxP05FWekxr28R6Kl2nA57nMIa8GDuxRlnz5qXYb6NM9rIb5yXNGdchKF8E286GB0btQmKJU+1Vm2gAs1HwPFQabYUSW+3AR43HUlyMoiUhjbk2U4U24qQEyggiTAblZ50pW5pNGkM3NxPPLFDW5ccj9lWja++XWayuqU4xy1okSBiOsb8lj9vvN9eo6pVMvdEnTQQMhkMl6WCDvUZSdEWqwbteKKnaf5Xpb2zp9/cqJWpmea7DF7EunTAPZKlMdr971y6Fo46qZRrSShoqLJRP35pv+VKn4Jt+Xl81JY3O7kujstUdTtlB1PIl4B7jk4+XwXOLVYdgbGalvojXMk8gGmT98VM/wCWJcm6Wu+22eyvrPJDWsnMQeGSwTbPat1ur4yIYwYWA8Jkk8yfgFe+mfaSGU7GyNGvfHCThB8c/BZIoxxpWI0XoftUVq1P3mNcOGRIg8iHR3wtUtFqbSYXvMNAknflkCB74OUb1h/RteXU26mT7LgWOETk7kOcLbn0OsPbEtMQCOOJhLhpJyUTW4GR7c2+reDgGNcG0yXU2DMQ4ASW8SQe6VU9m7X+z2unUMgNfDgd2LsmeJ+C3G8bFgpltJjRDcTsMAwdYjXMSsNvSt1lpqv9kFx3RBnMnhJ1KMe9xNJemkbn0g3gWXawsnF1lMtM72nH8AR4rK+kW+Baba1zfZbZ6IA3AuZ1pHhjjwWpX+xtS6C50w2m1/k39VhBeS4k8hmfdaG/JGMXoi2jdyKKuRkQjrbkRE/eS2JGqjeO9HTcjcksKAJAKMAo6LU6QoKQR0PLNX7ontcWh7JydTJ/KQfmqEX5ZqRcl6Oo16TmEgtcCY4DUeKznG4tFJm53jceIl9J2FxMkHNp4/0pi7bY+nIrN7WIyCAQROUbiI3rqWC8GVmCpTdLT9wU89gOoB7xK89qjRS9M4bre6g9rqWdMntM3j6j4Kx9dTqsFSk4GR2m7weYXOtV3MeIIjgRkR3LjllezVA5nbZvw5Hvc3u8EJ1sx0pccliJRFHZLWyu3EzJ28feiJ7Y1ySokQU25LKbKkYRCJKlBKgMx6R78D3izt0YcTz+OMm+APmeSpIZySq1QucXOMkkkneSTJKMNK92EdKo5m7YXVeaQ+mCE/hSS1WDRyrTRLTKFnrZlT69LIrltbDkGT2Z2abpSnNny+ij2Y5KQCkbDFcQCfvLNaR0MXcHVqtb3Whg73GT6ALPnj1WrdCuVlqu/GZ/2tA+Szy/yIz3b28OvvC0P3B5YP6WdkfBV5xUu2PxVHu4vc7zcT81HexUtgZ0tlq+G10T+P5ZL0M+uGCTzjmQ+YXnG6aLjWpBgJdjbAGZ1B+C3C124uPcPLiubPLSa4sev/QkWt7qji0FxBkxmAJyCyrbCqyrbbQ+kBrnwcQwB+XMg+S0Y34KIdUmGNEk8Tu8Sshr15e547MlzstwJJLe8TIUdOm22dPUUkom1WEGvcRAzJs49APosRqMzPMn1K27o/eTdXHAxxP+0krE2mc+PxOfzW2NcnH+EOqMx980gKTVpapk0zqtiRMTqm2t4KS1mRKSxseCkdFz2d6NqloswrdcxjnCWMLSZGgxOB7M9xVVtNEsc5jhDmkgg7iDBBWu7HV4stCNDTb6ZKhdJFDBb3uGlRrH+JbhPq0lcmPI5SaZ1ZcajFNFVtVSAV2rh2KtNai6u1rcIbiALoc4DPsN38piVF2duM2u0BpnqmQ6qeU5Nni45eZWpB5aWsbk0agZDCMgPklnzaPiuR9Pg7nyfBWdhNqOoqhjz/CfAPI7nfVasagiVnG3VqabNTLaebagaHhsQA09nFG/LLkn9itqi5nUVDmPYPEe79FjL5x1oJw0y0l2qW0AwnqNSVTbbeZ6wBWa6qktC5k7ZU8elWP17LBx08njwDhwP1UmpeQNIVIlujxvadJHzQlM2aqGVHNIyqiQeDhr5hWvoxY6Ic3Ew4m/DvTTlHew0X42ThnttG8byBxUqtBhzDLToUmA3KCKEFIzDbXdlSi7DVYWuiYPDjzTRlXzpYohtSg73mOGWZMOH1VBc/kZ5mF7kXqVmOyEPSc0Tqh9weaOk+coI++K0M+WGGlcyqO2fveuyTGsrlWtnbMJDkth2iVIpqHTOSk0iihJkkN++7/C1jonp4bDWP4qh/tCyyh8lrfRyIu+qeVT4LHNwaVsY5WZn3/VIp2ckhozJMAczonXqzbI3NraH5NBhnfvd4aeaqclGNlRjrlRZtmNmW2WjigOrPjE7hvwN5cTvXYFOSG4o953yATcuc0YRrp3ce5IbSJcxjTiJIk8Ty5LzW3J2z0YxUVRWOkZ/Vup2cZtw9aSP5pLmgciACfFUV/fwz/4u+RV06VRhtxZPsUaQPfBdI8XKknXTw3TvHcdQvRxR0xo83JPU7Np6MK3/wBZVb+CqI4ZHLwWNNGnJa/0RHFY6rdfbH9u/msmqthzu8jyKUeWJIZLckkt+/RPH4InBUVRHqZDvTYCerDOEyUUQzVtgKk2OnxaXt/uJ+a5PSrdznPs9RrScQNPIEkmQ5oA3zLvJdDoweDZjyqujxDSrdbIdAIBiNc888xzC8xy0ZGz0VHuY0mVHZG4P2SgetIDqhxv4DKGtnkPUlTGHJ1SZDvZ5AZN89V1q1OQQdDkVDqWX2GNEMGfD2dB3SsZNyds6YJRVIgX+S6xWhn8opF35CHfJZjZbYWuBbORWs2lgFG0FxguoVQOAHVu3b1izahXX0yuLRw9XtJMun+qGEtdUkHKSM+8rS7ltDTTBBEESDxELCKdoBEO09Vcdn7ceppsxkhoIyPPKfBRmwKO8Qjk1qpPg1P9tZ7wTdvHYDxq0hw8NfRU1jxxKnPvJzmhpdkOSw0szbh6ZbK9UENducFFsLsLjS/ld2mcuI8FDsv8WyOaD2qfaHh+krj0rzcMOYyMjik7sS01VlpJQRUzTqAPJ9ocfBGlTC0UvpUpODKDjo172ek/JZpUqzotW6VaM2Km7eKozniHBZNhXuYv5OaTBiTjCkQlhq1ZKHqT4R1nh2sHvTAcgXKaNNQYs7eC6VybPVLVVbRotLnu55ADVzjuAUGkFu/RlsuLHZ+sqD+LWAc7i1kYgzlxPM8lMpUJ0lZW7N0H1AO1aqYO8Cm4jwJIVsuHZg2Wg+zGoHyD2g2PbHuzuVofaf18Mz6wFCYZfUMThwz3xmuabbJ1My62dE7KLm47Q54nNoZgJHfiMeS6Fupsp02hoAa2AGjSF2r4tuKoTumB3Df4nPxVfvGvLc8v0XPOTk9z0sMKSsW+8TllqIy4cl3dk7FLy86CY8lXbFaGujkr7cFLDTJOUj4kKYK2PPPTBmL9JVpx3nafwvDBO4tptbB5GCqth+Gm+N472qXfFu660VqmvWVKjvBzycPeNQowPPhn8HfVeotkeclZrfQy7+FVH4j4y0ZrKry7NaoOFR4/uK1ToWIh7d+Mk+QCzy+bne+8LRSYJIrPknQDETJPisVtJl/8OXZKbqjg1jS5x0AzWqbB9H1B2L9qaKj8IMSYGeghRLguCnZmw0S8+086nkOAV02ZP8aOLSsZZbdIbTSFu6NbvOtmb+Z31Tbui27T/wBsPzO+qtkIiErZjbOHdexdks7S2jTLA4yRiJziN5XZs9nYwQGjxE+qWiWdb2Vrk1VhkN9xv5QkmmzfTZ+UI0U78j3p7E2xNSyUiM6NMgiM2CIO5QKuz1kcCDZbPn/4mfRdR9ckRCZKT/BpspZ6JLB7tX8/6I7L0V2KmZZ1w/35fBXFFCVsrUyt/wCg7Nxq/mH0RO2Fs/vVfMfRWQhJIUiKk6wssloY1jnOZUafajUHPTdmFT77s/U13s3AyP6TmPvkrjt32W0ag/lqEebZ+S5O2V3ipZqFqaZkBrsuObfIyFCW5bexwKN+FrQM8kFyCD9wgjTENci8bdxXsL2s1D2xPI8Vln7hqcB5hBBdcc0o7I6YYIyVsBuGrwHmh+4qvAeaJBX35FePAU24KpOg8wpFLZiqfd80SCyfUzKXTQO1s3si79opmphwNcHETwzAjvha+y9mwBJPPPe7P0CCCiWaT5M54I2LF6t3zu3cXFx+ATdnvJoo2jM4jJHeQPmUEFPcZKwRK1VoS3LgPRcm0XZUdw80aC59bO5IKyXTUaQTEAq0229IstSnTyeaZa0nTEWkT4TPgjQTWWS4InijPkymn0e1vfb/AI0Penv/AI/re+z18fBBBaeVk+wXT416Lf0eXc+w1Hda4Fp0j5pV4XfiqOewAYqheeJJOp5okFEs8nyJYIJ2SadnI4LrXRV6uq1x0GvkjQWTyyB4I0WD9/U+J8iiN/U+fkggq8iZl4sBP79p8/JAX5T5+SNBZPqZleLAI37T5+SI39T5+RQQR5Ew8WARv2nxPkkfv+nxPkggm88x+LAL9/0uJ8iiO0FLifIoIKXnmPxYfok7Q0uJ8kTr/pcT5IIK+9IXiwOHtXbGV6GBhOLE0iRGmvxXNsdeLFWs1U6//nvz1jlmjQUPNI0XS46orX7nfy80EEEd2RXi4/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74" name="Picture 14" descr="http://2.bp.blogspot.com/-822chfjrI0w/T2eNaq-fu4I/AAAAAAAAKa4/JRJHkQx4T24/s1600/11%D0%9F%D0%B0%D0%B2%D0%BB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2143140" cy="2603915"/>
          </a:xfrm>
          <a:prstGeom prst="rect">
            <a:avLst/>
          </a:prstGeom>
          <a:noFill/>
        </p:spPr>
      </p:pic>
      <p:sp>
        <p:nvSpPr>
          <p:cNvPr id="15376" name="AutoShape 16" descr="data:image/jpeg;base64,/9j/4AAQSkZJRgABAQAAAQABAAD/2wCEAAkGBhQSERQUExQUFRUVFxcVFxgXFBUXFBUXFxcXGBcXFBcXHCYeGBkkHBcUHy8gJCcpLCwsFx4xNTAqNSYrLCkBCQoKDgwOGg8PGCkfHyQsKSwsKSwpLCwsLCwpKSwsLCksLCksKSwsLCwpLCwpKSksLCksKSksKSwpLCkpLCwsKf/AABEIARMAtwMBIgACEQEDEQH/xAAcAAAABwEBAAAAAAAAAAAAAAAAAQIDBAUGBwj/xABAEAABAwIDBQUFBwMDAwUAAAABAAIRAwQSITEFBkFRYRMicYGRMqGx0fAHI0JSYsHhFEPxM3KCFWOyJFNzkqL/xAAZAQADAQEBAAAAAAAAAAAAAAAAAQIDBAX/xAAlEQEBAAICAgEFAAMBAAAAAAAAAQIRAyESMUEEEyJRYYHR8DL/2gAMAwEAAhEDEQA/ALFGEIRrmbggUECgEkqPcXTWCXEADmUjad4KbC4kBYfam2u1J1iIg8PJTacay43moMjE7WMxnE6T6qLc740WHXEOBaZlYKsxzjPMR0MCPVL/AOn4e9OWseKWw6Bab3W7yAHEE8wrWpetA1C5e23Y6cxBAHhHH3K4sLjDk3MYhln9cSl5Kk23jboZZ6/soO2NtdlTloDnHQGYy1mFRDaTgJzMGR6+/wDlMXFwDiLpz8eCXmfiarb+VmyDTZPAgn4HXgjZv9UwwWsxayJzA1gTkfkqus6m4OngIHPWf2UepsonFBn6lPaXTrS+ZUAwuBJAMA6SFKBXKLfadWg8OYYHKBmJ4+hWy3a3uFy403NwuAmQe6c+R0VSk1AKNJCUEwCKEqEISBKIpcIiEAhBGUEGQiRwhCpIk3WrBoTqy+9F21wwhxyOYgx7krdGottXVWo7vOHdmB+Eg+/hr0Va22JzGvx8+altEiQQ4cuMdEKsNaSNeXHxCglXcX5pnDGfwI+vqUmjbVKrpzDTH0FNs9kF5xVM+Q/fotJa2QA8Pcs8+SY+nTxcFz7qotNkBo5nqrClb6QOnTUBWzLTJSKNp0XNeS13TgkVdO2MZ58R9eSk/wBCDrmPcrFlniKkG2jSD9ZqPNpOGMve7sseJb3TrloeSoq9rWt8ngxAAPONPcSF0T+nUe5sQ8EOEtOoK0w5rPbHl+ml7jnNO8xwMI6/BOXNu+lDmSJzy4RzhT9s7ANAy3Npzy+XNRLSrJwOJ46/Mj9wuuWX083LG43VbfdXeD+oYWujtGDONHDQOH7rQtXK7C4fbV2vaDrnyLeIy1/hdSoVQ5ocMw4AjzVxJwBCEYRoBJCJKRQgEIJRCCAbRQjQVARXPd6av3zsIcDI4ZLoRXNt4868OyznhA8uOmpU5BBOeZAxcxx6qbZ0MbgSCAOvFNupTH5Yz5nz/ZXFrQhojL64rHky1GvDh5U9Qt5z+uitbWjGij2zMgrehSXFe3r4TQqFtxUmnaAlSbe20mVY29BsjP3FKY7aeWkFltGiBtOMKxNIE6geOXxThtmmMwfDgl4n5RUMs0mpQlWz7eOCj1bco1o9ys5tewDqbh6HksCxmCphIMTHgeY+C6pWpajgsNtiya2o8Hh3p6aH3QfEBbcOXenB9XxzXkqbym0nTMcpW33Susds0HVhLD5HL3LK3tJ0NdrLc+RI19Rn5rR7jx2Do/OQZ1yAXbi82tEAjQhCFRCREJSIoBBCCMo0A0EIRgJQCoEELn2+doG1mHnrymZE8SuiQsd9otocFOoPwuLTz72n7pUKcCWtPk0fWhMq2paBZywuJbHImPCAr+0qSPr0XLzOr6da2eR5lXlJp5DJUlmZiFdU5MZn4LmejFnSMDn7lKpEch6qupCPw+9S6b8vZPkU9nVgxpJyEJ8tA5esKrpidcUdSU8HMGgJPRv7lPabE0NB4+8pmvTA4AjnxCJtT9J8yEoU3ToAOWs+KLR6Vd1SzPD5rLbcssVZuWrCD4ZZ/wArZ3FJZrbpLCxwyJJYPOPnKnD/ANJ5rvCsm+2JYyDB5cY1yHhHoVot0KEUnmIxVHeBiB+ygOoBr4IktJHoAB4mZV5u7Rw29PmQXHxcSV6GLyKsUSNBUkRRFKKSgyYQRokgSggjAVkCrN5dlG4tnsb7UYm+Lc4HWJVpCbr3bKcF7g3lJRTk243a1Yy4gn5fJazZZloPPNZ/eGz7O6fmC2oS9pBkEGfeCtLs6nFJvQBcvN6dP0/tZ2XRXtsRxICzVO5w8Co95t8+y0Eu1gAlx8gJWEjs89Og0WDnqrG3pNhcpob6FpAqF7Y5gwPNanZm8zHgQ8HzzVXr4PHKZeq1+ABOUqbSVXWW0ZBB/hQrva4pzmBGslLcV21IYBpCQ4t0Jhc+uN98Do7Vvhl71Nst6e01gg9Qq3/Gf+WkvWx4LNbw2+OiSPaZ3x/xzVkzaJcIhKfTkeqyvva/c0xF5egtY+e88Fx8XZj66rV2VDBTY38rQFiaOxn1Ll1MTgYRlHAOJHxK3FKvJwmMUSQDp4rtmc3p5v2srLlrqHYQhKRQtWRJCTCWiKQIIQRkIJA2gEEYWhDCzG+DHY6JDiAcjHj/AIWoCrd4bPHSJGrc1nyTeLfgsmc2xu1tmBzA+BIcM+YORB9ytrKlIjpCj3df7nCQTOgHPSU/s18EA6jJcVu47rj457KuKRZI56FN7M3dDgcbnQQcgDJcZ77o9vwPTJaFtn2meWWXiUj+iLTkY+vFGOVl2fhLNVnLPctocS7s8JLchiB7rSCGmJDTkTPFNUNhdiS4ZQYyMjVaapbE6kn3D0Ci3dCIHmnny3L2WHBjhPxabd2s0sEjoeSRvDsxtQxEQCRESSPFR93nZRyIVvfU5PXVR8N/HtkbLZFuaNRrqbDUd7LngPiDxkZTxI6KPYfZ+0ATEhuFrmNDXTixBziAA4gd2TqNdFfv2Q0uxAlp6FWVraRq8mOEBaY8t1phlwYeXlrtT7N2Q+n3HOLxPdOeXSdVfVLfC1Tre1HL1TG1XQ0rP4V8qTZNMY68QJLc+Ps5/slU6ObncyB6CT8UvZ7Yyj23a8wMo8UvDAA8feT/AAr45vODlvhw3+/7JRFKRLteSSUSUUlAJQQKCQNo0SUtCGEHskEcxCMBGECMVdDBhMey6D6pLH98kcTKtNrW+Gqf1Z+v8yqpzYfAGRzXn2aunrXLykyajZ1zDVKGapLGpmAr+hCnW2mNF/TjU6BUN/fNDyGiTKmbw7VLGHDmYgDmeAWbtrrshTbVDi5xlzgJGImczw5eSWv00uUkavY+IZjUq5qVXRJEwq/Y13Sc3I5iMuit73adEU4AzAz4+4KvH+jyn6RrDabHnCQGkZT81ZsowclkdoUHMi4Y04TBe2MwPzx8Vptg7UFWmM5U4/qjLqbiypvI1VXtV6sqpyVXtD2CVWTCftCtWuyPBpdHUpbinLF/3Xm4+9MkrXgx+WP1ed8ZiCIlGUkrpeeOUko0RQYigggkDaNEEqVpEjCAQBRhMlNvA0gtfwjCTyMyqC7qguaQehjRbqJyP8KHtLZ4qUXMaADq2AB3hmNPTzWGfFu7jqw59YzGxn7KpBCvaVXJZqyfnnktNZslnkVxu3DJCpUw8l7tRkAdI5qHd2OIwDqR5J/aN6WMAgk6QBJ9AoVHbQaYLKjj0Y75KpqH7qY3d0t7wLwDy5cVe7PsAWgjONZzMeeqhW23ajgJt6uHxHwVpZXtT8Ns8Tp3mD4kKpY1+3lJtPbQ5qtfYdg/tKeTHHvNGgPMcvBPVatZxjsy09XN/YlRLS5qyadVgBnIh2JpHQwD6hLKysvyi/ZXlqgbQf3Cn2O7uaot5dqijSfUcJDYkcTnCn30nK67SbfFgaDAEeeeeacUPZm1adxTD6ZkHhxB5EKWu3HGY9R5+fJln7GiRopTZgiRyklAEUERKCQNhKlJCOVokpKSJRgpg4CjBTYcjDkBmduWnZVQ4ZNqZ9A78Q85nzKsNi7QAyP14p/blNr6DwSJjE2eDhmI+uKxdltKCOHPouLlw1enbw8nXbZGo0vJ4JmtRwnE3+FW214DxmVa2rpy4LF1xKbXnhnHAqwtbwiBkOqj07adFMo2jRkZnxyVzbSyJbKpME/CEm8Y0jqOPyUulREQSq+9rYAjLpn1ejLrru+GRUW12Yy9rGi8TTcx4cP+Jg+IMFVNa/l0Nzn6lbH7PrA4qlQ8BhHicz+3qjim84x5rrDL/vbjW71y+wuqlGpMMe6k/lkYa/0hdLZUBEjQrA/aMwf9Uuo/MPXCJT26G82GKNU5fgceHQr0csfl5WGXw3UoSkAo8SyalIFJlAFAAoIIkA1iRY1z/aH2lASKTS7qVQ3e/Vw/QhvgtNIuUdbqXTRq4DzUG53joM9qo31C43X2tWf7VRx8/koznE6klV4p8nVL77Rrdnsy89FnL/7TKz5FNoYOZzKxqCfiXlVu3bFe4qsa+q4hzmiJgCSOAV5e0Cx7hxaSPRZjZmVan/vZ/wCQW/3gtcNw/rDvJw+crDnmpK3+nu7Yo6O0XNI6LS7M2sDGfvVCbZN9iQcjC5bJXXjlcXQqG19MwrZm2mjlP1muV03VOasLdtV2rvcl439tPvT9OinbgOciPFUW1NpurHCzzKgW9mYAJJ81b21uGDr7yeim9e1y+X8HsvZ0Q1oxPcQOpPAdAupbJ2eLegG8gXOPM6uPh8lVbp7umkO1qD7xwyH5Gnh/uPH0Uf7Ttvf0uz6pBh9X7pnOXe0fJsru4OLxnll7ed9TzeX44+o4Vty/7e6r1uFSq9w8J7vuhVzqaXTbAQc5dWnGudib5vowyrL2jKfxD5rcWO0WVWhzHBw+tVyG6OadsNoVKTsTHFp9x8Vnlhv00xzdiDkcrH7H35a6G1hhP5h7J8eS1VKuHCQQQeIWNmmsuz0okmUEjef8KPCng1FhXS5TUIoSy1EgEIwjDEYagz+zz99SH/cZ/wCQXYN69lE02V2iezGF8cWHj5HP1XKt27bHeUG/rB9F6FsKGJsESCI8Qi4TPGynjncMpk5LCU2nK0+9G6Drc42CaR//AB0PRZl9EgrzcsbjdV6WOczm4lW1mra3tw3NQbJafYe79W5cMAho1cfZHzPRLVvUXvGTdR7SiXODWtLnHIACST0XQN3d1BSipVh1XgNW0/Dm7r6Kx2NsCnbN7olx1efaPyHRWa7OLgmPeXtycv1Fy/HHqAuEfa7vD/UXvYtM07cYehqH2z5ZDyK65vjvCLK0qVj7QGFg5vOTfn5Lzc55c5znEkuJcTxJJkz5rpcdEklOEJlwVEh1xJ9f2SQUsjveU+9ERmpMpoVjs3bNW3Pcdlxacx/Cg026IyQlZsb03uy98KVXJ/3buR08iguflBZ/bafcVaBSk28rRkS9BrEbWJyEgbLUdNiMhKY1BtL9nmzi+8D+DB8V3HZPBc/3A2SKdEP4vI9y39kYK1xnSM601G1a9pa4AgiCDoQsJt/choqOFu5r4zNPEO0Z0jiOXFQt+vtJdQm0tD/6hzSceRDSP7Y/7hHpkub2W1ahdjZVextyZDsTvubppmHHi0ngeB6LLkwxz6q+LPLDuOybu7gggPuBA1wcf+RHwC3VCg1jQ1oDWjIACAFnNwd6/wCutpeMFxSPZ16fFrxlMfldEj+Fp0scJh1GmXJln3QQQVXvLtdttbVKrjGFp9YVot05F9r28vb3IoMPco5nq8/JYMIV7w1HuqO1e4n1KTJTiRuekShP1/KQ9+RTCOT3j4AIjqlNHePkPcg9IF08kZSA9OAhIEgIJWFGgKioUwDJUh4UWoM0qEhqMhNNfKXKAJ5UmxpS5o5kKI8qy2WzvA8hKRur7tVwaLAPwlXG3ttC1t31OIENHNx0WX3La4U3OIME5KdvJbmu+m12VKmMR/W7l4BXu+PRa/JzGlbvqVsL3EVKp7Sm8mPvtYJ4YhHnCvKbWua4uaWsrdy4ZEOoXDfZqsHAEyf/ALDiEnagYb11Oo0llUMY0UxNWm8DuVKbePIjiCVod0bVtW8eytDqjcVN0ZtqFgacR/UAQD18EYTULK9q3drbl3b7SpVWMc4wKVfg2tTEAOP6wMwenUr0VbXLajGvaZa4SFnamx6dOg6GiY5Zqs3U2o+hUNKqe485fodw8jkiwY5N0uN/bVvNicy1Ycvaf+wK6rtvajbei+o4wGgleYNr7Tdc16lZ343EjoOCFXuo1IwnsSZKW105wmQF2qQ85HwR1HZpouyJQAoe0/xSq+iTRHed4pytokEdr0+0qK05p+mfRIJAAQSQPr68kEwqnph6XVfCSG81IIayEuURRFIwbmVqd19l9o9uLJpcB4rMW4zW/wB1qU1aFMf7j8UB0qhbspshoAAGSpiw1X9FabRq93CPBQq1w22oPquyDGlx8ltUT0wFzUJvLs0nCk0OwVbk/wBpgABZR/WYOmZ6BT91qwpXNB1KmWip3aDHe222BmpXqn81R0Z8hyhZzZtTE5rqjDVe9xdRtRmHucZ7StHAnONTxgLQU3Ox1Jqh1QYal7cD/TpMYQW21EjIkkAZakQMglBXcmVcdJs8YnyVftDZ7XQePBDZ96HARoWh4/5KLtm/wsManJvzTRPbA/abvVUNFtvi1cRPEtHP4Lm9NqnbybR7e6c4GWt7jeoacz5mSocKI1E5+iGKI+s02/VFPDmgFPOaE5HrKadU4Z+H1ojbSJ4gfH1QDtI989fkl3CJjAE3UdkUyMMOafpqOw5qTSPFTDSGlBCc4y+v8olRKGrqE4SmnHvBLJUKEUlxRlJKQS7JvxXQ9xqJ7XtTygLD7KtS9zWjiV0zZjBSaBoqk7Hw0zmyZKxX2kbSOCnQZmXnERzA0B6TmfBa+lWlsrm+3ndvWqVCSGDukjXCNGN/UdSVrZtnvSBsxsNfhf2bDlXuiJc6dadAa58hmeJAVpjYKVMupubbzNvajOteVNBVrEZ4Z48fZblmozLY4mB1MVKmlG2H+nSGuKtwJ4kHxceCkUHux1MFVrq+E9veOP3VszQtofqjIEZnRoAko1ot7dM2Neuc5rSIdgaXgaNgAR6z6Km37272VGo4HvH7un/udkT5CSi3ar9nScSZc5rQOBgCB7s1hd+9qdpcCkD3aIz/APkdmfMCB6qN9L12z9Fien6Cab4LW/ZlsylWvKhrta+jTomWuEtx1XNpMLh0BqOyzGGRol6OMjxSgV0Hff7Lzb033Fs15pMkvpuONzGa9rTfq+nGoPebqZGnPvTgUCzRLsiOuX7j3ZeSdYUy7T68velUnznP+QmDj3fNMVCjqPTL3hKgVNTaQ8PNQ6QU2nEJQHQUSYfXGaCrZKSc04Uyw5p0qFAUGJKcoDNINfuhbAku5ADzV7dXWJ7WDiVU7CqCnbzpiJP7KZux95XNQ6N0Ve7o5620W3r4ULVxxYTAYDxBdllzOqzuz6HdAAhwEtaf7Y/PU/UdUe+V+XVaVNkFzQapLvYp8BUf4ZwOZ8E3seuMM94sJ1P+pcOnWODZ+pXTh7c+Z2rahtN3eNOif9Wr/ernixgPDpoNTOihXbWxTFZhayR2Fo0mXE6Vbg6wdfzHhAWpr2xJBAa6qB3QY7KgBxPCR1yHUrL7TqupMqPpGT/euX5F5J/0qM5ieneIzMDJXyTpnhe1j/11rKtQn2aTCfEjQeZgLDuql7nOdm5xLnHqSSU2bsuB/UZPWP5+CUxcePbrp2VpN1dqUbWi+pWdUw1qwpFtMAuw0qYfiOYIGKrGQPFZkFIcnlNiXTvW529lCpbvFS7FYTFMDKrSDW5lxyc3XU5AN14Lk+/VtQpXT20GuYC491wAaRAmo0CMDXGYAyOojRZ6i91N2NjsDuYPDql3l06tUFSo4ufhwkkkk5kySTPH3LGYZTLe+m2WeOWPrskEcUhr8/IT4/4hCocoGv19eiJuQhbMAeU2UbnI2hIHabUu4qxkg35QoF3WzPjAT9AbnYjA4a9UEqg2AgkEGnqnCmqeqcKRgpFs1RiVLtm5ZeCIF4+uXNZSboAJV3u9WwuwBVFnQwMLjrEpzdq671R+sAu9ASlPavgxte67S4qOcCWF+FlMe1XczugujMMBnxzjiVN2fcOFT2m9oB33/wBug3TAyMp4ZeA4lUtuScRDgHHOrWOYptP9ul1OmWvQSVIo1mwzukU5+7pfjrO0x1I4f4HNb4XVY5zbf2twx1KMxS4f+5WI+A9w6lZPf4wwdoYdIFOk3JtMalz/ANR5a5yTwU2x2i4OiQ6tEl2QpW7Ry4SOmQ0ElUG9N2KhY1gJaHHFUIzqOjhOjRy9VtyZfixwx/JUUdB6J4FNtCOVzR0nC5CUgFDEgFEpIKGqS585ev7D66IA5zlAlAuRJAQCdDU2waJcogLr1YbPSFU03y6eWil7Qf3PNQqDTCVNOa/wRJLaY45oIJGZqloIJGKFa7IaC9soIIC62qYpnwVdsl0W1wRkcDvgjQSntXwK1oNNWhSI+7wh+HgXFpJJ55jim6Vy4trVZ+8lrQ7iGmQQ38uWWXBEgtWaU8Qy2YMm1Ic8D8RLiJJ109FB2rUJrvadGEtaNA1o4ABBBVn6Rj7MNaijJBBQ0KKHNGggCYUxQ0RoJAt+WiUNUEEADw8UYQQQETaHsjx/ZNsyjwHwRoKafwXiy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78" name="AutoShape 18" descr="data:image/jpeg;base64,/9j/4AAQSkZJRgABAQAAAQABAAD/2wCEAAkGBhQSERQUExQUFRUVFxcVFxgXFBUXFBUXFxcXGBcXFBcXHCYeGBkkHBcUHy8gJCcpLCwsFx4xNTAqNSYrLCkBCQoKDgwOGg8PGCkfHyQsKSwsKSwpLCwsLCwpKSwsLCksLCksKSwsLCwpLCwpKSksLCksKSksKSwpLCkpLCwsKf/AABEIARMAtwMBIgACEQEDEQH/xAAcAAAABwEBAAAAAAAAAAAAAAAAAQIDBAUGBwj/xABAEAABAwIDBQUFBwMDAwUAAAABAAIRAwQSITEFBkFRYRMicYGRMqGx0fAHI0JSYsHhFEPxM3KCFWOyJFNzkqL/xAAZAQADAQEBAAAAAAAAAAAAAAAAAQIDBAX/xAAlEQEBAAICAgEFAAMBAAAAAAAAAQIRAyESMUEEEyJRYYHR8DL/2gAMAwEAAhEDEQA/ALFGEIRrmbggUECgEkqPcXTWCXEADmUjad4KbC4kBYfam2u1J1iIg8PJTacay43moMjE7WMxnE6T6qLc740WHXEOBaZlYKsxzjPMR0MCPVL/AOn4e9OWseKWw6Bab3W7yAHEE8wrWpetA1C5e23Y6cxBAHhHH3K4sLjDk3MYhln9cSl5Kk23jboZZ6/soO2NtdlTloDnHQGYy1mFRDaTgJzMGR6+/wDlMXFwDiLpz8eCXmfiarb+VmyDTZPAgn4HXgjZv9UwwWsxayJzA1gTkfkqus6m4OngIHPWf2UepsonFBn6lPaXTrS+ZUAwuBJAMA6SFKBXKLfadWg8OYYHKBmJ4+hWy3a3uFy403NwuAmQe6c+R0VSk1AKNJCUEwCKEqEISBKIpcIiEAhBGUEGQiRwhCpIk3WrBoTqy+9F21wwhxyOYgx7krdGottXVWo7vOHdmB+Eg+/hr0Va22JzGvx8+altEiQQ4cuMdEKsNaSNeXHxCglXcX5pnDGfwI+vqUmjbVKrpzDTH0FNs9kF5xVM+Q/fotJa2QA8Pcs8+SY+nTxcFz7qotNkBo5nqrClb6QOnTUBWzLTJSKNp0XNeS13TgkVdO2MZ58R9eSk/wBCDrmPcrFlniKkG2jSD9ZqPNpOGMve7sseJb3TrloeSoq9rWt8ngxAAPONPcSF0T+nUe5sQ8EOEtOoK0w5rPbHl+ml7jnNO8xwMI6/BOXNu+lDmSJzy4RzhT9s7ANAy3Npzy+XNRLSrJwOJ46/Mj9wuuWX083LG43VbfdXeD+oYWujtGDONHDQOH7rQtXK7C4fbV2vaDrnyLeIy1/hdSoVQ5ocMw4AjzVxJwBCEYRoBJCJKRQgEIJRCCAbRQjQVARXPd6av3zsIcDI4ZLoRXNt4868OyznhA8uOmpU5BBOeZAxcxx6qbZ0MbgSCAOvFNupTH5Yz5nz/ZXFrQhojL64rHky1GvDh5U9Qt5z+uitbWjGij2zMgrehSXFe3r4TQqFtxUmnaAlSbe20mVY29BsjP3FKY7aeWkFltGiBtOMKxNIE6geOXxThtmmMwfDgl4n5RUMs0mpQlWz7eOCj1bco1o9ys5tewDqbh6HksCxmCphIMTHgeY+C6pWpajgsNtiya2o8Hh3p6aH3QfEBbcOXenB9XxzXkqbym0nTMcpW33Susds0HVhLD5HL3LK3tJ0NdrLc+RI19Rn5rR7jx2Do/OQZ1yAXbi82tEAjQhCFRCREJSIoBBCCMo0A0EIRgJQCoEELn2+doG1mHnrymZE8SuiQsd9otocFOoPwuLTz72n7pUKcCWtPk0fWhMq2paBZywuJbHImPCAr+0qSPr0XLzOr6da2eR5lXlJp5DJUlmZiFdU5MZn4LmejFnSMDn7lKpEch6qupCPw+9S6b8vZPkU9nVgxpJyEJ8tA5esKrpidcUdSU8HMGgJPRv7lPabE0NB4+8pmvTA4AjnxCJtT9J8yEoU3ToAOWs+KLR6Vd1SzPD5rLbcssVZuWrCD4ZZ/wArZ3FJZrbpLCxwyJJYPOPnKnD/ANJ5rvCsm+2JYyDB5cY1yHhHoVot0KEUnmIxVHeBiB+ygOoBr4IktJHoAB4mZV5u7Rw29PmQXHxcSV6GLyKsUSNBUkRRFKKSgyYQRokgSggjAVkCrN5dlG4tnsb7UYm+Lc4HWJVpCbr3bKcF7g3lJRTk243a1Yy4gn5fJazZZloPPNZ/eGz7O6fmC2oS9pBkEGfeCtLs6nFJvQBcvN6dP0/tZ2XRXtsRxICzVO5w8Co95t8+y0Eu1gAlx8gJWEjs89Og0WDnqrG3pNhcpob6FpAqF7Y5gwPNanZm8zHgQ8HzzVXr4PHKZeq1+ABOUqbSVXWW0ZBB/hQrva4pzmBGslLcV21IYBpCQ4t0Jhc+uN98Do7Vvhl71Nst6e01gg9Qq3/Gf+WkvWx4LNbw2+OiSPaZ3x/xzVkzaJcIhKfTkeqyvva/c0xF5egtY+e88Fx8XZj66rV2VDBTY38rQFiaOxn1Ll1MTgYRlHAOJHxK3FKvJwmMUSQDp4rtmc3p5v2srLlrqHYQhKRQtWRJCTCWiKQIIQRkIJA2gEEYWhDCzG+DHY6JDiAcjHj/AIWoCrd4bPHSJGrc1nyTeLfgsmc2xu1tmBzA+BIcM+YORB9ytrKlIjpCj3df7nCQTOgHPSU/s18EA6jJcVu47rj457KuKRZI56FN7M3dDgcbnQQcgDJcZ77o9vwPTJaFtn2meWWXiUj+iLTkY+vFGOVl2fhLNVnLPctocS7s8JLchiB7rSCGmJDTkTPFNUNhdiS4ZQYyMjVaapbE6kn3D0Ci3dCIHmnny3L2WHBjhPxabd2s0sEjoeSRvDsxtQxEQCRESSPFR93nZRyIVvfU5PXVR8N/HtkbLZFuaNRrqbDUd7LngPiDxkZTxI6KPYfZ+0ATEhuFrmNDXTixBziAA4gd2TqNdFfv2Q0uxAlp6FWVraRq8mOEBaY8t1phlwYeXlrtT7N2Q+n3HOLxPdOeXSdVfVLfC1Tre1HL1TG1XQ0rP4V8qTZNMY68QJLc+Ps5/slU6ObncyB6CT8UvZ7Yyj23a8wMo8UvDAA8feT/AAr45vODlvhw3+/7JRFKRLteSSUSUUlAJQQKCQNo0SUtCGEHskEcxCMBGECMVdDBhMey6D6pLH98kcTKtNrW+Gqf1Z+v8yqpzYfAGRzXn2aunrXLykyajZ1zDVKGapLGpmAr+hCnW2mNF/TjU6BUN/fNDyGiTKmbw7VLGHDmYgDmeAWbtrrshTbVDi5xlzgJGImczw5eSWv00uUkavY+IZjUq5qVXRJEwq/Y13Sc3I5iMuit73adEU4AzAz4+4KvH+jyn6RrDabHnCQGkZT81ZsowclkdoUHMi4Y04TBe2MwPzx8Vptg7UFWmM5U4/qjLqbiypvI1VXtV6sqpyVXtD2CVWTCftCtWuyPBpdHUpbinLF/3Xm4+9MkrXgx+WP1ed8ZiCIlGUkrpeeOUko0RQYigggkDaNEEqVpEjCAQBRhMlNvA0gtfwjCTyMyqC7qguaQehjRbqJyP8KHtLZ4qUXMaADq2AB3hmNPTzWGfFu7jqw59YzGxn7KpBCvaVXJZqyfnnktNZslnkVxu3DJCpUw8l7tRkAdI5qHd2OIwDqR5J/aN6WMAgk6QBJ9AoVHbQaYLKjj0Y75KpqH7qY3d0t7wLwDy5cVe7PsAWgjONZzMeeqhW23ajgJt6uHxHwVpZXtT8Ns8Tp3mD4kKpY1+3lJtPbQ5qtfYdg/tKeTHHvNGgPMcvBPVatZxjsy09XN/YlRLS5qyadVgBnIh2JpHQwD6hLKysvyi/ZXlqgbQf3Cn2O7uaot5dqijSfUcJDYkcTnCn30nK67SbfFgaDAEeeeeacUPZm1adxTD6ZkHhxB5EKWu3HGY9R5+fJln7GiRopTZgiRyklAEUERKCQNhKlJCOVokpKSJRgpg4CjBTYcjDkBmduWnZVQ4ZNqZ9A78Q85nzKsNi7QAyP14p/blNr6DwSJjE2eDhmI+uKxdltKCOHPouLlw1enbw8nXbZGo0vJ4JmtRwnE3+FW214DxmVa2rpy4LF1xKbXnhnHAqwtbwiBkOqj07adFMo2jRkZnxyVzbSyJbKpME/CEm8Y0jqOPyUulREQSq+9rYAjLpn1ejLrru+GRUW12Yy9rGi8TTcx4cP+Jg+IMFVNa/l0Nzn6lbH7PrA4qlQ8BhHicz+3qjim84x5rrDL/vbjW71y+wuqlGpMMe6k/lkYa/0hdLZUBEjQrA/aMwf9Uuo/MPXCJT26G82GKNU5fgceHQr0csfl5WGXw3UoSkAo8SyalIFJlAFAAoIIkA1iRY1z/aH2lASKTS7qVQ3e/Vw/QhvgtNIuUdbqXTRq4DzUG53joM9qo31C43X2tWf7VRx8/koznE6klV4p8nVL77Rrdnsy89FnL/7TKz5FNoYOZzKxqCfiXlVu3bFe4qsa+q4hzmiJgCSOAV5e0Cx7hxaSPRZjZmVan/vZ/wCQW/3gtcNw/rDvJw+crDnmpK3+nu7Yo6O0XNI6LS7M2sDGfvVCbZN9iQcjC5bJXXjlcXQqG19MwrZm2mjlP1muV03VOasLdtV2rvcl439tPvT9OinbgOciPFUW1NpurHCzzKgW9mYAJJ81b21uGDr7yeim9e1y+X8HsvZ0Q1oxPcQOpPAdAupbJ2eLegG8gXOPM6uPh8lVbp7umkO1qD7xwyH5Gnh/uPH0Uf7Ttvf0uz6pBh9X7pnOXe0fJsru4OLxnll7ed9TzeX44+o4Vty/7e6r1uFSq9w8J7vuhVzqaXTbAQc5dWnGudib5vowyrL2jKfxD5rcWO0WVWhzHBw+tVyG6OadsNoVKTsTHFp9x8Vnlhv00xzdiDkcrH7H35a6G1hhP5h7J8eS1VKuHCQQQeIWNmmsuz0okmUEjef8KPCng1FhXS5TUIoSy1EgEIwjDEYagz+zz99SH/cZ/wCQXYN69lE02V2iezGF8cWHj5HP1XKt27bHeUG/rB9F6FsKGJsESCI8Qi4TPGynjncMpk5LCU2nK0+9G6Drc42CaR//AB0PRZl9EgrzcsbjdV6WOczm4lW1mra3tw3NQbJafYe79W5cMAho1cfZHzPRLVvUXvGTdR7SiXODWtLnHIACST0XQN3d1BSipVh1XgNW0/Dm7r6Kx2NsCnbN7olx1efaPyHRWa7OLgmPeXtycv1Fy/HHqAuEfa7vD/UXvYtM07cYehqH2z5ZDyK65vjvCLK0qVj7QGFg5vOTfn5Lzc55c5znEkuJcTxJJkz5rpcdEklOEJlwVEh1xJ9f2SQUsjveU+9ERmpMpoVjs3bNW3Pcdlxacx/Cg026IyQlZsb03uy98KVXJ/3buR08iguflBZ/bafcVaBSk28rRkS9BrEbWJyEgbLUdNiMhKY1BtL9nmzi+8D+DB8V3HZPBc/3A2SKdEP4vI9y39kYK1xnSM601G1a9pa4AgiCDoQsJt/choqOFu5r4zNPEO0Z0jiOXFQt+vtJdQm0tD/6hzSceRDSP7Y/7hHpkub2W1ahdjZVextyZDsTvubppmHHi0ngeB6LLkwxz6q+LPLDuOybu7gggPuBA1wcf+RHwC3VCg1jQ1oDWjIACAFnNwd6/wCutpeMFxSPZ16fFrxlMfldEj+Fp0scJh1GmXJln3QQQVXvLtdttbVKrjGFp9YVot05F9r28vb3IoMPco5nq8/JYMIV7w1HuqO1e4n1KTJTiRuekShP1/KQ9+RTCOT3j4AIjqlNHePkPcg9IF08kZSA9OAhIEgIJWFGgKioUwDJUh4UWoM0qEhqMhNNfKXKAJ5UmxpS5o5kKI8qy2WzvA8hKRur7tVwaLAPwlXG3ttC1t31OIENHNx0WX3La4U3OIME5KdvJbmu+m12VKmMR/W7l4BXu+PRa/JzGlbvqVsL3EVKp7Sm8mPvtYJ4YhHnCvKbWua4uaWsrdy4ZEOoXDfZqsHAEyf/ALDiEnagYb11Oo0llUMY0UxNWm8DuVKbePIjiCVod0bVtW8eytDqjcVN0ZtqFgacR/UAQD18EYTULK9q3drbl3b7SpVWMc4wKVfg2tTEAOP6wMwenUr0VbXLajGvaZa4SFnamx6dOg6GiY5Zqs3U2o+hUNKqe485fodw8jkiwY5N0uN/bVvNicy1Ycvaf+wK6rtvajbei+o4wGgleYNr7Tdc16lZ343EjoOCFXuo1IwnsSZKW105wmQF2qQ85HwR1HZpouyJQAoe0/xSq+iTRHed4pytokEdr0+0qK05p+mfRIJAAQSQPr68kEwqnph6XVfCSG81IIayEuURRFIwbmVqd19l9o9uLJpcB4rMW4zW/wB1qU1aFMf7j8UB0qhbspshoAAGSpiw1X9FabRq93CPBQq1w22oPquyDGlx8ltUT0wFzUJvLs0nCk0OwVbk/wBpgABZR/WYOmZ6BT91qwpXNB1KmWip3aDHe222BmpXqn81R0Z8hyhZzZtTE5rqjDVe9xdRtRmHucZ7StHAnONTxgLQU3Ox1Jqh1QYal7cD/TpMYQW21EjIkkAZakQMglBXcmVcdJs8YnyVftDZ7XQePBDZ96HARoWh4/5KLtm/wsManJvzTRPbA/abvVUNFtvi1cRPEtHP4Lm9NqnbybR7e6c4GWt7jeoacz5mSocKI1E5+iGKI+s02/VFPDmgFPOaE5HrKadU4Z+H1ojbSJ4gfH1QDtI989fkl3CJjAE3UdkUyMMOafpqOw5qTSPFTDSGlBCc4y+v8olRKGrqE4SmnHvBLJUKEUlxRlJKQS7JvxXQ9xqJ7XtTygLD7KtS9zWjiV0zZjBSaBoqk7Hw0zmyZKxX2kbSOCnQZmXnERzA0B6TmfBa+lWlsrm+3ndvWqVCSGDukjXCNGN/UdSVrZtnvSBsxsNfhf2bDlXuiJc6dadAa58hmeJAVpjYKVMupubbzNvajOteVNBVrEZ4Z48fZblmozLY4mB1MVKmlG2H+nSGuKtwJ4kHxceCkUHux1MFVrq+E9veOP3VszQtofqjIEZnRoAko1ot7dM2Neuc5rSIdgaXgaNgAR6z6Km37272VGo4HvH7un/udkT5CSi3ar9nScSZc5rQOBgCB7s1hd+9qdpcCkD3aIz/APkdmfMCB6qN9L12z9Fien6Cab4LW/ZlsylWvKhrta+jTomWuEtx1XNpMLh0BqOyzGGRol6OMjxSgV0Hff7Lzb033Fs15pMkvpuONzGa9rTfq+nGoPebqZGnPvTgUCzRLsiOuX7j3ZeSdYUy7T68velUnznP+QmDj3fNMVCjqPTL3hKgVNTaQ8PNQ6QU2nEJQHQUSYfXGaCrZKSc04Uyw5p0qFAUGJKcoDNINfuhbAku5ADzV7dXWJ7WDiVU7CqCnbzpiJP7KZux95XNQ6N0Ve7o5620W3r4ULVxxYTAYDxBdllzOqzuz6HdAAhwEtaf7Y/PU/UdUe+V+XVaVNkFzQapLvYp8BUf4ZwOZ8E3seuMM94sJ1P+pcOnWODZ+pXTh7c+Z2rahtN3eNOif9Wr/ernixgPDpoNTOihXbWxTFZhayR2Fo0mXE6Vbg6wdfzHhAWpr2xJBAa6qB3QY7KgBxPCR1yHUrL7TqupMqPpGT/euX5F5J/0qM5ieneIzMDJXyTpnhe1j/11rKtQn2aTCfEjQeZgLDuql7nOdm5xLnHqSSU2bsuB/UZPWP5+CUxcePbrp2VpN1dqUbWi+pWdUw1qwpFtMAuw0qYfiOYIGKrGQPFZkFIcnlNiXTvW529lCpbvFS7FYTFMDKrSDW5lxyc3XU5AN14Lk+/VtQpXT20GuYC491wAaRAmo0CMDXGYAyOojRZ6i91N2NjsDuYPDql3l06tUFSo4ufhwkkkk5kySTPH3LGYZTLe+m2WeOWPrskEcUhr8/IT4/4hCocoGv19eiJuQhbMAeU2UbnI2hIHabUu4qxkg35QoF3WzPjAT9AbnYjA4a9UEqg2AgkEGnqnCmqeqcKRgpFs1RiVLtm5ZeCIF4+uXNZSboAJV3u9WwuwBVFnQwMLjrEpzdq671R+sAu9ASlPavgxte67S4qOcCWF+FlMe1XczugujMMBnxzjiVN2fcOFT2m9oB33/wBug3TAyMp4ZeA4lUtuScRDgHHOrWOYptP9ul1OmWvQSVIo1mwzukU5+7pfjrO0x1I4f4HNb4XVY5zbf2twx1KMxS4f+5WI+A9w6lZPf4wwdoYdIFOk3JtMalz/ANR5a5yTwU2x2i4OiQ6tEl2QpW7Ry4SOmQ0ElUG9N2KhY1gJaHHFUIzqOjhOjRy9VtyZfixwx/JUUdB6J4FNtCOVzR0nC5CUgFDEgFEpIKGqS585ev7D66IA5zlAlAuRJAQCdDU2waJcogLr1YbPSFU03y6eWil7Qf3PNQqDTCVNOa/wRJLaY45oIJGZqloIJGKFa7IaC9soIIC62qYpnwVdsl0W1wRkcDvgjQSntXwK1oNNWhSI+7wh+HgXFpJJ55jim6Vy4trVZ+8lrQ7iGmQQ38uWWXBEgtWaU8Qy2YMm1Ic8D8RLiJJ109FB2rUJrvadGEtaNA1o4ABBBVn6Rj7MNaijJBBQ0KKHNGggCYUxQ0RoJAt+WiUNUEEADw8UYQQQETaHsjx/ZNsyjwHwRoKafwXiy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80" name="AutoShape 20" descr="data:image/jpeg;base64,/9j/4AAQSkZJRgABAQAAAQABAAD/2wCEAAkGBhQSERQUExQUFRUVFxcVFxgXFBUXFBUXFxcXGBcXFBcXHCYeGBkkHBcUHy8gJCcpLCwsFx4xNTAqNSYrLCkBCQoKDgwOGg8PGCkfHyQsKSwsKSwpLCwsLCwpKSwsLCksLCksKSwsLCwpLCwpKSksLCksKSksKSwpLCkpLCwsKf/AABEIARMAtwMBIgACEQEDEQH/xAAcAAAABwEBAAAAAAAAAAAAAAAAAQIDBAUGBwj/xABAEAABAwIDBQUFBwMDAwUAAAABAAIRAwQSITEFBkFRYRMicYGRMqGx0fAHI0JSYsHhFEPxM3KCFWOyJFNzkqL/xAAZAQADAQEBAAAAAAAAAAAAAAAAAQIDBAX/xAAlEQEBAAICAgEFAAMBAAAAAAAAAQIRAyESMUEEEyJRYYHR8DL/2gAMAwEAAhEDEQA/ALFGEIRrmbggUECgEkqPcXTWCXEADmUjad4KbC4kBYfam2u1J1iIg8PJTacay43moMjE7WMxnE6T6qLc740WHXEOBaZlYKsxzjPMR0MCPVL/AOn4e9OWseKWw6Bab3W7yAHEE8wrWpetA1C5e23Y6cxBAHhHH3K4sLjDk3MYhln9cSl5Kk23jboZZ6/soO2NtdlTloDnHQGYy1mFRDaTgJzMGR6+/wDlMXFwDiLpz8eCXmfiarb+VmyDTZPAgn4HXgjZv9UwwWsxayJzA1gTkfkqus6m4OngIHPWf2UepsonFBn6lPaXTrS+ZUAwuBJAMA6SFKBXKLfadWg8OYYHKBmJ4+hWy3a3uFy403NwuAmQe6c+R0VSk1AKNJCUEwCKEqEISBKIpcIiEAhBGUEGQiRwhCpIk3WrBoTqy+9F21wwhxyOYgx7krdGottXVWo7vOHdmB+Eg+/hr0Va22JzGvx8+altEiQQ4cuMdEKsNaSNeXHxCglXcX5pnDGfwI+vqUmjbVKrpzDTH0FNs9kF5xVM+Q/fotJa2QA8Pcs8+SY+nTxcFz7qotNkBo5nqrClb6QOnTUBWzLTJSKNp0XNeS13TgkVdO2MZ58R9eSk/wBCDrmPcrFlniKkG2jSD9ZqPNpOGMve7sseJb3TrloeSoq9rWt8ngxAAPONPcSF0T+nUe5sQ8EOEtOoK0w5rPbHl+ml7jnNO8xwMI6/BOXNu+lDmSJzy4RzhT9s7ANAy3Npzy+XNRLSrJwOJ46/Mj9wuuWX083LG43VbfdXeD+oYWujtGDONHDQOH7rQtXK7C4fbV2vaDrnyLeIy1/hdSoVQ5ocMw4AjzVxJwBCEYRoBJCJKRQgEIJRCCAbRQjQVARXPd6av3zsIcDI4ZLoRXNt4868OyznhA8uOmpU5BBOeZAxcxx6qbZ0MbgSCAOvFNupTH5Yz5nz/ZXFrQhojL64rHky1GvDh5U9Qt5z+uitbWjGij2zMgrehSXFe3r4TQqFtxUmnaAlSbe20mVY29BsjP3FKY7aeWkFltGiBtOMKxNIE6geOXxThtmmMwfDgl4n5RUMs0mpQlWz7eOCj1bco1o9ys5tewDqbh6HksCxmCphIMTHgeY+C6pWpajgsNtiya2o8Hh3p6aH3QfEBbcOXenB9XxzXkqbym0nTMcpW33Susds0HVhLD5HL3LK3tJ0NdrLc+RI19Rn5rR7jx2Do/OQZ1yAXbi82tEAjQhCFRCREJSIoBBCCMo0A0EIRgJQCoEELn2+doG1mHnrymZE8SuiQsd9otocFOoPwuLTz72n7pUKcCWtPk0fWhMq2paBZywuJbHImPCAr+0qSPr0XLzOr6da2eR5lXlJp5DJUlmZiFdU5MZn4LmejFnSMDn7lKpEch6qupCPw+9S6b8vZPkU9nVgxpJyEJ8tA5esKrpidcUdSU8HMGgJPRv7lPabE0NB4+8pmvTA4AjnxCJtT9J8yEoU3ToAOWs+KLR6Vd1SzPD5rLbcssVZuWrCD4ZZ/wArZ3FJZrbpLCxwyJJYPOPnKnD/ANJ5rvCsm+2JYyDB5cY1yHhHoVot0KEUnmIxVHeBiB+ygOoBr4IktJHoAB4mZV5u7Rw29PmQXHxcSV6GLyKsUSNBUkRRFKKSgyYQRokgSggjAVkCrN5dlG4tnsb7UYm+Lc4HWJVpCbr3bKcF7g3lJRTk243a1Yy4gn5fJazZZloPPNZ/eGz7O6fmC2oS9pBkEGfeCtLs6nFJvQBcvN6dP0/tZ2XRXtsRxICzVO5w8Co95t8+y0Eu1gAlx8gJWEjs89Og0WDnqrG3pNhcpob6FpAqF7Y5gwPNanZm8zHgQ8HzzVXr4PHKZeq1+ABOUqbSVXWW0ZBB/hQrva4pzmBGslLcV21IYBpCQ4t0Jhc+uN98Do7Vvhl71Nst6e01gg9Qq3/Gf+WkvWx4LNbw2+OiSPaZ3x/xzVkzaJcIhKfTkeqyvva/c0xF5egtY+e88Fx8XZj66rV2VDBTY38rQFiaOxn1Ll1MTgYRlHAOJHxK3FKvJwmMUSQDp4rtmc3p5v2srLlrqHYQhKRQtWRJCTCWiKQIIQRkIJA2gEEYWhDCzG+DHY6JDiAcjHj/AIWoCrd4bPHSJGrc1nyTeLfgsmc2xu1tmBzA+BIcM+YORB9ytrKlIjpCj3df7nCQTOgHPSU/s18EA6jJcVu47rj457KuKRZI56FN7M3dDgcbnQQcgDJcZ77o9vwPTJaFtn2meWWXiUj+iLTkY+vFGOVl2fhLNVnLPctocS7s8JLchiB7rSCGmJDTkTPFNUNhdiS4ZQYyMjVaapbE6kn3D0Ci3dCIHmnny3L2WHBjhPxabd2s0sEjoeSRvDsxtQxEQCRESSPFR93nZRyIVvfU5PXVR8N/HtkbLZFuaNRrqbDUd7LngPiDxkZTxI6KPYfZ+0ATEhuFrmNDXTixBziAA4gd2TqNdFfv2Q0uxAlp6FWVraRq8mOEBaY8t1phlwYeXlrtT7N2Q+n3HOLxPdOeXSdVfVLfC1Tre1HL1TG1XQ0rP4V8qTZNMY68QJLc+Ps5/slU6ObncyB6CT8UvZ7Yyj23a8wMo8UvDAA8feT/AAr45vODlvhw3+/7JRFKRLteSSUSUUlAJQQKCQNo0SUtCGEHskEcxCMBGECMVdDBhMey6D6pLH98kcTKtNrW+Gqf1Z+v8yqpzYfAGRzXn2aunrXLykyajZ1zDVKGapLGpmAr+hCnW2mNF/TjU6BUN/fNDyGiTKmbw7VLGHDmYgDmeAWbtrrshTbVDi5xlzgJGImczw5eSWv00uUkavY+IZjUq5qVXRJEwq/Y13Sc3I5iMuit73adEU4AzAz4+4KvH+jyn6RrDabHnCQGkZT81ZsowclkdoUHMi4Y04TBe2MwPzx8Vptg7UFWmM5U4/qjLqbiypvI1VXtV6sqpyVXtD2CVWTCftCtWuyPBpdHUpbinLF/3Xm4+9MkrXgx+WP1ed8ZiCIlGUkrpeeOUko0RQYigggkDaNEEqVpEjCAQBRhMlNvA0gtfwjCTyMyqC7qguaQehjRbqJyP8KHtLZ4qUXMaADq2AB3hmNPTzWGfFu7jqw59YzGxn7KpBCvaVXJZqyfnnktNZslnkVxu3DJCpUw8l7tRkAdI5qHd2OIwDqR5J/aN6WMAgk6QBJ9AoVHbQaYLKjj0Y75KpqH7qY3d0t7wLwDy5cVe7PsAWgjONZzMeeqhW23ajgJt6uHxHwVpZXtT8Ns8Tp3mD4kKpY1+3lJtPbQ5qtfYdg/tKeTHHvNGgPMcvBPVatZxjsy09XN/YlRLS5qyadVgBnIh2JpHQwD6hLKysvyi/ZXlqgbQf3Cn2O7uaot5dqijSfUcJDYkcTnCn30nK67SbfFgaDAEeeeeacUPZm1adxTD6ZkHhxB5EKWu3HGY9R5+fJln7GiRopTZgiRyklAEUERKCQNhKlJCOVokpKSJRgpg4CjBTYcjDkBmduWnZVQ4ZNqZ9A78Q85nzKsNi7QAyP14p/blNr6DwSJjE2eDhmI+uKxdltKCOHPouLlw1enbw8nXbZGo0vJ4JmtRwnE3+FW214DxmVa2rpy4LF1xKbXnhnHAqwtbwiBkOqj07adFMo2jRkZnxyVzbSyJbKpME/CEm8Y0jqOPyUulREQSq+9rYAjLpn1ejLrru+GRUW12Yy9rGi8TTcx4cP+Jg+IMFVNa/l0Nzn6lbH7PrA4qlQ8BhHicz+3qjim84x5rrDL/vbjW71y+wuqlGpMMe6k/lkYa/0hdLZUBEjQrA/aMwf9Uuo/MPXCJT26G82GKNU5fgceHQr0csfl5WGXw3UoSkAo8SyalIFJlAFAAoIIkA1iRY1z/aH2lASKTS7qVQ3e/Vw/QhvgtNIuUdbqXTRq4DzUG53joM9qo31C43X2tWf7VRx8/koznE6klV4p8nVL77Rrdnsy89FnL/7TKz5FNoYOZzKxqCfiXlVu3bFe4qsa+q4hzmiJgCSOAV5e0Cx7hxaSPRZjZmVan/vZ/wCQW/3gtcNw/rDvJw+crDnmpK3+nu7Yo6O0XNI6LS7M2sDGfvVCbZN9iQcjC5bJXXjlcXQqG19MwrZm2mjlP1muV03VOasLdtV2rvcl439tPvT9OinbgOciPFUW1NpurHCzzKgW9mYAJJ81b21uGDr7yeim9e1y+X8HsvZ0Q1oxPcQOpPAdAupbJ2eLegG8gXOPM6uPh8lVbp7umkO1qD7xwyH5Gnh/uPH0Uf7Ttvf0uz6pBh9X7pnOXe0fJsru4OLxnll7ed9TzeX44+o4Vty/7e6r1uFSq9w8J7vuhVzqaXTbAQc5dWnGudib5vowyrL2jKfxD5rcWO0WVWhzHBw+tVyG6OadsNoVKTsTHFp9x8Vnlhv00xzdiDkcrH7H35a6G1hhP5h7J8eS1VKuHCQQQeIWNmmsuz0okmUEjef8KPCng1FhXS5TUIoSy1EgEIwjDEYagz+zz99SH/cZ/wCQXYN69lE02V2iezGF8cWHj5HP1XKt27bHeUG/rB9F6FsKGJsESCI8Qi4TPGynjncMpk5LCU2nK0+9G6Drc42CaR//AB0PRZl9EgrzcsbjdV6WOczm4lW1mra3tw3NQbJafYe79W5cMAho1cfZHzPRLVvUXvGTdR7SiXODWtLnHIACST0XQN3d1BSipVh1XgNW0/Dm7r6Kx2NsCnbN7olx1efaPyHRWa7OLgmPeXtycv1Fy/HHqAuEfa7vD/UXvYtM07cYehqH2z5ZDyK65vjvCLK0qVj7QGFg5vOTfn5Lzc55c5znEkuJcTxJJkz5rpcdEklOEJlwVEh1xJ9f2SQUsjveU+9ERmpMpoVjs3bNW3Pcdlxacx/Cg026IyQlZsb03uy98KVXJ/3buR08iguflBZ/bafcVaBSk28rRkS9BrEbWJyEgbLUdNiMhKY1BtL9nmzi+8D+DB8V3HZPBc/3A2SKdEP4vI9y39kYK1xnSM601G1a9pa4AgiCDoQsJt/choqOFu5r4zNPEO0Z0jiOXFQt+vtJdQm0tD/6hzSceRDSP7Y/7hHpkub2W1ahdjZVextyZDsTvubppmHHi0ngeB6LLkwxz6q+LPLDuOybu7gggPuBA1wcf+RHwC3VCg1jQ1oDWjIACAFnNwd6/wCutpeMFxSPZ16fFrxlMfldEj+Fp0scJh1GmXJln3QQQVXvLtdttbVKrjGFp9YVot05F9r28vb3IoMPco5nq8/JYMIV7w1HuqO1e4n1KTJTiRuekShP1/KQ9+RTCOT3j4AIjqlNHePkPcg9IF08kZSA9OAhIEgIJWFGgKioUwDJUh4UWoM0qEhqMhNNfKXKAJ5UmxpS5o5kKI8qy2WzvA8hKRur7tVwaLAPwlXG3ttC1t31OIENHNx0WX3La4U3OIME5KdvJbmu+m12VKmMR/W7l4BXu+PRa/JzGlbvqVsL3EVKp7Sm8mPvtYJ4YhHnCvKbWua4uaWsrdy4ZEOoXDfZqsHAEyf/ALDiEnagYb11Oo0llUMY0UxNWm8DuVKbePIjiCVod0bVtW8eytDqjcVN0ZtqFgacR/UAQD18EYTULK9q3drbl3b7SpVWMc4wKVfg2tTEAOP6wMwenUr0VbXLajGvaZa4SFnamx6dOg6GiY5Zqs3U2o+hUNKqe485fodw8jkiwY5N0uN/bVvNicy1Ycvaf+wK6rtvajbei+o4wGgleYNr7Tdc16lZ343EjoOCFXuo1IwnsSZKW105wmQF2qQ85HwR1HZpouyJQAoe0/xSq+iTRHed4pytokEdr0+0qK05p+mfRIJAAQSQPr68kEwqnph6XVfCSG81IIayEuURRFIwbmVqd19l9o9uLJpcB4rMW4zW/wB1qU1aFMf7j8UB0qhbspshoAAGSpiw1X9FabRq93CPBQq1w22oPquyDGlx8ltUT0wFzUJvLs0nCk0OwVbk/wBpgABZR/WYOmZ6BT91qwpXNB1KmWip3aDHe222BmpXqn81R0Z8hyhZzZtTE5rqjDVe9xdRtRmHucZ7StHAnONTxgLQU3Ox1Jqh1QYal7cD/TpMYQW21EjIkkAZakQMglBXcmVcdJs8YnyVftDZ7XQePBDZ96HARoWh4/5KLtm/wsManJvzTRPbA/abvVUNFtvi1cRPEtHP4Lm9NqnbybR7e6c4GWt7jeoacz5mSocKI1E5+iGKI+s02/VFPDmgFPOaE5HrKadU4Z+H1ojbSJ4gfH1QDtI989fkl3CJjAE3UdkUyMMOafpqOw5qTSPFTDSGlBCc4y+v8olRKGrqE4SmnHvBLJUKEUlxRlJKQS7JvxXQ9xqJ7XtTygLD7KtS9zWjiV0zZjBSaBoqk7Hw0zmyZKxX2kbSOCnQZmXnERzA0B6TmfBa+lWlsrm+3ndvWqVCSGDukjXCNGN/UdSVrZtnvSBsxsNfhf2bDlXuiJc6dadAa58hmeJAVpjYKVMupubbzNvajOteVNBVrEZ4Z48fZblmozLY4mB1MVKmlG2H+nSGuKtwJ4kHxceCkUHux1MFVrq+E9veOP3VszQtofqjIEZnRoAko1ot7dM2Neuc5rSIdgaXgaNgAR6z6Km37272VGo4HvH7un/udkT5CSi3ar9nScSZc5rQOBgCB7s1hd+9qdpcCkD3aIz/APkdmfMCB6qN9L12z9Fien6Cab4LW/ZlsylWvKhrta+jTomWuEtx1XNpMLh0BqOyzGGRol6OMjxSgV0Hff7Lzb033Fs15pMkvpuONzGa9rTfq+nGoPebqZGnPvTgUCzRLsiOuX7j3ZeSdYUy7T68velUnznP+QmDj3fNMVCjqPTL3hKgVNTaQ8PNQ6QU2nEJQHQUSYfXGaCrZKSc04Uyw5p0qFAUGJKcoDNINfuhbAku5ADzV7dXWJ7WDiVU7CqCnbzpiJP7KZux95XNQ6N0Ve7o5620W3r4ULVxxYTAYDxBdllzOqzuz6HdAAhwEtaf7Y/PU/UdUe+V+XVaVNkFzQapLvYp8BUf4ZwOZ8E3seuMM94sJ1P+pcOnWODZ+pXTh7c+Z2rahtN3eNOif9Wr/ernixgPDpoNTOihXbWxTFZhayR2Fo0mXE6Vbg6wdfzHhAWpr2xJBAa6qB3QY7KgBxPCR1yHUrL7TqupMqPpGT/euX5F5J/0qM5ieneIzMDJXyTpnhe1j/11rKtQn2aTCfEjQeZgLDuql7nOdm5xLnHqSSU2bsuB/UZPWP5+CUxcePbrp2VpN1dqUbWi+pWdUw1qwpFtMAuw0qYfiOYIGKrGQPFZkFIcnlNiXTvW529lCpbvFS7FYTFMDKrSDW5lxyc3XU5AN14Lk+/VtQpXT20GuYC491wAaRAmo0CMDXGYAyOojRZ6i91N2NjsDuYPDql3l06tUFSo4ufhwkkkk5kySTPH3LGYZTLe+m2WeOWPrskEcUhr8/IT4/4hCocoGv19eiJuQhbMAeU2UbnI2hIHabUu4qxkg35QoF3WzPjAT9AbnYjA4a9UEqg2AgkEGnqnCmqeqcKRgpFs1RiVLtm5ZeCIF4+uXNZSboAJV3u9WwuwBVFnQwMLjrEpzdq671R+sAu9ASlPavgxte67S4qOcCWF+FlMe1XczugujMMBnxzjiVN2fcOFT2m9oB33/wBug3TAyMp4ZeA4lUtuScRDgHHOrWOYptP9ul1OmWvQSVIo1mwzukU5+7pfjrO0x1I4f4HNb4XVY5zbf2twx1KMxS4f+5WI+A9w6lZPf4wwdoYdIFOk3JtMalz/ANR5a5yTwU2x2i4OiQ6tEl2QpW7Ry4SOmQ0ElUG9N2KhY1gJaHHFUIzqOjhOjRy9VtyZfixwx/JUUdB6J4FNtCOVzR0nC5CUgFDEgFEpIKGqS585ev7D66IA5zlAlAuRJAQCdDU2waJcogLr1YbPSFU03y6eWil7Qf3PNQqDTCVNOa/wRJLaY45oIJGZqloIJGKFa7IaC9soIIC62qYpnwVdsl0W1wRkcDvgjQSntXwK1oNNWhSI+7wh+HgXFpJJ55jim6Vy4trVZ+8lrQ7iGmQQ38uWWXBEgtWaU8Qy2YMm1Ic8D8RLiJJ109FB2rUJrvadGEtaNA1o4ABBBVn6Rj7MNaijJBBQ0KKHNGggCYUxQ0RoJAt+WiUNUEEADw8UYQQQETaHsjx/ZNsyjwHwRoKafwXiy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81" name="Picture 21" descr="C:\Users\Карина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1785950" cy="2683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министр обороны СССР Дмитрий Язов</a:t>
            </a:r>
          </a:p>
          <a:p>
            <a:r>
              <a:rPr lang="ru-RU" dirty="0" smtClean="0"/>
              <a:t>председатель КГБ СССР Владимир Крючков</a:t>
            </a:r>
          </a:p>
          <a:p>
            <a:r>
              <a:rPr lang="ru-RU" dirty="0" smtClean="0"/>
              <a:t>первый зампред Совета обороны СССР Олег Бакланов</a:t>
            </a:r>
          </a:p>
          <a:p>
            <a:r>
              <a:rPr lang="ru-RU" dirty="0" smtClean="0"/>
              <a:t> председатель Крестьянского союза СССР Василий Стародубцев</a:t>
            </a:r>
          </a:p>
          <a:p>
            <a:r>
              <a:rPr lang="ru-RU" dirty="0" smtClean="0"/>
              <a:t>президент Ассоциации государственных предприятий и объектов промышленности, строительства, транспорта и связи СССР Александр </a:t>
            </a:r>
            <a:r>
              <a:rPr lang="ru-RU" dirty="0" err="1" smtClean="0"/>
              <a:t>Тизяков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428604"/>
            <a:ext cx="9215470" cy="621508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accent4"/>
              </a:solidFill>
            </a:endParaRPr>
          </a:p>
          <a:p>
            <a:pPr fontAlgn="base"/>
            <a:r>
              <a:rPr lang="ru-RU" sz="3100" dirty="0" smtClean="0">
                <a:solidFill>
                  <a:schemeClr val="accent4"/>
                </a:solidFill>
              </a:rPr>
              <a:t>Их </a:t>
            </a:r>
            <a:r>
              <a:rPr lang="ru-RU" sz="3100" dirty="0" smtClean="0">
                <a:solidFill>
                  <a:schemeClr val="accent4"/>
                </a:solidFill>
              </a:rPr>
              <a:t>активно </a:t>
            </a:r>
            <a:r>
              <a:rPr lang="ru-RU" sz="3100" dirty="0" smtClean="0">
                <a:solidFill>
                  <a:schemeClr val="accent4"/>
                </a:solidFill>
              </a:rPr>
              <a:t>поддержали</a:t>
            </a:r>
            <a:r>
              <a:rPr lang="ru-RU" sz="3800" dirty="0" smtClean="0"/>
              <a:t>: </a:t>
            </a:r>
            <a:r>
              <a:rPr lang="ru-RU" dirty="0" smtClean="0"/>
              <a:t>заместитель министра обороны СССР, главком сухопутных войск Валентин Варенников, руководитель аппарата президента СССР Валерий Болдин, член Политбюро и секретарь ЦК КПСС Олег </a:t>
            </a:r>
            <a:r>
              <a:rPr lang="ru-RU" dirty="0" err="1" smtClean="0"/>
              <a:t>Шенин</a:t>
            </a:r>
            <a:r>
              <a:rPr lang="ru-RU" dirty="0" smtClean="0"/>
              <a:t>, начальник охраны президента СССР Вячеслав Генералов, начальник Управления охраны КГБ СССР Юрий Плеханов, председатель Верховного Совета СССР Анатолий Лукьянов и некоторые другие.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ГКЧП </a:t>
            </a:r>
            <a:r>
              <a:rPr lang="ru-RU" sz="3100" dirty="0" smtClean="0">
                <a:solidFill>
                  <a:schemeClr val="accent4"/>
                </a:solidFill>
              </a:rPr>
              <a:t>опирался на силы </a:t>
            </a:r>
            <a:r>
              <a:rPr lang="ru-RU" dirty="0" smtClean="0"/>
              <a:t>КГБ (группа "Альфа"), МВД (дивизия им. Дзержинского) и Минобороны (Тульская дивизия ВДВ, Таманская мотострелковая дивизия, Кантемировская танковая дивизия).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sz="3100" dirty="0" smtClean="0">
                <a:solidFill>
                  <a:schemeClr val="accent4"/>
                </a:solidFill>
              </a:rPr>
              <a:t>Информационную </a:t>
            </a:r>
            <a:r>
              <a:rPr lang="ru-RU" sz="3100" dirty="0" smtClean="0">
                <a:solidFill>
                  <a:schemeClr val="accent4"/>
                </a:solidFill>
              </a:rPr>
              <a:t>поддержку </a:t>
            </a:r>
            <a:r>
              <a:rPr lang="ru-RU" dirty="0" smtClean="0"/>
              <a:t>путчистам оказывало Гостелерадио.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0005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Объявление</a:t>
            </a:r>
            <a:r>
              <a:rPr lang="uk-UA" dirty="0" smtClean="0"/>
              <a:t> о </a:t>
            </a:r>
            <a:r>
              <a:rPr lang="uk-UA" dirty="0" err="1" smtClean="0"/>
              <a:t>создании</a:t>
            </a:r>
            <a:r>
              <a:rPr lang="uk-UA" dirty="0" smtClean="0"/>
              <a:t> ГКЧП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607223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19 августа 1991 года</a:t>
            </a:r>
            <a:r>
              <a:rPr lang="ru-RU" dirty="0" smtClean="0"/>
              <a:t>, по радио (начиная в 8 утра), а затем и по Центральному телевидению СССР в информационной программе «Время» дикторами был зачитан официальный текст под названием «Заявление Советского руководства</a:t>
            </a:r>
            <a:r>
              <a:rPr lang="ru-RU" dirty="0" smtClean="0"/>
              <a:t>»: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связи с невозможностью по состоянию здоровья исполнения Горбачёвым </a:t>
            </a:r>
            <a:r>
              <a:rPr lang="ru-RU" dirty="0" smtClean="0"/>
              <a:t>Михаилом Сергеевичем</a:t>
            </a:r>
            <a:r>
              <a:rPr lang="ru-RU" dirty="0" smtClean="0"/>
              <a:t>, обязанностей Президента СССР и переходом в соответствии со статьёй 127/7 Конституции СССР, полномочия Президента Союза ССР к вице-президенту СССР </a:t>
            </a:r>
            <a:r>
              <a:rPr lang="ru-RU" dirty="0" err="1" smtClean="0"/>
              <a:t>Янаеву</a:t>
            </a:r>
            <a:r>
              <a:rPr lang="ru-RU" dirty="0" smtClean="0"/>
              <a:t> Геннадию Ивановичу.</a:t>
            </a:r>
          </a:p>
          <a:p>
            <a:pPr>
              <a:buNone/>
            </a:pPr>
            <a:r>
              <a:rPr lang="ru-RU" dirty="0" smtClean="0"/>
              <a:t>В целях преодоления глубокого и всестороннего кризиса, политической, межнациональной и гражданской конфронтации, хаоса и анархии, которые угрожают жизни и безопасности граждан Советского Союза, суверенитету, территориальной целостности, свободе и независимости нашего Отечества.</a:t>
            </a:r>
          </a:p>
          <a:p>
            <a:pPr>
              <a:buNone/>
            </a:pPr>
            <a:r>
              <a:rPr lang="ru-RU" dirty="0" smtClean="0"/>
              <a:t>Исходя из результатов всенародного референдума, о сохранении Союза Советских Социалистических Республик, руководствуясь жизненно важными интересами народов нашей Родины, всех советских людей.</a:t>
            </a:r>
          </a:p>
          <a:p>
            <a:pPr>
              <a:buNone/>
            </a:pPr>
            <a:r>
              <a:rPr lang="ru-RU" dirty="0" smtClean="0"/>
              <a:t>ЗАЯВЛЯЕМ:</a:t>
            </a:r>
          </a:p>
          <a:p>
            <a:pPr>
              <a:buNone/>
            </a:pPr>
            <a:r>
              <a:rPr lang="ru-RU" dirty="0" smtClean="0"/>
              <a:t>1. В соответствии со статьёй 127/3 Конституции СССР и статьёй 2 Закона СССР о правовом режиме чрезвычайного положения и идя навстречу требованиям широких слоёв населения, о необходимости принятия самых решительных мер по предотвращению сползания общества к общенациональной катастрофе, обеспечения законности и порядка, ввести чрезвычайное положение в отдельных </a:t>
            </a:r>
            <a:r>
              <a:rPr lang="ru-RU" dirty="0" smtClean="0"/>
              <a:t>местностях СССР</a:t>
            </a:r>
            <a:r>
              <a:rPr lang="ru-RU" dirty="0" smtClean="0"/>
              <a:t>, на срок 6 месяцев, с 4 часов по Московскому времени с 19 августа 1991 года.</a:t>
            </a:r>
          </a:p>
          <a:p>
            <a:pPr>
              <a:buNone/>
            </a:pPr>
            <a:r>
              <a:rPr lang="ru-RU" dirty="0" smtClean="0"/>
              <a:t>2. Установить что на всей территории СССР, безусловное верховенство имеют Конституция СССР и Законы Союза ССР.</a:t>
            </a:r>
          </a:p>
          <a:p>
            <a:pPr>
              <a:buNone/>
            </a:pPr>
            <a:r>
              <a:rPr lang="ru-RU" dirty="0" smtClean="0"/>
              <a:t>3. Для управления страной и эффективного осуществления режима чрезвычайного положения образовать Государственный комитет по чрезвычайному положению в СССР (ГКЧП </a:t>
            </a:r>
            <a:r>
              <a:rPr lang="ru-RU" dirty="0" smtClean="0"/>
              <a:t>СССР)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 Установить, что решения ГКЧП СССР обязательны для неукоснительного исполнения всеми органами власти и управления, должностными лицами и гражданами на всей территории Союза ССР.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/>
          <a:lstStyle/>
          <a:p>
            <a:r>
              <a:rPr lang="uk-UA" dirty="0" smtClean="0"/>
              <a:t> </a:t>
            </a:r>
            <a:r>
              <a:rPr lang="uk-UA" dirty="0" err="1" smtClean="0"/>
              <a:t>Августовский</a:t>
            </a:r>
            <a:r>
              <a:rPr lang="uk-UA" dirty="0" smtClean="0"/>
              <a:t> путч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414340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100" dirty="0" smtClean="0"/>
              <a:t>Утром 19 августа войска и боевая техника заняли узловые точки на магистралях, ведущих к центру Москвы, и окружили район, прилегающий к Кремлю. Несколько десятков танков вплотную приблизились к Дому Верховного Совета и правительства РСФСР на Краснопресненской набережной (Белому дому).</a:t>
            </a:r>
          </a:p>
          <a:p>
            <a:pPr fontAlgn="base"/>
            <a:r>
              <a:rPr lang="ru-RU" sz="3100" dirty="0" smtClean="0"/>
              <a:t>Всего в Москву было введено около четырех тысяч военнослужащих, 362 танка, 427 бронетранспортеров и БМП. Дополнительные части ВДВ были переброшены в окрестности Ленинграда, </a:t>
            </a:r>
            <a:r>
              <a:rPr lang="ru-RU" sz="3100" dirty="0" err="1" smtClean="0"/>
              <a:t>Таллина</a:t>
            </a:r>
            <a:r>
              <a:rPr lang="ru-RU" sz="3100" dirty="0" smtClean="0"/>
              <a:t>, Тбилиси, Риги.</a:t>
            </a:r>
          </a:p>
          <a:p>
            <a:pPr fontAlgn="base"/>
            <a:r>
              <a:rPr lang="ru-RU" sz="3100" dirty="0" smtClean="0"/>
              <a:t>Ответом стали массовые демонстрации и митинги протеста в Москве, Ленинграде и ряде других городов страны.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6" name="Picture 4" descr="https://encrypted-tbn1.gstatic.com/images?q=tbn:ANd9GcQ0VTvpD6-C_QpxxwiVkTrNwtvwp9fLlBcbQzA6DvxwxTuF6ZvI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71942"/>
            <a:ext cx="3429024" cy="256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357982" cy="877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Советские танки на фоне Собора Василия Блаженного и Спасской башни 19 августа 1991 г. Танки проехали всю Москву до самого белого дома, где Борис Ельцин собрал своих сторонников и подписал указ «О незаконности действий ГКЧП».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 descr="http://files.adme.ru/files/news/part_54/545205/1095305-R3L8T8D-650-5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7215238" cy="436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193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Государственный комитет по чрезвычайному положению </vt:lpstr>
      <vt:lpstr>Госуда́рственный комите́т по чрезвыча́йному положе́нию (ГКЧП) — самопровозглашённый орган власти в СССР, существовавший с 18 по 21 августа 1991 года. Был образован из первых государственных и должностных лиц Советского правительства, которые выступили против проводимых Президентом СССР М. С. Горбачёвым реформ «Перестройки» и преобразования Советского Союза в новый «Союз Суверенных Государств», который становился конфедерацией, состоящей из части уже суверенных республик.</vt:lpstr>
      <vt:lpstr>Основная цель</vt:lpstr>
      <vt:lpstr>В ГКЧП вошли: </vt:lpstr>
      <vt:lpstr>Слайд 5</vt:lpstr>
      <vt:lpstr>Слайд 6</vt:lpstr>
      <vt:lpstr>Объявление о создании ГКЧП </vt:lpstr>
      <vt:lpstr> Августовский путч</vt:lpstr>
      <vt:lpstr>Советские танки на фоне Собора Василия Блаженного и Спасской башни 19 августа 1991 г. Танки проехали всю Москву до самого белого дома, где Борис Ельцин собрал своих сторонников и подписал указ «О незаконности действий ГКЧП».</vt:lpstr>
      <vt:lpstr>Толпа окружила БТР, пытаясь заблокировать дорогу 19 августа 1991 г. Военная техника вышла на улицы Москвы после того, как было объявлено, что президента Михаила Горбачёва сместили с поста, и на его место пришел Геннадий Янаев.</vt:lpstr>
      <vt:lpstr>Утро 19 августа. Митинг в Ленинграде 19 августа в Ленинграде на Мариинской площади проходит митинг в поддержку Ельцина </vt:lpstr>
      <vt:lpstr>Митинг в поддержку Ельцина</vt:lpstr>
      <vt:lpstr>Борис Ельцин на танке напротив здания правительства 19 августа 1991 г. Ельцин обратился к толпе сторонников со своим заявлением о незаконности действий ГКЧП.</vt:lpstr>
      <vt:lpstr>Демонстрант нападает на советского солдата около Белого дома 19 августа 1991 г. В этот день тысячи людей в Москве, Ленинграде и других городах страны начали сооружать баррикады на пути бронетехники и войск.</vt:lpstr>
      <vt:lpstr>20 августа, Белый дом. Военные переходят на сторону Ельцина ГКЧП готовит план штурма Белого дома. Генерал Александр Лебедь переходит на сторону Бориса Ельцина — вечером он приходит в штатском в Белый дом и сообщает о готовящемся штурме. </vt:lpstr>
      <vt:lpstr>Москвичи строят баррикады на подступах к зданию Верховного Совета РСФСР во время путча ГКЧП. 20 августа 1991 года.</vt:lpstr>
      <vt:lpstr>20 августа, около 23:00. Туннель под Новым Арбатом, войска движутся к Белому дому. Колонна боевых машин отправилась к Белому дому и прорвала баррикады у Нового Арбата. </vt:lpstr>
      <vt:lpstr>Люди на баррикадах перед Белым домом 21 августа 1991 г.</vt:lpstr>
      <vt:lpstr>21 августа, ночь. Автобус, загоревшийся от столкновения с военной техникой. Недалеко от Белого дома горят три БМП и баррикады из автобусов. В 3 часа ночи принимается решение о выводе войск из Москвы. </vt:lpstr>
      <vt:lpstr>Ночь с 20 на 21 августа. Столкновения на Новом Арбате, погибли три человека В районе Садового кольца и Нового Арбата происходят столкновения между военнослужащими и демонстрантами, три человека погибают — это Илья Кричевский, архитектор проектно-строительного кооператива «Коммунар»; Дмитрий Комарь, участник войны в Афганистане, водитель автопогрузчика; Владимир Усов, экономист совместного предприятия «Иком», сын контр-адмирала. </vt:lpstr>
      <vt:lpstr>21 августа, 01:30. Баррикады у Белого дома В 01:30 отбита первая атака на Белый дом, танки отходят назад к Новому Арбату. </vt:lpstr>
      <vt:lpstr>Солдат размахивает триколором со своей боевой машины, в то время как остальная боевая техника уходит со своих рубежей после подавления путча 21 августа 1991 г. Лидеры путча сбежали из столицы или покончили жизнь самоубийством.</vt:lpstr>
      <vt:lpstr>Толпа ликующих людей снаружи здания правительства России радуется окончанию путча 22 августа 1991 г.</vt:lpstr>
      <vt:lpstr>22 августа. Триколор признан официальным флагом РСФСР. Огромный российский флаг проносят по Красной Площади и Краснопресненской набережной. </vt:lpstr>
      <vt:lpstr>Судебное разбирательство </vt:lpstr>
      <vt:lpstr>Слайд 26</vt:lpstr>
      <vt:lpstr>Вывод: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комитет по чрезвычайному положению </dc:title>
  <dc:creator>Карина</dc:creator>
  <cp:lastModifiedBy>Карина</cp:lastModifiedBy>
  <cp:revision>11</cp:revision>
  <dcterms:created xsi:type="dcterms:W3CDTF">2014-01-18T18:21:00Z</dcterms:created>
  <dcterms:modified xsi:type="dcterms:W3CDTF">2014-01-18T20:05:20Z</dcterms:modified>
</cp:coreProperties>
</file>