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8" r:id="rId7"/>
    <p:sldId id="260" r:id="rId8"/>
    <p:sldId id="265" r:id="rId9"/>
    <p:sldId id="262" r:id="rId10"/>
    <p:sldId id="261" r:id="rId11"/>
    <p:sldId id="269" r:id="rId12"/>
    <p:sldId id="264" r:id="rId13"/>
    <p:sldId id="271" r:id="rId14"/>
    <p:sldId id="272" r:id="rId15"/>
    <p:sldId id="273" r:id="rId16"/>
    <p:sldId id="274" r:id="rId17"/>
    <p:sldId id="275" r:id="rId18"/>
    <p:sldId id="276" r:id="rId19"/>
    <p:sldId id="270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7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3203848" y="3075806"/>
            <a:ext cx="5472608" cy="685899"/>
          </a:xfrm>
        </p:spPr>
        <p:txBody>
          <a:bodyPr>
            <a:normAutofit fontScale="90000"/>
          </a:bodyPr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r>
              <a:rPr lang="ru-RU" smtClean="0">
                <a:solidFill>
                  <a:srgbClr val="F9F745"/>
                </a:solidFill>
              </a:rPr>
              <a:t>Образец заголовка</a:t>
            </a:r>
            <a:endParaRPr lang="fr-CA" dirty="0">
              <a:solidFill>
                <a:srgbClr val="F9F745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3290772" y="3634730"/>
            <a:ext cx="5345723" cy="593204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pPr marL="0" indent="0" algn="ctr">
              <a:buNone/>
            </a:pPr>
            <a:r>
              <a:rPr lang="ru-RU" smtClean="0">
                <a:solidFill>
                  <a:srgbClr val="F9F745"/>
                </a:solidFill>
              </a:rPr>
              <a:t>Образец подзаголовка</a:t>
            </a:r>
            <a:endParaRPr lang="fr-CA" dirty="0">
              <a:solidFill>
                <a:srgbClr val="F9F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2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mtClean="0">
                <a:solidFill>
                  <a:schemeClr val="tx1"/>
                </a:solidFill>
              </a:rPr>
              <a:t>Образец заголовка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618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r>
              <a:rPr lang="ru-RU" smtClean="0">
                <a:solidFill>
                  <a:srgbClr val="F9F745"/>
                </a:solidFill>
              </a:rPr>
              <a:t>Образец заголовка</a:t>
            </a:r>
            <a:endParaRPr lang="fr-CA" dirty="0">
              <a:solidFill>
                <a:srgbClr val="F9F745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pPr lvl="0"/>
            <a:r>
              <a:rPr lang="ru-RU" smtClean="0">
                <a:solidFill>
                  <a:srgbClr val="F9F745"/>
                </a:solidFill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746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1901-EAFA-421B-A2F5-12C5ED560658}" type="datetimeFigureOut">
              <a:rPr lang="fr-CA" smtClean="0"/>
              <a:pPr/>
              <a:t>2013-11-28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154E-1E41-436C-AFC8-37E8C9FC3E7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09618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71392" y="3075806"/>
            <a:ext cx="5472608" cy="68589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vi-VN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Альфонс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</a:br>
            <a:r>
              <a:rPr lang="vi-VN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Мариа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</a:br>
            <a:r>
              <a:rPr lang="vi-VN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Муха</a:t>
            </a:r>
            <a:endParaRPr lang="fr-CA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2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c.pics.livejournal.com/jew_heritage/58243192/38388/38388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1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4681835"/>
            <a:ext cx="295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Драгоценные камни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arttower.ru/forum/uploads/monthly_01_2008/post-839-1200727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vitatoys.ru/published/publicdata/VITATOY8TOYS/attachments/SC/products_pictures/Puzzle-Utro-Den-Vesher-Nosh-A.Muha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twilighters.ru/upload/iblock/76d/76d77159af0b5fb8f23bc882558125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96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g0.liveinternet.ru/images/attach/b/3/30/129/30129820_Alfons_Muha_Reklama_Pivo_de_la_Meys_1897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452379" cy="5143500"/>
          </a:xfrm>
          <a:prstGeom prst="rect">
            <a:avLst/>
          </a:prstGeom>
          <a:noFill/>
        </p:spPr>
      </p:pic>
      <p:pic>
        <p:nvPicPr>
          <p:cNvPr id="21508" name="Picture 4" descr="http://shkolazhizni.ru/img/content/i69/69153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39687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allpainters.ru/images/stories/paintings/lance-parfum-rodo-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65"/>
            <a:ext cx="3707904" cy="5191065"/>
          </a:xfrm>
          <a:prstGeom prst="rect">
            <a:avLst/>
          </a:prstGeom>
          <a:noFill/>
        </p:spPr>
      </p:pic>
      <p:pic>
        <p:nvPicPr>
          <p:cNvPr id="22532" name="Picture 4" descr="http://img-fotki.yandex.ru/get/5301/syu-soply.e/0_47e77_b441887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411016" cy="5143500"/>
          </a:xfrm>
          <a:prstGeom prst="rect">
            <a:avLst/>
          </a:prstGeom>
          <a:noFill/>
        </p:spPr>
      </p:pic>
      <p:pic>
        <p:nvPicPr>
          <p:cNvPr id="22534" name="Picture 6" descr="http://dreamworlds.ru/uploads/posts/2008-08/1217613469_reklama-vystavki-v-salone-sta.-1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22598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3.bp.blogspot.com/-qB1gyZxtUzc/T3O1WS4ADfI/AAAAAAABpBc/JaZhc30mrr0/s1600/mucha_1898_auquarterla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108"/>
            <a:ext cx="3905762" cy="5472608"/>
          </a:xfrm>
          <a:prstGeom prst="rect">
            <a:avLst/>
          </a:prstGeom>
          <a:noFill/>
        </p:spPr>
      </p:pic>
      <p:pic>
        <p:nvPicPr>
          <p:cNvPr id="23556" name="Picture 4" descr="http://allpainters.ru/images/stories/paintings/chocolat-ideal-1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-493662"/>
            <a:ext cx="3766036" cy="563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50.radikal.ru/i128/0902/86/2dfa0bf69a9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561049" cy="538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40.radikal.ru/i087/0902/89/9bf4f306146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120721" cy="5668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xxenia.users.photofile.ru/photo/xxenia/150092917/xlarge/152923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7944" y="627534"/>
            <a:ext cx="4546848" cy="3394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A" sz="36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Mistral" pitchFamily="66" charset="0"/>
              </a:rPr>
              <a:t> </a:t>
            </a:r>
            <a:r>
              <a:rPr lang="ru-RU" sz="3600" dirty="0" smtClean="0">
                <a:solidFill>
                  <a:srgbClr val="FFFF00"/>
                </a:solidFill>
                <a:latin typeface="Mistral" pitchFamily="66" charset="0"/>
              </a:rPr>
              <a:t>Чешский</a:t>
            </a:r>
            <a:r>
              <a:rPr lang="ru-RU" sz="3600" dirty="0" smtClean="0">
                <a:solidFill>
                  <a:srgbClr val="FFFF00"/>
                </a:solidFill>
                <a:latin typeface="Mistral" pitchFamily="66" charset="0"/>
              </a:rPr>
              <a:t> живописец, театральный художник, иллюстратор, ювелирный дизайнер и плакатист, один из наиболее известных представителей стиля «модерн».</a:t>
            </a:r>
            <a:endParaRPr lang="fr-CA" sz="3600" dirty="0">
              <a:solidFill>
                <a:srgbClr val="FFFF00"/>
              </a:solidFill>
              <a:latin typeface="Mistral" pitchFamily="66" charset="0"/>
            </a:endParaRPr>
          </a:p>
        </p:txBody>
      </p:sp>
      <p:pic>
        <p:nvPicPr>
          <p:cNvPr id="1026" name="Picture 2" descr="Альфонс Муха в 1906 го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134645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0"/>
            <a:ext cx="2635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1860-1939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8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e/e3/Alfons_Mucha_at_work_on_Slav_Epic.jpg/300px-Alfons_Mucha_at_work_on_Slav_E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6888" cy="19956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5736" y="205979"/>
            <a:ext cx="6491064" cy="857250"/>
          </a:xfrm>
        </p:spPr>
        <p:txBody>
          <a:bodyPr/>
          <a:lstStyle/>
          <a:p>
            <a:pPr algn="l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9712" y="339502"/>
            <a:ext cx="6984776" cy="3394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Mistral" pitchFamily="66" charset="0"/>
              </a:rPr>
              <a:t>Славянская эпопея</a:t>
            </a:r>
            <a:r>
              <a:rPr lang="ru-RU" sz="3600" dirty="0" smtClean="0">
                <a:latin typeface="Mistral" pitchFamily="66" charset="0"/>
              </a:rPr>
              <a:t> </a:t>
            </a:r>
            <a:endParaRPr lang="ru-RU" sz="3600" dirty="0" smtClean="0">
              <a:latin typeface="Mistral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istral" pitchFamily="66" charset="0"/>
              </a:rPr>
              <a:t>     серия </a:t>
            </a:r>
            <a:r>
              <a:rPr lang="ru-RU" sz="3600" dirty="0" smtClean="0">
                <a:latin typeface="Mistral" pitchFamily="66" charset="0"/>
              </a:rPr>
              <a:t>из 20 полотен </a:t>
            </a:r>
            <a:r>
              <a:rPr lang="ru-RU" sz="3600" dirty="0" smtClean="0">
                <a:latin typeface="Mistral" pitchFamily="66" charset="0"/>
              </a:rPr>
              <a:t>написанная </a:t>
            </a:r>
            <a:r>
              <a:rPr lang="ru-RU" sz="3600" dirty="0" smtClean="0">
                <a:latin typeface="Mistral" pitchFamily="66" charset="0"/>
              </a:rPr>
              <a:t>в начале XX века и проникнутая духом славянского единства. Каждое полотно </a:t>
            </a:r>
            <a:r>
              <a:rPr lang="ru-RU" sz="3600" dirty="0" smtClean="0">
                <a:latin typeface="Mistral" pitchFamily="66" charset="0"/>
              </a:rPr>
              <a:t>отражает значимые </a:t>
            </a:r>
            <a:r>
              <a:rPr lang="ru-RU" sz="3600" dirty="0" smtClean="0">
                <a:latin typeface="Mistral" pitchFamily="66" charset="0"/>
              </a:rPr>
              <a:t>на взгляд </a:t>
            </a:r>
            <a:r>
              <a:rPr lang="ru-RU" sz="3600" dirty="0" smtClean="0">
                <a:latin typeface="Mistral" pitchFamily="66" charset="0"/>
              </a:rPr>
              <a:t>автора </a:t>
            </a:r>
            <a:r>
              <a:rPr lang="ru-RU" sz="3600" dirty="0" smtClean="0">
                <a:latin typeface="Mistral" pitchFamily="66" charset="0"/>
              </a:rPr>
              <a:t>события из жизни славянского народа. Величина картин была значительна: 6 на 8 метров. </a:t>
            </a:r>
            <a:endParaRPr lang="fr-CA" sz="36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8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cdn.bolshoyvopros.ru/files/users/images/c5/c6/c5c600edaf39fb3b81688fc04f76e2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16416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esoserver.narod.ru/Pagan/mucha_img/slav_ep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3825"/>
            <a:ext cx="3275856" cy="2886054"/>
          </a:xfrm>
          <a:prstGeom prst="rect">
            <a:avLst/>
          </a:prstGeom>
          <a:noFill/>
        </p:spPr>
      </p:pic>
      <p:pic>
        <p:nvPicPr>
          <p:cNvPr id="15364" name="Picture 4" descr="http://i2.imageban.ru/out/2012/06/05/a986d5a34a95bf5d586a506efe1b43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32684" cy="2290665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thumb/1/1a/Mucha%2C_Alfons_-_Der_Heilige_Berg_Athos_-_1926.jpg/300px-Mucha%2C_Alfons_-_Der_Heilige_Berg_Athos_-_1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7" y="2283719"/>
            <a:ext cx="3364449" cy="2859782"/>
          </a:xfrm>
          <a:prstGeom prst="rect">
            <a:avLst/>
          </a:prstGeom>
          <a:noFill/>
        </p:spPr>
      </p:pic>
      <p:pic>
        <p:nvPicPr>
          <p:cNvPr id="15368" name="Picture 8" descr="http://upload.wikimedia.org/wikipedia/commons/thumb/7/7b/Krunisanje_cara_Du%C5%A1ana.jpg/300px-Krunisanje_cara_Du%C5%A1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-452586"/>
            <a:ext cx="3240360" cy="2754306"/>
          </a:xfrm>
          <a:prstGeom prst="rect">
            <a:avLst/>
          </a:prstGeom>
          <a:noFill/>
        </p:spPr>
      </p:pic>
      <p:pic>
        <p:nvPicPr>
          <p:cNvPr id="15370" name="Picture 10" descr="http://upload.wikimedia.org/wikipedia/commons/thumb/6/6f/Slovane_v_pravlasti_81x61m.jpg/300px-Slovane_v_pravlasti_81x61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2355727"/>
            <a:ext cx="2857500" cy="278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95486"/>
            <a:ext cx="8496944" cy="3394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Mistral" pitchFamily="66" charset="0"/>
              </a:rPr>
              <a:t>Все </a:t>
            </a:r>
            <a:r>
              <a:rPr lang="ru-RU" sz="2800" b="1" dirty="0" smtClean="0">
                <a:latin typeface="Mistral" pitchFamily="66" charset="0"/>
              </a:rPr>
              <a:t>работы</a:t>
            </a:r>
            <a:r>
              <a:rPr lang="ru-RU" sz="2800" dirty="0" smtClean="0">
                <a:latin typeface="Mistral" pitchFamily="66" charset="0"/>
              </a:rPr>
              <a:t> Мухи отличаются своеобразным неповторимым стилем. Центром композиции, как правило, является молодая женщина славянской внешности в свободной одежде, с роскошной короной волос, утопающая в море цветов — иногда томно-пленительная, иногда загадочная, иногда грациозная, иногда неприступно-роковая, но всегда обаятельная и миловидная. Картины обрамляют замысловатые растительные орнаменты, не скрывающие своего византийского или восточного происхождения. В отличие от тревожных картин современных ему мастеров — </a:t>
            </a:r>
            <a:r>
              <a:rPr lang="ru-RU" sz="2800" dirty="0" err="1" smtClean="0">
                <a:latin typeface="Mistral" pitchFamily="66" charset="0"/>
              </a:rPr>
              <a:t>Климта</a:t>
            </a:r>
            <a:r>
              <a:rPr lang="ru-RU" sz="2800" dirty="0" smtClean="0">
                <a:latin typeface="Mistral" pitchFamily="66" charset="0"/>
              </a:rPr>
              <a:t>, Врубеля, </a:t>
            </a:r>
            <a:r>
              <a:rPr lang="ru-RU" sz="2800" dirty="0" err="1" smtClean="0">
                <a:latin typeface="Mistral" pitchFamily="66" charset="0"/>
              </a:rPr>
              <a:t>Бакста</a:t>
            </a:r>
            <a:r>
              <a:rPr lang="ru-RU" sz="2800" dirty="0" smtClean="0">
                <a:latin typeface="Mistral" pitchFamily="66" charset="0"/>
              </a:rPr>
              <a:t> — его произведения дышат спокойствием и негой.</a:t>
            </a:r>
            <a:endParaRPr lang="ru-RU" sz="28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cs10798.vk.me/u2180111/12603328/y_29599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"/>
            <a:ext cx="6804597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9798"/>
            <a:ext cx="122413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FF00"/>
                </a:solidFill>
              </a:rPr>
              <a:t>В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Р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Е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М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Е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Н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А</a:t>
            </a:r>
          </a:p>
          <a:p>
            <a:endParaRPr lang="ru-RU" sz="2500" b="1" i="1" dirty="0" smtClean="0">
              <a:solidFill>
                <a:srgbClr val="FFFF00"/>
              </a:solidFill>
            </a:endParaRP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Г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О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Д</a:t>
            </a: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А</a:t>
            </a:r>
          </a:p>
          <a:p>
            <a:endParaRPr lang="ru-RU" sz="25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001.radikal.ru/i194/1103/4d/ea1d79992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homesegreto.ru/images/data/gallery/3526_big_1359724640_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986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59</TotalTime>
  <Words>19</Words>
  <Application>Microsoft Office PowerPoint</Application>
  <PresentationFormat>Экран (16:9)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9</vt:lpstr>
      <vt:lpstr>Альфонс  Мариа  Муха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Альфонс  Мариа  Муха</dc:title>
  <dc:creator>User</dc:creator>
  <cp:lastModifiedBy>User</cp:lastModifiedBy>
  <cp:revision>5</cp:revision>
  <dcterms:created xsi:type="dcterms:W3CDTF">2013-11-28T21:12:12Z</dcterms:created>
  <dcterms:modified xsi:type="dcterms:W3CDTF">2013-11-28T22:12:08Z</dcterms:modified>
</cp:coreProperties>
</file>