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5B4C-77BB-4F4A-B10E-CED87226A7A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B5546-02FA-46C0-8C5B-FD811033C42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5B4C-77BB-4F4A-B10E-CED87226A7A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546-02FA-46C0-8C5B-FD811033C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5B4C-77BB-4F4A-B10E-CED87226A7A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546-02FA-46C0-8C5B-FD811033C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975B4C-77BB-4F4A-B10E-CED87226A7A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4B5546-02FA-46C0-8C5B-FD811033C42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5B4C-77BB-4F4A-B10E-CED87226A7A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546-02FA-46C0-8C5B-FD811033C4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5B4C-77BB-4F4A-B10E-CED87226A7A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546-02FA-46C0-8C5B-FD811033C4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546-02FA-46C0-8C5B-FD811033C4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5B4C-77BB-4F4A-B10E-CED87226A7A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5B4C-77BB-4F4A-B10E-CED87226A7A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546-02FA-46C0-8C5B-FD811033C4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5B4C-77BB-4F4A-B10E-CED87226A7A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546-02FA-46C0-8C5B-FD811033C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975B4C-77BB-4F4A-B10E-CED87226A7A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4B5546-02FA-46C0-8C5B-FD811033C4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5B4C-77BB-4F4A-B10E-CED87226A7A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B5546-02FA-46C0-8C5B-FD811033C4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975B4C-77BB-4F4A-B10E-CED87226A7A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4B5546-02FA-46C0-8C5B-FD811033C42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tainstvennaya-muzyka-(muzofon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Презентацию подготовила студентка гр.МК-11</a:t>
            </a:r>
            <a:b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Фролова Анастасия</a:t>
            </a: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chemeClr val="bg2">
                    <a:lumMod val="50000"/>
                  </a:schemeClr>
                </a:solidFill>
                <a:latin typeface="Haettenschweiler" pitchFamily="34" charset="0"/>
              </a:rPr>
              <a:t>«Символ и ритуал»</a:t>
            </a:r>
            <a:endParaRPr lang="ru-RU" sz="8800" dirty="0">
              <a:solidFill>
                <a:schemeClr val="bg2">
                  <a:lumMod val="50000"/>
                </a:schemeClr>
              </a:solidFill>
              <a:latin typeface="Haettenschweiler" pitchFamily="34" charset="0"/>
            </a:endParaRPr>
          </a:p>
        </p:txBody>
      </p:sp>
      <p:pic>
        <p:nvPicPr>
          <p:cNvPr id="4" name="tainstvennaya-muzyka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85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Самый простой пример ритуала — </a:t>
            </a:r>
            <a:r>
              <a:rPr lang="ru-RU" sz="2400" dirty="0">
                <a:solidFill>
                  <a:srgbClr val="FFC000"/>
                </a:solidFill>
              </a:rPr>
              <a:t>рукопожатие при встрече</a:t>
            </a:r>
            <a:r>
              <a:rPr lang="ru-RU" sz="2400" dirty="0"/>
              <a:t>. Нет никакой реальной причины, почему захват чужой руки и встряхивание обязаны сопутствовать знакомству. Этот жест настолько укоренился в сознании, что мы даже не думаем о том, что можно с успехом заменить рукопожатие обычным кивком головы или парой приветственных слов.</a:t>
            </a:r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571744"/>
            <a:ext cx="6715172" cy="3885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9297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С другой стороны, укоренившаяся привычка </a:t>
            </a:r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мыть руки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, придя с улицы, не является ритуалом, так как существует четкое фактическое отношение между действием и желаемым результатом. Но и эта гигиеническая процедура способна стать ритуальной, например, в том случае, когда священник </a:t>
            </a:r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смачивает руки в купели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для крещения. Этот жест является исключительно символичным и именно символичность определяет суть ритуала.</a:t>
            </a:r>
          </a:p>
        </p:txBody>
      </p:sp>
      <p:pic>
        <p:nvPicPr>
          <p:cNvPr id="3" name="Рисунок 2" descr="1283789941_ru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643314"/>
            <a:ext cx="3833818" cy="2875364"/>
          </a:xfrm>
          <a:prstGeom prst="rect">
            <a:avLst/>
          </a:prstGeom>
        </p:spPr>
      </p:pic>
      <p:pic>
        <p:nvPicPr>
          <p:cNvPr id="4" name="Рисунок 3" descr="fotor3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643314"/>
            <a:ext cx="3714744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67198"/>
          </a:xfrm>
        </p:spPr>
        <p:txBody>
          <a:bodyPr/>
          <a:lstStyle/>
          <a:p>
            <a:r>
              <a:rPr lang="ru-RU" b="1" dirty="0" smtClean="0"/>
              <a:t>Формализм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Традиционализм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Дисциплина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Правила управления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Сакральная символика.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b="1" dirty="0" smtClean="0"/>
              <a:t>Аудитория.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Шесть неотъемлемых атрибутов ритуалов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Одним из самых важных обрядов, связанных с земледелием и скотоводством и уходящим в глубокую древность, является </a:t>
            </a: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ритуал вызова дождя</a:t>
            </a:r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000164" y="714356"/>
            <a:ext cx="421910" cy="369332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flipH="1">
            <a:off x="10572792" y="2857496"/>
            <a:ext cx="357190" cy="369332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349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В ритуальной песне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 выражалось пожелание доброго урожая зерна, хозяевам дома – радости, народу – изобилия и счастливой жизни, а главное – просили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Суст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хотин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 одарить землю обильным дождем. В ней поется: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lvl="1" indent="-222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Пусть будет год урожайным,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Суст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хотин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 indent="-222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Дом дехканина наполнится зерном,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Суст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хотин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 indent="-222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Побольше дождей дай им,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Суст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хотин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 indent="-222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Плохим людям пошли разорение,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Суст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хотин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 indent="-222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Накорми досыта народ,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Суст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хотин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459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92D050"/>
                </a:solidFill>
                <a:latin typeface="Comic Sans MS" pitchFamily="66" charset="0"/>
              </a:rPr>
              <a:t>Спасибо за внимание!</a:t>
            </a:r>
            <a:endParaRPr lang="ru-RU" sz="5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571612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Надеюсь, Вы хоть немного запомнили и я не зря потратила время;)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applause-thumb-240x240-149846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286124"/>
            <a:ext cx="3571900" cy="37434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42" y="5143512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Кстати, аплодисменты - это тоже своеобразный ритуал;)</a:t>
            </a:r>
            <a:endParaRPr lang="ru-RU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Определение слова «Символ»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История символа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Использование символа в современном мире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Определение слова «Ритуал»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История ритуала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Использование ритуала в современном мире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Дополнения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Источники</a:t>
            </a:r>
          </a:p>
          <a:p>
            <a:pPr marL="571500" indent="-571500">
              <a:buNone/>
            </a:pPr>
            <a:endParaRPr lang="ru-RU" dirty="0" smtClean="0"/>
          </a:p>
          <a:p>
            <a:pPr marL="571500" indent="-571500">
              <a:buFont typeface="Courier New" pitchFamily="49" charset="0"/>
              <a:buChar char="o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«Символ и ритуал»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55721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Символ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 – это условный знак, который раскрывает смысл понятия, идеи, явления или события. Происхождение символов связано с Древней Грецией, где впервые начали использоваться символы для обозначения тайного, понятного только группе конкретных лиц. Ярким примером является крест, который обозначает христианство. Мусульмане обозначают свою веру символом в виде полумесяца.</a:t>
            </a:r>
          </a:p>
        </p:txBody>
      </p:sp>
      <p:pic>
        <p:nvPicPr>
          <p:cNvPr id="3" name="Рисунок 2" descr="stock_609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785794"/>
            <a:ext cx="1643074" cy="2327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5008" y="3000372"/>
            <a:ext cx="283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Крест, обозначающий христианство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" name="Рисунок 9" descr="266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76" y="4000504"/>
            <a:ext cx="1825624" cy="2520539"/>
          </a:xfrm>
          <a:prstGeom prst="rect">
            <a:avLst/>
          </a:prstGeom>
        </p:spPr>
      </p:pic>
      <p:pic>
        <p:nvPicPr>
          <p:cNvPr id="11" name="Рисунок 10" descr="15266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000504"/>
            <a:ext cx="1501741" cy="25490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72198" y="6550223"/>
            <a:ext cx="2733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Символ мусульман - полумесяц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Что такое символ для современного человека? Символом правосудия для нас являются весы, а символом власти – государство, символом братства является рукопожатие, а символом бога морей Нептуна – трезубец. Символ часто путают со знаком, но различия между символом и знаком весьма существенные. Символ характеризует определенное явление, а знак является отличительным признаком чего-то.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18683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3000372"/>
            <a:ext cx="2354922" cy="2513879"/>
          </a:xfrm>
          <a:prstGeom prst="rect">
            <a:avLst/>
          </a:prstGeom>
        </p:spPr>
      </p:pic>
      <p:pic>
        <p:nvPicPr>
          <p:cNvPr id="4" name="Рисунок 3" descr="Handsh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57166"/>
            <a:ext cx="3214710" cy="2548246"/>
          </a:xfrm>
          <a:prstGeom prst="rect">
            <a:avLst/>
          </a:prstGeom>
        </p:spPr>
      </p:pic>
      <p:pic>
        <p:nvPicPr>
          <p:cNvPr id="5" name="Рисунок 4" descr="HEAVEN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000372"/>
            <a:ext cx="1786121" cy="32547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15140" y="5214950"/>
            <a:ext cx="1791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Символ правосудия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2643182"/>
            <a:ext cx="1562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Символ братства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6286520"/>
            <a:ext cx="1764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Символ бога морей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980ffc4319b0fd0de03a974fadd96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14290"/>
            <a:ext cx="4429136" cy="44291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000108"/>
            <a:ext cx="3857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Знак красоты?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714620"/>
            <a:ext cx="1449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 smtClean="0">
                <a:solidFill>
                  <a:srgbClr val="002060"/>
                </a:solidFill>
              </a:rPr>
              <a:t>Или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572008"/>
            <a:ext cx="4639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Символ красоты?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5844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dirty="0">
                <a:solidFill>
                  <a:srgbClr val="FFC000"/>
                </a:solidFill>
                <a:latin typeface="Comic Sans MS" pitchFamily="66" charset="0"/>
              </a:rPr>
              <a:t>Символы в литературе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В стихотворном творчестве поэты использовали много образов-символов. Например, в стихах Есенина, очень часто упоминается слово «</a:t>
            </a:r>
            <a:r>
              <a:rPr lang="ru-RU" sz="2800" dirty="0">
                <a:solidFill>
                  <a:srgbClr val="FFFF00"/>
                </a:solidFill>
                <a:latin typeface="Comic Sans MS" pitchFamily="66" charset="0"/>
              </a:rPr>
              <a:t>окно</a:t>
            </a:r>
            <a:r>
              <a:rPr lang="ru-RU" sz="2400" dirty="0">
                <a:latin typeface="Comic Sans MS" pitchFamily="66" charset="0"/>
              </a:rPr>
              <a:t>», которое является </a:t>
            </a:r>
            <a:r>
              <a:rPr lang="ru-RU" sz="2400" dirty="0">
                <a:solidFill>
                  <a:srgbClr val="FFFF00"/>
                </a:solidFill>
                <a:latin typeface="Comic Sans MS" pitchFamily="66" charset="0"/>
              </a:rPr>
              <a:t>образом-символом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496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FFC000"/>
                </a:solidFill>
                <a:latin typeface="Comic Sans MS" pitchFamily="66" charset="0"/>
              </a:rPr>
              <a:t>Символы в информатике и математике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429000"/>
            <a:ext cx="8215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Основными символами являются </a:t>
            </a:r>
            <a:r>
              <a:rPr lang="ru-RU" sz="2800" dirty="0">
                <a:solidFill>
                  <a:srgbClr val="FFFF00"/>
                </a:solidFill>
                <a:latin typeface="Comic Sans MS" pitchFamily="66" charset="0"/>
              </a:rPr>
              <a:t>26 латинских </a:t>
            </a:r>
            <a:r>
              <a:rPr lang="ru-RU" sz="2400" dirty="0">
                <a:latin typeface="Comic Sans MS" pitchFamily="66" charset="0"/>
              </a:rPr>
              <a:t>прописных </a:t>
            </a:r>
            <a:r>
              <a:rPr lang="ru-RU" sz="2800" dirty="0">
                <a:solidFill>
                  <a:srgbClr val="FFFF00"/>
                </a:solidFill>
                <a:latin typeface="Comic Sans MS" pitchFamily="66" charset="0"/>
              </a:rPr>
              <a:t>букв</a:t>
            </a:r>
            <a:r>
              <a:rPr lang="ru-RU" sz="2400" dirty="0">
                <a:latin typeface="Comic Sans MS" pitchFamily="66" charset="0"/>
              </a:rPr>
              <a:t> и столько же строчных букв</a:t>
            </a:r>
            <a:r>
              <a:rPr lang="ru-RU" sz="2400" dirty="0" smtClean="0">
                <a:latin typeface="Comic Sans MS" pitchFamily="66" charset="0"/>
              </a:rPr>
              <a:t>.</a:t>
            </a:r>
            <a:r>
              <a:rPr lang="ru-RU" sz="2400" dirty="0">
                <a:latin typeface="Comic Sans MS" pitchFamily="66" charset="0"/>
              </a:rPr>
              <a:t> К специальным символам можно отнести «</a:t>
            </a:r>
            <a:r>
              <a:rPr lang="ru-RU" sz="2800" dirty="0">
                <a:solidFill>
                  <a:srgbClr val="FFFF00"/>
                </a:solidFill>
                <a:latin typeface="Comic Sans MS" pitchFamily="66" charset="0"/>
              </a:rPr>
              <a:t>_</a:t>
            </a:r>
            <a:r>
              <a:rPr lang="ru-RU" sz="2400" dirty="0">
                <a:latin typeface="Comic Sans MS" pitchFamily="66" charset="0"/>
              </a:rPr>
              <a:t>» - знак подчеркивания и все знаки операций </a:t>
            </a:r>
            <a:r>
              <a:rPr lang="ru-RU" sz="2800" dirty="0">
                <a:solidFill>
                  <a:srgbClr val="FFFF00"/>
                </a:solidFill>
                <a:latin typeface="Comic Sans MS" pitchFamily="66" charset="0"/>
              </a:rPr>
              <a:t>(+ – </a:t>
            </a:r>
            <a:r>
              <a:rPr lang="ru-RU" sz="2800" dirty="0" err="1">
                <a:solidFill>
                  <a:srgbClr val="FFFF00"/>
                </a:solidFill>
                <a:latin typeface="Comic Sans MS" pitchFamily="66" charset="0"/>
              </a:rPr>
              <a:t>х</a:t>
            </a:r>
            <a:r>
              <a:rPr lang="ru-RU" sz="2800" dirty="0">
                <a:solidFill>
                  <a:srgbClr val="FFFF00"/>
                </a:solidFill>
                <a:latin typeface="Comic Sans MS" pitchFamily="66" charset="0"/>
              </a:rPr>
              <a:t> / = = := @</a:t>
            </a:r>
            <a:r>
              <a:rPr lang="ru-RU" sz="2400" dirty="0">
                <a:latin typeface="Comic Sans MS" pitchFamily="66" charset="0"/>
              </a:rPr>
              <a:t>), а также ограничители и спецификаторы </a:t>
            </a:r>
            <a:r>
              <a:rPr lang="ru-RU" sz="2800" dirty="0">
                <a:solidFill>
                  <a:srgbClr val="FFFF00"/>
                </a:solidFill>
                <a:latin typeface="Comic Sans MS" pitchFamily="66" charset="0"/>
              </a:rPr>
              <a:t>(^ # $). </a:t>
            </a:r>
            <a:r>
              <a:rPr lang="ru-RU" sz="2400" dirty="0">
                <a:latin typeface="Comic Sans MS" pitchFamily="66" charset="0"/>
              </a:rPr>
              <a:t>Ограничители – это следующие обозначения </a:t>
            </a:r>
            <a:r>
              <a:rPr lang="ru-RU" sz="2800" dirty="0">
                <a:solidFill>
                  <a:srgbClr val="FFFF00"/>
                </a:solidFill>
                <a:latin typeface="Comic Sans MS" pitchFamily="66" charset="0"/>
              </a:rPr>
              <a:t>(. , ' ( ) [ ] (. .) { } (* *) … :) </a:t>
            </a:r>
            <a:r>
              <a:rPr lang="ru-RU" sz="24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214554"/>
            <a:ext cx="60721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«Ритуал»</a:t>
            </a:r>
            <a:endParaRPr lang="ru-RU" sz="88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742985bf42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6" name="Рисунок 5" descr="48271146ba672b45ac8e44c89ec7b85e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08309" cy="6643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6572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Ритуал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800" i="1" dirty="0" err="1">
                <a:solidFill>
                  <a:srgbClr val="002060"/>
                </a:solidFill>
                <a:latin typeface="Comic Sans MS" pitchFamily="66" charset="0"/>
              </a:rPr>
              <a:t>ritualis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 — обрядовый, от  </a:t>
            </a:r>
            <a:r>
              <a:rPr lang="ru-RU" sz="2800" i="1" dirty="0" err="1">
                <a:solidFill>
                  <a:srgbClr val="002060"/>
                </a:solidFill>
                <a:latin typeface="Comic Sans MS" pitchFamily="66" charset="0"/>
              </a:rPr>
              <a:t>ritus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, «торжественная церемония, культовый обряд») — совокупность 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обрядов,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сопровождающих религиозный акт, или выработанный обычаем или установленный порядок совершения чего-либо;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церемониал</a:t>
            </a:r>
            <a:r>
              <a:rPr lang="ru-RU" sz="2800" dirty="0">
                <a:latin typeface="Comic Sans MS" pitchFamily="66" charset="0"/>
              </a:rPr>
              <a:t> </a:t>
            </a:r>
          </a:p>
        </p:txBody>
      </p:sp>
      <p:pic>
        <p:nvPicPr>
          <p:cNvPr id="6" name="Рисунок 5" descr="1286977997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86190"/>
            <a:ext cx="4551132" cy="2595568"/>
          </a:xfrm>
          <a:prstGeom prst="rect">
            <a:avLst/>
          </a:prstGeom>
        </p:spPr>
      </p:pic>
      <p:pic>
        <p:nvPicPr>
          <p:cNvPr id="7" name="Рисунок 6" descr="jeman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571876"/>
            <a:ext cx="3655330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928670"/>
            <a:ext cx="7429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Современный мир почти лишен ритуалов — по крайней мере в том виде, как мы традиционно их себе представляем.Те, что остались — например, ритуалы,  которые вращаются вокруг праздников,  в значительной степени потеряли свою силу и чаще всего не несут в себе никакого содержания, кроме заученного повторения.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704</TotalTime>
  <Words>463</Words>
  <Application>Microsoft Office PowerPoint</Application>
  <PresentationFormat>Экран (4:3)</PresentationFormat>
  <Paragraphs>50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«Символ и ритуал»</vt:lpstr>
      <vt:lpstr>«Символ и ритуал»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Шесть неотъемлемых атрибутов ритуалов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«Символ и ритуал»</dc:title>
  <dc:creator>User</dc:creator>
  <cp:lastModifiedBy>User</cp:lastModifiedBy>
  <cp:revision>70</cp:revision>
  <dcterms:created xsi:type="dcterms:W3CDTF">2015-02-09T10:50:12Z</dcterms:created>
  <dcterms:modified xsi:type="dcterms:W3CDTF">2015-02-09T22:34:46Z</dcterms:modified>
</cp:coreProperties>
</file>