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5" name="Округлений прямокут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Округлений прямокут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uk-UA" smtClean="0"/>
              <a:t>Зразок заголовка</a:t>
            </a:r>
            <a:endParaRPr kumimoji="0" lang="en-US"/>
          </a:p>
        </p:txBody>
      </p:sp>
      <p:sp>
        <p:nvSpPr>
          <p:cNvPr id="20" name="Пі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sp>
        <p:nvSpPr>
          <p:cNvPr id="19" name="Місце для дати 18"/>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11" name="Місце для номера слайда 10"/>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502920" y="530352"/>
            <a:ext cx="8183880" cy="4187952"/>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533404"/>
            <a:ext cx="1981200" cy="5257799"/>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533400" y="533402"/>
            <a:ext cx="5943600" cy="5257801"/>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idx="1"/>
          </p:nvPr>
        </p:nvSpPr>
        <p:spPr>
          <a:xfrm>
            <a:off x="502920" y="530352"/>
            <a:ext cx="8183880" cy="4187952"/>
          </a:xfrm>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14" name="Округлений прямокут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Округлений прямокут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5" name="Місце для нижнього колонтитула 4"/>
          <p:cNvSpPr>
            <a:spLocks noGrp="1"/>
          </p:cNvSpPr>
          <p:nvPr>
            <p:ph type="ftr" sz="quarter" idx="11"/>
          </p:nvPr>
        </p:nvSpPr>
        <p:spPr/>
        <p:txBody>
          <a:bodyPr/>
          <a:lstStyle>
            <a:extLst/>
          </a:lstStyle>
          <a:p>
            <a:endParaRPr lang="uk-UA"/>
          </a:p>
        </p:txBody>
      </p:sp>
      <p:sp>
        <p:nvSpPr>
          <p:cNvPr id="6" name="Місце для номера слайда 5"/>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8" name="Місце для нижнього колонтитула 7"/>
          <p:cNvSpPr>
            <a:spLocks noGrp="1"/>
          </p:cNvSpPr>
          <p:nvPr>
            <p:ph type="ftr" sz="quarter" idx="11"/>
          </p:nvPr>
        </p:nvSpPr>
        <p:spPr/>
        <p:txBody>
          <a:bodyPr/>
          <a:lstStyle>
            <a:extLst/>
          </a:lstStyle>
          <a:p>
            <a:endParaRPr lang="uk-UA"/>
          </a:p>
        </p:txBody>
      </p:sp>
      <p:sp>
        <p:nvSpPr>
          <p:cNvPr id="9" name="Місце для номера слайда 8"/>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4" name="Місце для нижнього колонтитула 3"/>
          <p:cNvSpPr>
            <a:spLocks noGrp="1"/>
          </p:cNvSpPr>
          <p:nvPr>
            <p:ph type="ftr" sz="quarter" idx="11"/>
          </p:nvPr>
        </p:nvSpPr>
        <p:spPr/>
        <p:txBody>
          <a:bodyPr/>
          <a:lstStyle>
            <a:extLst/>
          </a:lstStyle>
          <a:p>
            <a:endParaRPr lang="uk-UA"/>
          </a:p>
        </p:txBody>
      </p:sp>
      <p:sp>
        <p:nvSpPr>
          <p:cNvPr id="5" name="Місце для номера слайда 4"/>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7" name="Округлений прямокут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Місце для дати 1"/>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3" name="Місце для нижнього колонтитула 2"/>
          <p:cNvSpPr>
            <a:spLocks noGrp="1"/>
          </p:cNvSpPr>
          <p:nvPr>
            <p:ph type="ftr" sz="quarter" idx="11"/>
          </p:nvPr>
        </p:nvSpPr>
        <p:spPr/>
        <p:txBody>
          <a:bodyPr/>
          <a:lstStyle>
            <a:extLst/>
          </a:lstStyle>
          <a:p>
            <a:endParaRPr lang="uk-UA"/>
          </a:p>
        </p:txBody>
      </p:sp>
      <p:sp>
        <p:nvSpPr>
          <p:cNvPr id="4" name="Місце для номера слайда 3"/>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5" name="Округлений прямокут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кутник з одним округленим кут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uk-UA" smtClean="0"/>
              <a:t>Зразок заголовка</a:t>
            </a:r>
            <a:endParaRPr kumimoji="0" lang="en-US"/>
          </a:p>
        </p:txBody>
      </p:sp>
      <p:sp>
        <p:nvSpPr>
          <p:cNvPr id="4" name="Місце для тексту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C90A66AE-81F5-474A-B74B-EE41E9320F19}" type="datetimeFigureOut">
              <a:rPr lang="uk-UA" smtClean="0"/>
              <a:t>10.12.2014</a:t>
            </a:fld>
            <a:endParaRPr lang="uk-UA"/>
          </a:p>
        </p:txBody>
      </p:sp>
      <p:sp>
        <p:nvSpPr>
          <p:cNvPr id="6" name="Місце для нижнього колонтитула 5"/>
          <p:cNvSpPr>
            <a:spLocks noGrp="1"/>
          </p:cNvSpPr>
          <p:nvPr>
            <p:ph type="ftr" sz="quarter" idx="11"/>
          </p:nvPr>
        </p:nvSpPr>
        <p:spPr/>
        <p:txBody>
          <a:bodyPr/>
          <a:lstStyle>
            <a:extLst/>
          </a:lstStyle>
          <a:p>
            <a:endParaRPr lang="uk-UA"/>
          </a:p>
        </p:txBody>
      </p:sp>
      <p:sp>
        <p:nvSpPr>
          <p:cNvPr id="7" name="Місце для номера слайда 6"/>
          <p:cNvSpPr>
            <a:spLocks noGrp="1"/>
          </p:cNvSpPr>
          <p:nvPr>
            <p:ph type="sldNum" sz="quarter" idx="12"/>
          </p:nvPr>
        </p:nvSpPr>
        <p:spPr/>
        <p:txBody>
          <a:bodyPr/>
          <a:lstStyle>
            <a:extLst/>
          </a:lstStyle>
          <a:p>
            <a:fld id="{764F593F-0D5B-4CF0-BEE2-6583C73E7271}" type="slidenum">
              <a:rPr lang="uk-UA" smtClean="0"/>
              <a:t>‹№›</a:t>
            </a:fld>
            <a:endParaRPr lang="uk-UA"/>
          </a:p>
        </p:txBody>
      </p:sp>
      <p:sp>
        <p:nvSpPr>
          <p:cNvPr id="3" name="Місце для зображення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uk-UA" smtClean="0"/>
              <a:t>Клацніть піктограму, щоб додати зображення</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Округлений прямокут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Округлений прямокут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Місце для заголовка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uk-UA" smtClean="0"/>
              <a:t>Зразок заголовка</a:t>
            </a:r>
            <a:endParaRPr kumimoji="0" lang="en-US"/>
          </a:p>
        </p:txBody>
      </p:sp>
      <p:sp>
        <p:nvSpPr>
          <p:cNvPr id="4" name="Місце для тексту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25" name="Місце для дати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90A66AE-81F5-474A-B74B-EE41E9320F19}" type="datetimeFigureOut">
              <a:rPr lang="uk-UA" smtClean="0"/>
              <a:t>10.12.2014</a:t>
            </a:fld>
            <a:endParaRPr lang="uk-UA"/>
          </a:p>
        </p:txBody>
      </p:sp>
      <p:sp>
        <p:nvSpPr>
          <p:cNvPr id="18" name="Місце для нижнього колонтитула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uk-UA"/>
          </a:p>
        </p:txBody>
      </p:sp>
      <p:sp>
        <p:nvSpPr>
          <p:cNvPr id="5" name="Місце для номера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1. </a:t>
            </a:r>
            <a:r>
              <a:rPr lang="ru-RU" dirty="0" err="1"/>
              <a:t>Особливості</a:t>
            </a:r>
            <a:r>
              <a:rPr lang="ru-RU" dirty="0"/>
              <a:t> </a:t>
            </a:r>
            <a:r>
              <a:rPr lang="ru-RU" dirty="0" err="1"/>
              <a:t>економічного</a:t>
            </a:r>
            <a:r>
              <a:rPr lang="ru-RU" dirty="0"/>
              <a:t> </a:t>
            </a:r>
            <a:r>
              <a:rPr lang="ru-RU" dirty="0" err="1"/>
              <a:t>розвитку</a:t>
            </a:r>
            <a:r>
              <a:rPr lang="ru-RU" dirty="0"/>
              <a:t> </a:t>
            </a:r>
            <a:r>
              <a:rPr lang="ru-RU" dirty="0" err="1"/>
              <a:t>Англії</a:t>
            </a:r>
            <a:endParaRPr lang="uk-UA" dirty="0"/>
          </a:p>
        </p:txBody>
      </p:sp>
      <p:sp>
        <p:nvSpPr>
          <p:cNvPr id="4" name="Місце для тексту 3"/>
          <p:cNvSpPr>
            <a:spLocks noGrp="1"/>
          </p:cNvSpPr>
          <p:nvPr>
            <p:ph type="body" idx="2"/>
          </p:nvPr>
        </p:nvSpPr>
        <p:spPr/>
        <p:txBody>
          <a:bodyPr>
            <a:normAutofit fontScale="85000" lnSpcReduction="20000"/>
          </a:bodyPr>
          <a:lstStyle/>
          <a:p>
            <a:r>
              <a:rPr lang="uk-UA" dirty="0"/>
              <a:t>У </a:t>
            </a:r>
            <a:r>
              <a:rPr lang="en-US" dirty="0"/>
              <a:t>XVI </a:t>
            </a:r>
            <a:r>
              <a:rPr lang="uk-UA" dirty="0"/>
              <a:t>ст. Англія ступила невеликою за територією країною. Володіння Англії в Ірландії були незначними, Шотландія також не входила до її складу. Населення Англії на початку </a:t>
            </a:r>
            <a:r>
              <a:rPr lang="en-US" dirty="0"/>
              <a:t>XVI </a:t>
            </a:r>
            <a:r>
              <a:rPr lang="uk-UA" dirty="0"/>
              <a:t>ст. складало близько 3 </a:t>
            </a:r>
            <a:r>
              <a:rPr lang="uk-UA" dirty="0" err="1"/>
              <a:t>млн</a:t>
            </a:r>
            <a:r>
              <a:rPr lang="uk-UA" dirty="0"/>
              <a:t> осіб, а наприкінці століття збільшилося до 4 </a:t>
            </a:r>
            <a:r>
              <a:rPr lang="uk-UA" dirty="0" err="1"/>
              <a:t>млн</a:t>
            </a:r>
            <a:r>
              <a:rPr lang="uk-UA" dirty="0"/>
              <a:t> (не рахуючи Шотландії).</a:t>
            </a:r>
          </a:p>
          <a:p>
            <a:endParaRPr lang="uk-UA" dirty="0"/>
          </a:p>
          <a:p>
            <a:r>
              <a:rPr lang="uk-UA" dirty="0"/>
              <a:t>На початку </a:t>
            </a:r>
            <a:r>
              <a:rPr lang="en-US" dirty="0"/>
              <a:t>XVI </a:t>
            </a:r>
            <a:r>
              <a:rPr lang="uk-UA" dirty="0"/>
              <a:t>ст. Англія, на відміну від Нідерландів, не була міською країною: у містах жило не більш як 10% населення, наприкінці століття кількість міщан зросла до 20%.</a:t>
            </a:r>
          </a:p>
          <a:p>
            <a:endParaRPr lang="uk-UA" dirty="0"/>
          </a:p>
          <a:p>
            <a:r>
              <a:rPr lang="uk-UA" dirty="0"/>
              <a:t>Англія залишалася переважно аграрною країною. Земля належала дворянам-землевласникам і королю. Переважна більшість селян власної землі не мала, за користування нею сплачувала грошову ренту.</a:t>
            </a:r>
          </a:p>
        </p:txBody>
      </p:sp>
      <p:sp>
        <p:nvSpPr>
          <p:cNvPr id="3" name="Місце для вмісту 2"/>
          <p:cNvSpPr>
            <a:spLocks noGrp="1"/>
          </p:cNvSpPr>
          <p:nvPr>
            <p:ph sz="half" idx="1"/>
          </p:nvPr>
        </p:nvSpPr>
        <p:spPr/>
        <p:txBody>
          <a:bodyPr>
            <a:normAutofit fontScale="40000" lnSpcReduction="20000"/>
          </a:bodyPr>
          <a:lstStyle/>
          <a:p>
            <a:r>
              <a:rPr lang="uk-UA" dirty="0"/>
              <a:t>На початку </a:t>
            </a:r>
            <a:r>
              <a:rPr lang="en-US" dirty="0"/>
              <a:t>XVI </a:t>
            </a:r>
            <a:r>
              <a:rPr lang="uk-UA" dirty="0"/>
              <a:t>ст. в сільському господарстві Англії сталися значні зміни. З появою мануфактур як в Англії, так і поза її межами зріс попит на англійську вовну. Багато землевласників, знехтувавши рільництвом, захопилися розведенням овець. Цей процес мав далекосяжні наслідки для розвитку Англії. Вовна перетворилася на головне багатство країни. Відтоді й дотепер мішок із вовною, як символ заможності Англії, знаходиться в палаті лордів англійського парламенту і служить сидінням для лорда-канцлера.</a:t>
            </a:r>
          </a:p>
          <a:p>
            <a:endParaRPr lang="uk-UA" dirty="0"/>
          </a:p>
          <a:p>
            <a:r>
              <a:rPr lang="uk-UA" dirty="0"/>
              <a:t>Справжнім потрясінням для Англії стала “революція цін”. Внаслідок неї великі землевласники збільшили грошову ренту селян у три, п'ять, а подекуди і в сім разів. Селяни втрачали свої господарства, а з ними і єдиний засіб до існування, перетворюючись на жебраків.</a:t>
            </a:r>
          </a:p>
          <a:p>
            <a:endParaRPr lang="uk-UA" dirty="0"/>
          </a:p>
          <a:p>
            <a:r>
              <a:rPr lang="uk-UA" dirty="0"/>
              <a:t>Головною галуззю промисловості стало виробництво сукна. Замість вовни в </a:t>
            </a:r>
            <a:r>
              <a:rPr lang="en-US" dirty="0"/>
              <a:t>XVI </a:t>
            </a:r>
            <a:r>
              <a:rPr lang="uk-UA" dirty="0"/>
              <a:t>ст. Англія почала вивозити до інших країн сукна з вовни. У 60-ті рр. </a:t>
            </a:r>
            <a:r>
              <a:rPr lang="en-US" dirty="0"/>
              <a:t>XVI </a:t>
            </a:r>
            <a:r>
              <a:rPr lang="uk-UA" dirty="0"/>
              <a:t>ст. сукна становили 80% усього англійського експорту. Саме зі зростанням попиту на сукно пов'язано поширення мануфактурного виробництва.</a:t>
            </a:r>
          </a:p>
        </p:txBody>
      </p:sp>
    </p:spTree>
    <p:extLst>
      <p:ext uri="{BB962C8B-B14F-4D97-AF65-F5344CB8AC3E}">
        <p14:creationId xmlns:p14="http://schemas.microsoft.com/office/powerpoint/2010/main" val="1640172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77500" lnSpcReduction="20000"/>
          </a:bodyPr>
          <a:lstStyle/>
          <a:p>
            <a:r>
              <a:rPr lang="uk-UA" dirty="0"/>
              <a:t>Генріх </a:t>
            </a:r>
            <a:r>
              <a:rPr lang="en-US" dirty="0"/>
              <a:t>VIII </a:t>
            </a:r>
            <a:r>
              <a:rPr lang="uk-UA" dirty="0"/>
              <a:t>наважився на розрив із католицизмом, сподіваючись на те, що більшість населення країни його підтримає. Він казав, що не бажає ні Рима, ні </a:t>
            </a:r>
            <a:r>
              <a:rPr lang="uk-UA" dirty="0" err="1"/>
              <a:t>Віттенберга</a:t>
            </a:r>
            <a:r>
              <a:rPr lang="uk-UA" dirty="0"/>
              <a:t>. Нова — англіканська — церква посіла місце між католицизмом і протестантством.</a:t>
            </a:r>
          </a:p>
          <a:p>
            <a:endParaRPr lang="uk-UA" dirty="0"/>
          </a:p>
          <a:p>
            <a:r>
              <a:rPr lang="uk-UA" dirty="0"/>
              <a:t>За рішеннями парламенту в Англії закривалися всі монастирі, а їхнє майно переходило до короля. За часів Генріха </a:t>
            </a:r>
            <a:r>
              <a:rPr lang="en-US" dirty="0"/>
              <a:t>VIII </a:t>
            </a:r>
            <a:r>
              <a:rPr lang="uk-UA" dirty="0"/>
              <a:t>в Англії було закрито 3 тис. монастирів, їхні землі король роздав своїм прибічникам або розпродав, значно збагативши скарбницю. Землі купували нові дворяни та буржуазія для створення на них нових прибуткових господарств. Отже, реформа церкви сприяла розвиткові ринкових відносин в Англії.</a:t>
            </a:r>
          </a:p>
          <a:p>
            <a:endParaRPr lang="uk-UA" dirty="0"/>
          </a:p>
          <a:p>
            <a:r>
              <a:rPr lang="uk-UA" dirty="0"/>
              <a:t>Реформація провадилася методами терору. Десятки тисяч ченців опинилися без притулку й каралися “кривавими” законами проти жебраків. Від усіх англійців вимагали повного підкорення англіканській церкві. За відмову від її визнання карали як за державну зраду.</a:t>
            </a:r>
          </a:p>
        </p:txBody>
      </p:sp>
      <p:sp>
        <p:nvSpPr>
          <p:cNvPr id="3" name="Місце для вмісту 2"/>
          <p:cNvSpPr>
            <a:spLocks noGrp="1"/>
          </p:cNvSpPr>
          <p:nvPr>
            <p:ph sz="half" idx="1"/>
          </p:nvPr>
        </p:nvSpPr>
        <p:spPr/>
        <p:txBody>
          <a:bodyPr>
            <a:normAutofit fontScale="70000" lnSpcReduction="20000"/>
          </a:bodyPr>
          <a:lstStyle/>
          <a:p>
            <a:r>
              <a:rPr lang="uk-UA" dirty="0"/>
              <a:t>За правління королеви Марії </a:t>
            </a:r>
            <a:r>
              <a:rPr lang="uk-UA" dirty="0" err="1"/>
              <a:t>Тюдор</a:t>
            </a:r>
            <a:r>
              <a:rPr lang="uk-UA" dirty="0"/>
              <a:t> (1553—1558 рр.) — доньки Генріха </a:t>
            </a:r>
            <a:r>
              <a:rPr lang="en-US" dirty="0"/>
              <a:t>VIII </a:t>
            </a:r>
            <a:r>
              <a:rPr lang="uk-UA" dirty="0"/>
              <a:t>та Катерини </a:t>
            </a:r>
            <a:r>
              <a:rPr lang="uk-UA" dirty="0" err="1"/>
              <a:t>Арагонської</a:t>
            </a:r>
            <a:r>
              <a:rPr lang="uk-UA" dirty="0"/>
              <a:t>, яка трималася католицизму, в Англії було здійснено спробу повернутися до старої, католицької віри. Марія </a:t>
            </a:r>
            <a:r>
              <a:rPr lang="uk-UA" dirty="0" err="1"/>
              <a:t>Тюдор</a:t>
            </a:r>
            <a:r>
              <a:rPr lang="uk-UA" dirty="0"/>
              <a:t> відновила католицьку церкву, почала страчувати протестантів, за що її називали Марією Кривавою. Однак англіканська церква вже глибоко вкоренилася в англійському суспільстві. Повертати землі монастирям ніхто не хотів.</a:t>
            </a:r>
          </a:p>
        </p:txBody>
      </p:sp>
    </p:spTree>
    <p:extLst>
      <p:ext uri="{BB962C8B-B14F-4D97-AF65-F5344CB8AC3E}">
        <p14:creationId xmlns:p14="http://schemas.microsoft.com/office/powerpoint/2010/main" val="4009938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lstStyle/>
          <a:p>
            <a:r>
              <a:rPr lang="ru-RU" dirty="0" err="1"/>
              <a:t>Після</a:t>
            </a:r>
            <a:r>
              <a:rPr lang="ru-RU" dirty="0"/>
              <a:t> </a:t>
            </a:r>
            <a:r>
              <a:rPr lang="ru-RU" dirty="0" err="1"/>
              <a:t>смерті</a:t>
            </a:r>
            <a:r>
              <a:rPr lang="ru-RU" dirty="0"/>
              <a:t> </a:t>
            </a:r>
            <a:r>
              <a:rPr lang="ru-RU" dirty="0" err="1"/>
              <a:t>Марії</a:t>
            </a:r>
            <a:r>
              <a:rPr lang="ru-RU" dirty="0"/>
              <a:t> Тюдор корона </a:t>
            </a:r>
            <a:r>
              <a:rPr lang="ru-RU" dirty="0" err="1"/>
              <a:t>перейшла</a:t>
            </a:r>
            <a:r>
              <a:rPr lang="ru-RU" dirty="0"/>
              <a:t> до </a:t>
            </a:r>
            <a:r>
              <a:rPr lang="ru-RU" dirty="0" err="1"/>
              <a:t>доньки</a:t>
            </a:r>
            <a:r>
              <a:rPr lang="ru-RU" dirty="0"/>
              <a:t> Анни Болейн та </a:t>
            </a:r>
            <a:r>
              <a:rPr lang="ru-RU" dirty="0" err="1"/>
              <a:t>Генріха</a:t>
            </a:r>
            <a:r>
              <a:rPr lang="ru-RU" dirty="0"/>
              <a:t> VIII — </a:t>
            </a:r>
            <a:r>
              <a:rPr lang="ru-RU" dirty="0" err="1"/>
              <a:t>Єлизавети</a:t>
            </a:r>
            <a:r>
              <a:rPr lang="ru-RU" dirty="0"/>
              <a:t> I (1558—1603 </a:t>
            </a:r>
            <a:r>
              <a:rPr lang="ru-RU" dirty="0" err="1"/>
              <a:t>рр</a:t>
            </a:r>
            <a:r>
              <a:rPr lang="ru-RU" dirty="0"/>
              <a:t>.). </a:t>
            </a:r>
            <a:r>
              <a:rPr lang="ru-RU" dirty="0" err="1"/>
              <a:t>Єлизавета</a:t>
            </a:r>
            <a:r>
              <a:rPr lang="ru-RU" dirty="0"/>
              <a:t> I </a:t>
            </a:r>
            <a:r>
              <a:rPr lang="ru-RU" dirty="0" err="1"/>
              <a:t>відновила</a:t>
            </a:r>
            <a:r>
              <a:rPr lang="ru-RU" dirty="0"/>
              <a:t> </a:t>
            </a:r>
            <a:r>
              <a:rPr lang="ru-RU" dirty="0" err="1"/>
              <a:t>англіканську</a:t>
            </a:r>
            <a:r>
              <a:rPr lang="ru-RU" dirty="0"/>
              <a:t> </a:t>
            </a:r>
            <a:r>
              <a:rPr lang="ru-RU" dirty="0" err="1"/>
              <a:t>церкву</a:t>
            </a:r>
            <a:r>
              <a:rPr lang="ru-RU" dirty="0"/>
              <a:t>, </a:t>
            </a:r>
            <a:r>
              <a:rPr lang="ru-RU" dirty="0" err="1"/>
              <a:t>бо</a:t>
            </a:r>
            <a:r>
              <a:rPr lang="ru-RU" dirty="0"/>
              <a:t> Рим не </a:t>
            </a:r>
            <a:r>
              <a:rPr lang="ru-RU" dirty="0" err="1"/>
              <a:t>визнавав</a:t>
            </a:r>
            <a:r>
              <a:rPr lang="ru-RU" dirty="0"/>
              <a:t> </a:t>
            </a:r>
            <a:r>
              <a:rPr lang="ru-RU" dirty="0" err="1"/>
              <a:t>її</a:t>
            </a:r>
            <a:r>
              <a:rPr lang="ru-RU" dirty="0"/>
              <a:t> прав на престол.</a:t>
            </a:r>
            <a:endParaRPr lang="uk-UA" dirty="0"/>
          </a:p>
        </p:txBody>
      </p:sp>
      <p:sp>
        <p:nvSpPr>
          <p:cNvPr id="3" name="Місце для вмісту 2"/>
          <p:cNvSpPr>
            <a:spLocks noGrp="1"/>
          </p:cNvSpPr>
          <p:nvPr>
            <p:ph sz="half" idx="1"/>
          </p:nvPr>
        </p:nvSpPr>
        <p:spPr/>
        <p:txBody>
          <a:bodyPr/>
          <a:lstStyle/>
          <a:p>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25" y="1052736"/>
            <a:ext cx="455610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084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lstStyle/>
          <a:p>
            <a:r>
              <a:rPr lang="uk-UA" dirty="0"/>
              <a:t>Було видано суворі закони проти католиків. Перехід з англіканської церкви в католицьку вважався державною зрадою. Діяльність ордену єзуїтів було заборонено. У 1571 р. прийнято англійський “Символ віри” (39 розділів), в якому проголошувалися основні принципи англіканської церкви.</a:t>
            </a:r>
          </a:p>
        </p:txBody>
      </p:sp>
      <p:sp>
        <p:nvSpPr>
          <p:cNvPr id="3" name="Місце для вмісту 2"/>
          <p:cNvSpPr>
            <a:spLocks noGrp="1"/>
          </p:cNvSpPr>
          <p:nvPr>
            <p:ph sz="half" idx="1"/>
          </p:nvPr>
        </p:nvSpPr>
        <p:spPr/>
        <p:txBody>
          <a:bodyPr>
            <a:normAutofit fontScale="62500" lnSpcReduction="20000"/>
          </a:bodyPr>
          <a:lstStyle/>
          <a:p>
            <a:r>
              <a:rPr lang="uk-UA" dirty="0"/>
              <a:t>Як і в лютеранстві, декларувався принцип спасіння людини вірою, але в Англії зберігалися три таїнства: хрещення, причастя і спокута. Богослужіння мало здійснюватися лише англійською мовою за особливим служебником, затвердженим урядом. В іншому нова церква нагадувала католицьку: було дозволено шанування ікон, зберігалися розкішне вбрання духовенства, виконання органної музики, урочисті процесії. Порівняно з лютеранством і кальвінізмом англіканська церква мала більш поміркований характер.</a:t>
            </a:r>
          </a:p>
          <a:p>
            <a:endParaRPr lang="uk-UA" dirty="0"/>
          </a:p>
          <a:p>
            <a:r>
              <a:rPr lang="uk-UA" dirty="0"/>
              <a:t> </a:t>
            </a:r>
          </a:p>
        </p:txBody>
      </p:sp>
    </p:spTree>
    <p:extLst>
      <p:ext uri="{BB962C8B-B14F-4D97-AF65-F5344CB8AC3E}">
        <p14:creationId xmlns:p14="http://schemas.microsoft.com/office/powerpoint/2010/main" val="2097486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4. Виникнення руху пуритан</a:t>
            </a:r>
          </a:p>
        </p:txBody>
      </p:sp>
      <p:sp>
        <p:nvSpPr>
          <p:cNvPr id="4" name="Місце для тексту 3"/>
          <p:cNvSpPr>
            <a:spLocks noGrp="1"/>
          </p:cNvSpPr>
          <p:nvPr>
            <p:ph type="body" idx="2"/>
          </p:nvPr>
        </p:nvSpPr>
        <p:spPr/>
        <p:txBody>
          <a:bodyPr/>
          <a:lstStyle/>
          <a:p>
            <a:r>
              <a:rPr lang="uk-UA" dirty="0"/>
              <a:t>Серед частини невдоволеної обмеженістю Реформації буржуазії поширились ідеї кальвінізму. Ці люди виступали за “очищення” англіканської церкви від залишків католицизму. Називали їх пуританами (від лат. </a:t>
            </a:r>
            <a:r>
              <a:rPr lang="en-US" dirty="0" err="1"/>
              <a:t>purus</a:t>
            </a:r>
            <a:r>
              <a:rPr lang="en-US" dirty="0"/>
              <a:t> — </a:t>
            </a:r>
            <a:r>
              <a:rPr lang="uk-UA" dirty="0"/>
              <a:t>чистий). Пуритани відкидали всю церковну ієрархію, не визнавали влади єпископів. Поступово вони порвали з англіканською церквою, вийшли з неї та стали створювати власні церковні громади на чолі з обираними старшинами (пресвітерами).</a:t>
            </a:r>
          </a:p>
        </p:txBody>
      </p:sp>
      <p:sp>
        <p:nvSpPr>
          <p:cNvPr id="3" name="Місце для вмісту 2"/>
          <p:cNvSpPr>
            <a:spLocks noGrp="1"/>
          </p:cNvSpPr>
          <p:nvPr>
            <p:ph sz="half" idx="1"/>
          </p:nvPr>
        </p:nvSpPr>
        <p:spPr/>
        <p:txBody>
          <a:bodyPr>
            <a:normAutofit fontScale="55000" lnSpcReduction="20000"/>
          </a:bodyPr>
          <a:lstStyle/>
          <a:p>
            <a:r>
              <a:rPr lang="uk-UA" dirty="0"/>
              <a:t>Пуритани розраховували на підтримку Єлизавети </a:t>
            </a:r>
            <a:r>
              <a:rPr lang="en-US" dirty="0"/>
              <a:t>I, </a:t>
            </a:r>
            <a:r>
              <a:rPr lang="uk-UA" dirty="0"/>
              <a:t>але помилилися. Королеві не сподобалися деякі погляди пуритан (відокремлення церкви від держави, підкорення короля церкві), і вона почала жорстоко переслідувати і карати їх. “Спершу вони вимагатимуть прибрати єпископів, — казала Єлизавета І, — а потім – і самого монарха”. Історія засвідчила, що королева виявилася далекоглядною. У середині </a:t>
            </a:r>
            <a:r>
              <a:rPr lang="en-US" dirty="0"/>
              <a:t>XVII </a:t>
            </a:r>
            <a:r>
              <a:rPr lang="uk-UA" dirty="0"/>
              <a:t>ст. сталася Англійська революція, яку багато істориків називають “Пуританською”. У ті буремні роки саме пуритани разом з англійським парламентом виступили проти короля Карла І Стюарта і засудили його до страти.</a:t>
            </a:r>
          </a:p>
        </p:txBody>
      </p:sp>
    </p:spTree>
    <p:extLst>
      <p:ext uri="{BB962C8B-B14F-4D97-AF65-F5344CB8AC3E}">
        <p14:creationId xmlns:p14="http://schemas.microsoft.com/office/powerpoint/2010/main" val="3992608273"/>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5. Правління Єлизавети </a:t>
            </a:r>
            <a:r>
              <a:rPr lang="en-US" dirty="0"/>
              <a:t>I</a:t>
            </a:r>
            <a:endParaRPr lang="uk-UA" dirty="0"/>
          </a:p>
        </p:txBody>
      </p:sp>
      <p:sp>
        <p:nvSpPr>
          <p:cNvPr id="4" name="Місце для тексту 3"/>
          <p:cNvSpPr>
            <a:spLocks noGrp="1"/>
          </p:cNvSpPr>
          <p:nvPr>
            <p:ph type="body" idx="2"/>
          </p:nvPr>
        </p:nvSpPr>
        <p:spPr/>
        <p:txBody>
          <a:bodyPr>
            <a:normAutofit fontScale="70000" lnSpcReduction="20000"/>
          </a:bodyPr>
          <a:lstStyle/>
          <a:p>
            <a:r>
              <a:rPr lang="uk-UA" dirty="0"/>
              <a:t>Другу половину </a:t>
            </a:r>
            <a:r>
              <a:rPr lang="en-US" dirty="0"/>
              <a:t>XVI </a:t>
            </a:r>
            <a:r>
              <a:rPr lang="uk-UA" dirty="0"/>
              <a:t>ст. англійці назвали Єлизаветинською епохою. Остання королева з династії </a:t>
            </a:r>
            <a:r>
              <a:rPr lang="uk-UA" dirty="0" err="1"/>
              <a:t>Тюдорів</a:t>
            </a:r>
            <a:r>
              <a:rPr lang="uk-UA" dirty="0"/>
              <a:t> зуміла лишити помітний слід в історії Англії.</a:t>
            </a:r>
          </a:p>
          <a:p>
            <a:endParaRPr lang="uk-UA" dirty="0"/>
          </a:p>
          <a:p>
            <a:r>
              <a:rPr lang="uk-UA" dirty="0"/>
              <a:t> </a:t>
            </a:r>
          </a:p>
          <a:p>
            <a:endParaRPr lang="uk-UA" dirty="0"/>
          </a:p>
          <a:p>
            <a:r>
              <a:rPr lang="uk-UA" dirty="0"/>
              <a:t>Цікаво знати</a:t>
            </a:r>
          </a:p>
          <a:p>
            <a:endParaRPr lang="uk-UA" dirty="0"/>
          </a:p>
          <a:p>
            <a:r>
              <a:rPr lang="uk-UA" dirty="0"/>
              <a:t>Єлизавета </a:t>
            </a:r>
            <a:r>
              <a:rPr lang="en-US" dirty="0"/>
              <a:t>I — </a:t>
            </a:r>
            <a:r>
              <a:rPr lang="uk-UA" dirty="0"/>
              <a:t>як зазначалося вище, донька Генріха </a:t>
            </a:r>
            <a:r>
              <a:rPr lang="en-US" dirty="0"/>
              <a:t>VIII </a:t>
            </a:r>
            <a:r>
              <a:rPr lang="uk-UA" dirty="0"/>
              <a:t>та Анни </a:t>
            </a:r>
            <a:r>
              <a:rPr lang="uk-UA" dirty="0" err="1"/>
              <a:t>Болейн</a:t>
            </a:r>
            <a:r>
              <a:rPr lang="uk-UA" dirty="0"/>
              <a:t> — росла забутою батьком, який зрікся її після страти дружини. Вчителі виявили в неї неабиякі здібності. Єлизавета дістала глибокі знання з математики, класичних мов. Під час правління Марії </a:t>
            </a:r>
            <a:r>
              <a:rPr lang="uk-UA" dirty="0" err="1"/>
              <a:t>Тюдор</a:t>
            </a:r>
            <a:r>
              <a:rPr lang="uk-UA" dirty="0"/>
              <a:t> вона опинилась у в'язниці. Після смерті Марії парламент проголосив її королевою Англії. Її руки домагалися наймогутніші володарі Європи — французький принц Франсуа </a:t>
            </a:r>
            <a:r>
              <a:rPr lang="uk-UA" dirty="0" err="1"/>
              <a:t>Анжуйський</a:t>
            </a:r>
            <a:r>
              <a:rPr lang="uk-UA" dirty="0"/>
              <a:t>, іспанський король </a:t>
            </a:r>
            <a:r>
              <a:rPr lang="uk-UA" dirty="0" err="1"/>
              <a:t>Філіпп</a:t>
            </a:r>
            <a:r>
              <a:rPr lang="uk-UA" dirty="0"/>
              <a:t> </a:t>
            </a:r>
            <a:r>
              <a:rPr lang="en-US" dirty="0"/>
              <a:t>II, </a:t>
            </a:r>
            <a:r>
              <a:rPr lang="uk-UA" dirty="0"/>
              <a:t>московський цар Іван </a:t>
            </a:r>
            <a:r>
              <a:rPr lang="en-US" dirty="0"/>
              <a:t>IV </a:t>
            </a:r>
            <a:r>
              <a:rPr lang="uk-UA" dirty="0"/>
              <a:t>Грозний. Усім вона відмовила і заявила, що повінчалася з народом Англії, а всіх підданих вважає своїми дітьми.</a:t>
            </a:r>
          </a:p>
          <a:p>
            <a:endParaRPr lang="uk-UA" dirty="0"/>
          </a:p>
          <a:p>
            <a:r>
              <a:rPr lang="uk-UA" dirty="0"/>
              <a:t> </a:t>
            </a:r>
          </a:p>
        </p:txBody>
      </p:sp>
      <p:sp>
        <p:nvSpPr>
          <p:cNvPr id="3" name="Місце для вмісту 2"/>
          <p:cNvSpPr>
            <a:spLocks noGrp="1"/>
          </p:cNvSpPr>
          <p:nvPr>
            <p:ph sz="half" idx="1"/>
          </p:nvPr>
        </p:nvSpPr>
        <p:spPr/>
        <p:txBody>
          <a:bodyPr>
            <a:normAutofit fontScale="47500" lnSpcReduction="20000"/>
          </a:bodyPr>
          <a:lstStyle/>
          <a:p>
            <a:r>
              <a:rPr lang="uk-UA" dirty="0"/>
              <a:t>Нова королева вміло лавірувала між давньою аристократією та новими дворянами, посилювала королівську владу, зберігаючи парламент і місцеве самоврядування. Все, що вона робила, виправдовувалося турботою про народ. Подейкували, що її символом був птах — пелікан, який, за легендою, годує пташенят м'ясом, вирваним із власних грудей. Такою вона вважала свою турботу про підданих. А водночас — видавала нові закони проти жебраків.</a:t>
            </a:r>
          </a:p>
          <a:p>
            <a:endParaRPr lang="uk-UA" dirty="0"/>
          </a:p>
          <a:p>
            <a:r>
              <a:rPr lang="uk-UA" dirty="0"/>
              <a:t>Єлизавета </a:t>
            </a:r>
            <a:r>
              <a:rPr lang="en-US" dirty="0"/>
              <a:t>I </a:t>
            </a:r>
            <a:r>
              <a:rPr lang="uk-UA" dirty="0"/>
              <a:t>сприяла розвиткові англійської торгівлі й торгового флоту, надавала привілеї торговельним компаніям, а надто </a:t>
            </a:r>
            <a:r>
              <a:rPr lang="uk-UA" dirty="0" err="1"/>
              <a:t>Ост-Індській</a:t>
            </a:r>
            <a:r>
              <a:rPr lang="uk-UA" dirty="0"/>
              <a:t>. Свідченням успішного розвитку торгівлі стало відкриття Лондонської біржі (місце, де здійснювалися різноманітні торговельні операції). Засновникові біржі банкіру </a:t>
            </a:r>
            <a:r>
              <a:rPr lang="uk-UA" dirty="0" err="1"/>
              <a:t>Грехему</a:t>
            </a:r>
            <a:r>
              <a:rPr lang="uk-UA" dirty="0"/>
              <a:t> вона навіть присвоїла рицарське звання.</a:t>
            </a:r>
          </a:p>
          <a:p>
            <a:endParaRPr lang="uk-UA" dirty="0"/>
          </a:p>
          <a:p>
            <a:r>
              <a:rPr lang="uk-UA" dirty="0"/>
              <a:t> </a:t>
            </a:r>
          </a:p>
        </p:txBody>
      </p:sp>
    </p:spTree>
    <p:extLst>
      <p:ext uri="{BB962C8B-B14F-4D97-AF65-F5344CB8AC3E}">
        <p14:creationId xmlns:p14="http://schemas.microsoft.com/office/powerpoint/2010/main" val="13450550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6. </a:t>
            </a:r>
            <a:r>
              <a:rPr lang="uk-UA" dirty="0" err="1"/>
              <a:t>Англо-шотландські</a:t>
            </a:r>
            <a:r>
              <a:rPr lang="uk-UA" dirty="0"/>
              <a:t> відносини. Трагедія Марії Стюарт</a:t>
            </a:r>
          </a:p>
        </p:txBody>
      </p:sp>
      <p:sp>
        <p:nvSpPr>
          <p:cNvPr id="4" name="Місце для тексту 3"/>
          <p:cNvSpPr>
            <a:spLocks noGrp="1"/>
          </p:cNvSpPr>
          <p:nvPr>
            <p:ph type="body" idx="2"/>
          </p:nvPr>
        </p:nvSpPr>
        <p:spPr/>
        <p:txBody>
          <a:bodyPr>
            <a:normAutofit lnSpcReduction="10000"/>
          </a:bodyPr>
          <a:lstStyle/>
          <a:p>
            <a:r>
              <a:rPr lang="uk-UA" dirty="0"/>
              <a:t>Шотландія, що охоплювала північну частину острова, в </a:t>
            </a:r>
            <a:r>
              <a:rPr lang="en-US" dirty="0"/>
              <a:t>XVI </a:t>
            </a:r>
            <a:r>
              <a:rPr lang="uk-UA" dirty="0"/>
              <a:t>ст. була самостійним королівством. Вона поділялася на Північну, або Гірську, Шотландію та Південну, або Долинну. У Гірській Шотландії панували феодально-патріархальні відносини, існували родові громади — клани на чолі з вождями. Заняттями населення були скотарство і мисливство. Південна Шотландія розвивалася швидше, її жителі були не лише скотарями, а й рільниками. Тут існувало багато міст, які вели жваву торгівлю з Англією, Нідерландами та Францією.</a:t>
            </a:r>
          </a:p>
        </p:txBody>
      </p:sp>
      <p:sp>
        <p:nvSpPr>
          <p:cNvPr id="3" name="Місце для вмісту 2"/>
          <p:cNvSpPr>
            <a:spLocks noGrp="1"/>
          </p:cNvSpPr>
          <p:nvPr>
            <p:ph sz="half" idx="1"/>
          </p:nvPr>
        </p:nvSpPr>
        <p:spPr/>
        <p:txBody>
          <a:bodyPr>
            <a:normAutofit fontScale="62500" lnSpcReduction="20000"/>
          </a:bodyPr>
          <a:lstStyle/>
          <a:p>
            <a:r>
              <a:rPr lang="uk-UA" dirty="0"/>
              <a:t>У </a:t>
            </a:r>
            <a:r>
              <a:rPr lang="en-US" dirty="0"/>
              <a:t>XVI </a:t>
            </a:r>
            <a:r>
              <a:rPr lang="uk-UA" dirty="0"/>
              <a:t>ст. шотландський престол належав династії Стюартів. Але королівська влада була дуже слабкою. Великі землевласники Південної Шотландії та вожді кланів на півночі зберігали незалежність і не корилися королю. Міщани Південної Шотландії теж не підтримували короля, тому що їх більше цікавив розвиток зв'язків з Англією, ніж об'єднання з відсталою північчю. За таких обставин Стюарти, не маючи підтримки в країні, самі ставали іграшкою в боротьбі родових кланів.</a:t>
            </a:r>
          </a:p>
        </p:txBody>
      </p:sp>
    </p:spTree>
    <p:extLst>
      <p:ext uri="{BB962C8B-B14F-4D97-AF65-F5344CB8AC3E}">
        <p14:creationId xmlns:p14="http://schemas.microsoft.com/office/powerpoint/2010/main" val="27247530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85000" lnSpcReduction="20000"/>
          </a:bodyPr>
          <a:lstStyle/>
          <a:p>
            <a:r>
              <a:rPr lang="uk-UA" dirty="0"/>
              <a:t>Економічно слабка, роздерта внутрішньою боротьбою Шотландія перетворилась у </a:t>
            </a:r>
            <a:r>
              <a:rPr lang="en-US" dirty="0"/>
              <a:t>XVI </a:t>
            </a:r>
            <a:r>
              <a:rPr lang="uk-UA" dirty="0"/>
              <a:t>ст. на об'єкт загарбницьких прагнень Англії. Війна проти Англії в першій половині </a:t>
            </a:r>
            <a:r>
              <a:rPr lang="en-US" dirty="0"/>
              <a:t>XVI </a:t>
            </a:r>
            <a:r>
              <a:rPr lang="uk-UA" dirty="0"/>
              <a:t>ст. тривала впродовж кількох десятиріч. У 1542 р. шотландський король, який зазнав поразки в цій війні, помер. Корона перейшла до його доньки Марії Стюарт, яка народилася того ж 1542 р. Марію відправили виховуватися до Франції, де вона стала ревною католичкою. Шотландією в той час керувала мати королеви — Марія Гіз, представниця могутнього французького роду </a:t>
            </a:r>
            <a:r>
              <a:rPr lang="uk-UA" dirty="0" err="1"/>
              <a:t>Гізів</a:t>
            </a:r>
            <a:r>
              <a:rPr lang="uk-UA" dirty="0"/>
              <a:t>.</a:t>
            </a:r>
          </a:p>
          <a:p>
            <a:endParaRPr lang="uk-UA" dirty="0"/>
          </a:p>
          <a:p>
            <a:r>
              <a:rPr lang="uk-UA" dirty="0"/>
              <a:t>У боротьбі, яка розгорнулася між двома королевами — Єлизаветою </a:t>
            </a:r>
            <a:r>
              <a:rPr lang="en-US" dirty="0"/>
              <a:t>I </a:t>
            </a:r>
            <a:r>
              <a:rPr lang="uk-UA" dirty="0"/>
              <a:t>та шотландською королевою Марією Стюарт (1542—1567 рр.), знайшло відображення політичне і релігійне протистояння в тогочасній Англії.</a:t>
            </a:r>
          </a:p>
        </p:txBody>
      </p:sp>
      <p:sp>
        <p:nvSpPr>
          <p:cNvPr id="3" name="Місце для вмісту 2"/>
          <p:cNvSpPr>
            <a:spLocks noGrp="1"/>
          </p:cNvSpPr>
          <p:nvPr>
            <p:ph sz="half" idx="1"/>
          </p:nvPr>
        </p:nvSpPr>
        <p:spPr/>
        <p:txBody>
          <a:bodyPr/>
          <a:lstStyle/>
          <a:p>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72" y="967997"/>
            <a:ext cx="4642116" cy="443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2101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85000" lnSpcReduction="20000"/>
          </a:bodyPr>
          <a:lstStyle/>
          <a:p>
            <a:r>
              <a:rPr lang="uk-UA" dirty="0"/>
              <a:t>Постать в історії</a:t>
            </a:r>
          </a:p>
          <a:p>
            <a:endParaRPr lang="uk-UA" dirty="0"/>
          </a:p>
          <a:p>
            <a:r>
              <a:rPr lang="uk-UA" dirty="0"/>
              <a:t>Ці дві жінки були повною протилежністю одна одній. Марія Стюарт, за свідченням сучасників, вирізнялася чарівною красою та легковажністю, а справами державного управління не переймалася. Єлизавета була непривабливою, жорстокою й хитрою, але компенсувала це природним розумом, прекрасною освітою та неабиякою здатністю до керування державою. Марія була ревною католичкою, Єлизавета — переконаною протестанткою. Дитинство Марії було безхмарним. Корону Шотландії вона отримала з народженням, у 6-річному віці стала нареченою спадкоємця французького престолу, до 1561 р. виховувалась у Франції; 16-річна Марія Стюарт стала королевою Франції, а через рік — удовою.</a:t>
            </a:r>
          </a:p>
        </p:txBody>
      </p:sp>
      <p:sp>
        <p:nvSpPr>
          <p:cNvPr id="3" name="Місце для вмісту 2"/>
          <p:cNvSpPr>
            <a:spLocks noGrp="1"/>
          </p:cNvSpPr>
          <p:nvPr>
            <p:ph sz="half" idx="1"/>
          </p:nvPr>
        </p:nvSpPr>
        <p:spPr/>
        <p:txBody>
          <a:bodyPr>
            <a:normAutofit fontScale="40000" lnSpcReduction="20000"/>
          </a:bodyPr>
          <a:lstStyle/>
          <a:p>
            <a:r>
              <a:rPr lang="uk-UA" dirty="0"/>
              <a:t>Єлизавета з дитячих років дізналася, що таке бути донькою людини, звинуваченої в державній зраді. Після страти матері — Анни </a:t>
            </a:r>
            <a:r>
              <a:rPr lang="uk-UA" dirty="0" err="1"/>
              <a:t>Болейн</a:t>
            </a:r>
            <a:r>
              <a:rPr lang="uk-UA" dirty="0"/>
              <a:t> Єлизавета опинилася за жахними мурами в'язниці </a:t>
            </a:r>
            <a:r>
              <a:rPr lang="uk-UA" dirty="0" err="1"/>
              <a:t>Тауер</a:t>
            </a:r>
            <a:r>
              <a:rPr lang="uk-UA" dirty="0"/>
              <a:t>.</a:t>
            </a:r>
          </a:p>
          <a:p>
            <a:endParaRPr lang="uk-UA" dirty="0"/>
          </a:p>
          <a:p>
            <a:r>
              <a:rPr lang="uk-UA" dirty="0"/>
              <a:t>Марія Стюарт гадала, що всяка країна належить монархові, їй було байдуже, яку саме країну вона очолила. Єлизавета ж уважала, що належить Англії та її народові, що, керуючи державою, виконує волю Божу. Вона не вагалась у винесенні рішень тоді, коли це мало принести користь Англії.</a:t>
            </a:r>
          </a:p>
          <a:p>
            <a:endParaRPr lang="uk-UA" dirty="0"/>
          </a:p>
          <a:p>
            <a:r>
              <a:rPr lang="uk-UA" dirty="0"/>
              <a:t> </a:t>
            </a:r>
          </a:p>
          <a:p>
            <a:endParaRPr lang="uk-UA" dirty="0"/>
          </a:p>
          <a:p>
            <a:r>
              <a:rPr lang="uk-UA" dirty="0"/>
              <a:t>У середині </a:t>
            </a:r>
            <a:r>
              <a:rPr lang="en-US" dirty="0"/>
              <a:t>XVI </a:t>
            </a:r>
            <a:r>
              <a:rPr lang="uk-UA" dirty="0"/>
              <a:t>ст. в Шотландії поширилися кальвіністські ідеї. Вождем шотландської Реформації став Джон </a:t>
            </a:r>
            <a:r>
              <a:rPr lang="uk-UA" dirty="0" err="1"/>
              <a:t>Нокс</a:t>
            </a:r>
            <a:r>
              <a:rPr lang="uk-UA" dirty="0"/>
              <a:t>. Свої проповіді він завжди закінчував словами: “Боже! Звільни нас од влади блудниці!”, маючи на увазі Марію Стюарт.</a:t>
            </a:r>
          </a:p>
          <a:p>
            <a:endParaRPr lang="uk-UA" dirty="0"/>
          </a:p>
          <a:p>
            <a:r>
              <a:rPr lang="uk-UA" dirty="0"/>
              <a:t>Боротьбу кальвіністів проти католицької церкви підтримувала зброєю та грошима Єлизавета </a:t>
            </a:r>
            <a:r>
              <a:rPr lang="en-US" dirty="0"/>
              <a:t>I. </a:t>
            </a:r>
            <a:r>
              <a:rPr lang="uk-UA" dirty="0"/>
              <a:t>Вона намірялася в такий спосіб підкорити Шотландію та фізично знищити Марію Стюарт. Іспанія та папа римський плекали надію зробити Марію Стюарт англійською королевою замість Єлизавети І і покінчити з протестантами в Англії.</a:t>
            </a:r>
          </a:p>
        </p:txBody>
      </p:sp>
    </p:spTree>
    <p:extLst>
      <p:ext uri="{BB962C8B-B14F-4D97-AF65-F5344CB8AC3E}">
        <p14:creationId xmlns:p14="http://schemas.microsoft.com/office/powerpoint/2010/main" val="250828130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92500" lnSpcReduction="20000"/>
          </a:bodyPr>
          <a:lstStyle/>
          <a:p>
            <a:r>
              <a:rPr lang="uk-UA" dirty="0"/>
              <a:t>Після смерті свого чоловіка — короля Франції Франциска </a:t>
            </a:r>
            <a:r>
              <a:rPr lang="en-US" dirty="0"/>
              <a:t>II </a:t>
            </a:r>
            <a:r>
              <a:rPr lang="uk-UA" dirty="0"/>
              <a:t>Марія Стюарт повернулася до Шотландії. Боротьба кальвіністів проти католиків спалахнула з новою силою.</a:t>
            </a:r>
          </a:p>
          <a:p>
            <a:endParaRPr lang="uk-UA" dirty="0"/>
          </a:p>
          <a:p>
            <a:r>
              <a:rPr lang="uk-UA" dirty="0"/>
              <a:t>Марія Стюарт підтримувала католицьку церкву, встановила зв'язки з англійськими дворянами-католиками, які готували змову проти Єлизавети </a:t>
            </a:r>
            <a:r>
              <a:rPr lang="en-US" dirty="0"/>
              <a:t>I. </a:t>
            </a:r>
            <a:r>
              <a:rPr lang="uk-UA" dirty="0"/>
              <a:t>Натомість Єлизавета </a:t>
            </a:r>
            <a:r>
              <a:rPr lang="en-US" dirty="0"/>
              <a:t>I </a:t>
            </a:r>
            <a:r>
              <a:rPr lang="uk-UA" dirty="0"/>
              <a:t>організувала виступ кальвіністів проти неї.</a:t>
            </a:r>
          </a:p>
          <a:p>
            <a:endParaRPr lang="uk-UA" dirty="0"/>
          </a:p>
          <a:p>
            <a:r>
              <a:rPr lang="uk-UA" dirty="0"/>
              <a:t>У 1567 р. кальвіністи, очолювані графом </a:t>
            </a:r>
            <a:r>
              <a:rPr lang="uk-UA" dirty="0" err="1"/>
              <a:t>Мюрреєм</a:t>
            </a:r>
            <a:r>
              <a:rPr lang="uk-UA" dirty="0"/>
              <a:t>, підняли повстання. Марія Стюарт змушена була тікати. Вона попросила притулку в Єлизавети. Королева надала притулок “дорогій сестрі”, ув'язнивши її в замку на довгі 20 років.</a:t>
            </a:r>
          </a:p>
        </p:txBody>
      </p:sp>
      <p:sp>
        <p:nvSpPr>
          <p:cNvPr id="3" name="Місце для вмісту 2"/>
          <p:cNvSpPr>
            <a:spLocks noGrp="1"/>
          </p:cNvSpPr>
          <p:nvPr>
            <p:ph sz="half" idx="1"/>
          </p:nvPr>
        </p:nvSpPr>
        <p:spPr/>
        <p:txBody>
          <a:bodyPr>
            <a:noAutofit/>
          </a:bodyPr>
          <a:lstStyle/>
          <a:p>
            <a:r>
              <a:rPr lang="uk-UA" sz="1200" dirty="0"/>
              <a:t>У Шотландії доступилися до влади, за підтримки Єлизавети </a:t>
            </a:r>
            <a:r>
              <a:rPr lang="en-US" sz="1200" dirty="0"/>
              <a:t>I, </a:t>
            </a:r>
            <a:r>
              <a:rPr lang="uk-UA" sz="1200" dirty="0" err="1"/>
              <a:t>проанглійські</a:t>
            </a:r>
            <a:r>
              <a:rPr lang="uk-UA" sz="1200" dirty="0"/>
              <a:t> сили. Королем Шотландії став син Марії Стюарт Яків </a:t>
            </a:r>
            <a:r>
              <a:rPr lang="en-US" sz="1200" dirty="0"/>
              <a:t>VI.</a:t>
            </a:r>
          </a:p>
          <a:p>
            <a:endParaRPr lang="en-US" sz="1200" dirty="0"/>
          </a:p>
          <a:p>
            <a:r>
              <a:rPr lang="uk-UA" sz="1200" dirty="0"/>
              <a:t>Водночас в Англії навколо ув'язненої Марії Стюарт точилася запекла боротьба. Марія розсилала таємні листи до католицьких країн із благаннями про допомогу. Кілька спроб звільнити її скінчилися невдало. Водночас англійські католики намагалися вбити Єлизавету </a:t>
            </a:r>
            <a:r>
              <a:rPr lang="en-US" sz="1200" dirty="0"/>
              <a:t>I, </a:t>
            </a:r>
            <a:r>
              <a:rPr lang="uk-UA" sz="1200" dirty="0"/>
              <a:t>щоб проголосити королевою Марію Стюарт. Змови провалилися, їхніх учасників було страчено.</a:t>
            </a:r>
          </a:p>
          <a:p>
            <a:endParaRPr lang="uk-UA" sz="1200" dirty="0"/>
          </a:p>
          <a:p>
            <a:r>
              <a:rPr lang="uk-UA" sz="1200" dirty="0"/>
              <a:t>У 1585 р. англійський парламент прийняв закон, за яким кожен, хто брав участь у змовах проти королеви, має бути страчений. За цим законом королівський трибунал засудив Марію Стюарт до страти за діяльність, небезпечну для Англії та королеви. Син Марії Стюарт Яків </a:t>
            </a:r>
            <a:r>
              <a:rPr lang="en-US" sz="1200" dirty="0"/>
              <a:t>VI </a:t>
            </a:r>
            <a:r>
              <a:rPr lang="uk-UA" sz="1200" dirty="0"/>
              <a:t>погрожував Англії війною за страту матері, але Єлизавета знайшла засіб для його приборкання. Будучи бездітною, вона уклала союз із королем Шотландії, за яким визнала Якова </a:t>
            </a:r>
            <a:r>
              <a:rPr lang="en-US" sz="1200" dirty="0"/>
              <a:t>VI </a:t>
            </a:r>
            <a:r>
              <a:rPr lang="uk-UA" sz="1200" dirty="0"/>
              <a:t>спадкоємцем англійського престолу.</a:t>
            </a:r>
          </a:p>
          <a:p>
            <a:endParaRPr lang="uk-UA" sz="1200" dirty="0"/>
          </a:p>
          <a:p>
            <a:r>
              <a:rPr lang="uk-UA" sz="1200" dirty="0"/>
              <a:t>Марію Стюарт було страчено 1587 р.</a:t>
            </a:r>
          </a:p>
          <a:p>
            <a:endParaRPr lang="uk-UA" sz="1200" dirty="0"/>
          </a:p>
          <a:p>
            <a:pPr marL="0" indent="0">
              <a:buNone/>
            </a:pPr>
            <a:r>
              <a:rPr lang="uk-UA" sz="1200" dirty="0"/>
              <a:t> </a:t>
            </a:r>
          </a:p>
        </p:txBody>
      </p:sp>
    </p:spTree>
    <p:extLst>
      <p:ext uri="{BB962C8B-B14F-4D97-AF65-F5344CB8AC3E}">
        <p14:creationId xmlns:p14="http://schemas.microsoft.com/office/powerpoint/2010/main" val="9704476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7. Підкорення Ірландії</a:t>
            </a:r>
          </a:p>
        </p:txBody>
      </p:sp>
      <p:sp>
        <p:nvSpPr>
          <p:cNvPr id="4" name="Місце для тексту 3"/>
          <p:cNvSpPr>
            <a:spLocks noGrp="1"/>
          </p:cNvSpPr>
          <p:nvPr>
            <p:ph type="body" idx="2"/>
          </p:nvPr>
        </p:nvSpPr>
        <p:spPr/>
        <p:txBody>
          <a:bodyPr>
            <a:normAutofit fontScale="92500" lnSpcReduction="20000"/>
          </a:bodyPr>
          <a:lstStyle/>
          <a:p>
            <a:r>
              <a:rPr lang="uk-UA" dirty="0"/>
              <a:t>Поряд з Англією міститься острів Ірландія. Він давно приваблював англійців родючими землями та багатими покладами корисних копалин. Англійським загарбанням сприяла політична слабкість країни. Ірландія поділялася на родові клани по 5—6 тис. осіб, які постійно ворогували між собою.</a:t>
            </a:r>
          </a:p>
          <a:p>
            <a:endParaRPr lang="uk-UA" dirty="0"/>
          </a:p>
          <a:p>
            <a:r>
              <a:rPr lang="uk-UA" dirty="0"/>
              <a:t>Підкорення Ірландії розпочалося ще у </a:t>
            </a:r>
            <a:r>
              <a:rPr lang="en-US" dirty="0"/>
              <a:t>XII </a:t>
            </a:r>
            <a:r>
              <a:rPr lang="uk-UA" dirty="0"/>
              <a:t>ст. На початок </a:t>
            </a:r>
            <a:r>
              <a:rPr lang="en-US" dirty="0"/>
              <a:t>XVI </a:t>
            </a:r>
            <a:r>
              <a:rPr lang="uk-UA" dirty="0"/>
              <a:t>ст. горді ірландці були витіснені англійцями в гори, трясовини й ліси, але продовжували боротьбу.</a:t>
            </a:r>
          </a:p>
          <a:p>
            <a:endParaRPr lang="uk-UA" dirty="0"/>
          </a:p>
          <a:p>
            <a:r>
              <a:rPr lang="uk-UA" dirty="0"/>
              <a:t>У 1541 р. Генріх </a:t>
            </a:r>
            <a:r>
              <a:rPr lang="en-US" dirty="0"/>
              <a:t>VIII </a:t>
            </a:r>
            <a:r>
              <a:rPr lang="uk-UA" dirty="0"/>
              <a:t>оголосив себе королем Ірландії та володарем усіх її земель. Він надавав ірландській знаті право користування землею за визнання його своїм королем.</a:t>
            </a:r>
          </a:p>
        </p:txBody>
      </p:sp>
      <p:sp>
        <p:nvSpPr>
          <p:cNvPr id="3" name="Місце для вмісту 2"/>
          <p:cNvSpPr>
            <a:spLocks noGrp="1"/>
          </p:cNvSpPr>
          <p:nvPr>
            <p:ph sz="half" idx="1"/>
          </p:nvPr>
        </p:nvSpPr>
        <p:spPr/>
        <p:txBody>
          <a:bodyPr>
            <a:noAutofit/>
          </a:bodyPr>
          <a:lstStyle/>
          <a:p>
            <a:r>
              <a:rPr lang="uk-UA" sz="1200" dirty="0"/>
              <a:t> У тих, хто не погоджувався, землі відбирали. Конфіскація земель стала головним засобом підкорення Ірландії англійською короною в </a:t>
            </a:r>
            <a:r>
              <a:rPr lang="en-US" sz="1200" dirty="0"/>
              <a:t>XVI </a:t>
            </a:r>
            <a:r>
              <a:rPr lang="uk-UA" sz="1200" dirty="0"/>
              <a:t>ст. Землі роздавали англійським колоністам за умови заселення їх англійцями.</a:t>
            </a:r>
          </a:p>
          <a:p>
            <a:endParaRPr lang="uk-UA" sz="1200" dirty="0"/>
          </a:p>
          <a:p>
            <a:r>
              <a:rPr lang="uk-UA" sz="1200" dirty="0"/>
              <a:t>Політика англійців спричинила посилення боротьби ірландців проти загарбників. У другій половині </a:t>
            </a:r>
            <a:r>
              <a:rPr lang="en-US" sz="1200" dirty="0"/>
              <a:t>XVI </a:t>
            </a:r>
            <a:r>
              <a:rPr lang="uk-UA" sz="1200" dirty="0"/>
              <a:t>ст. на півдні острова сталося кілька повстань проти англійського панування. Повстанці вимагали повернути конфісковані землі, припинити утиски католиків-ірландців. 16-тисячна армія повела успішну боротьбу проти англійців. Після кількох поразок англійці розпочали проти ірландців війну на знищення. Вони дощенту спалювали села, нищили всіх мешканців, урожай на полях, залишаючи по собі спустошену землю. Внаслідок такої тотальної війни 1603 р. повстання було придушено. Намісник Англії в Ірландії лорд </a:t>
            </a:r>
            <a:r>
              <a:rPr lang="uk-UA" sz="1200" dirty="0" err="1"/>
              <a:t>Маунтджой</a:t>
            </a:r>
            <a:r>
              <a:rPr lang="uk-UA" sz="1200" dirty="0"/>
              <a:t> сповіщав королеву: “Вашій Величності немає над чим панувати в цій країні, окрім трупів і попелу”.</a:t>
            </a:r>
          </a:p>
          <a:p>
            <a:endParaRPr lang="uk-UA" sz="1200" dirty="0"/>
          </a:p>
          <a:p>
            <a:r>
              <a:rPr lang="uk-UA" sz="1200" dirty="0"/>
              <a:t>Після поразки повстання 1594—1603 рр. Ірландія остаточно перетворилася на англійську колонію.</a:t>
            </a:r>
          </a:p>
          <a:p>
            <a:endParaRPr lang="uk-UA" sz="1200" dirty="0"/>
          </a:p>
          <a:p>
            <a:pPr marL="0" indent="0">
              <a:buNone/>
            </a:pPr>
            <a:endParaRPr lang="uk-UA" sz="1200" dirty="0"/>
          </a:p>
        </p:txBody>
      </p:sp>
    </p:spTree>
    <p:extLst>
      <p:ext uri="{BB962C8B-B14F-4D97-AF65-F5344CB8AC3E}">
        <p14:creationId xmlns:p14="http://schemas.microsoft.com/office/powerpoint/2010/main" val="38128725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lnSpcReduction="10000"/>
          </a:bodyPr>
          <a:lstStyle/>
          <a:p>
            <a:r>
              <a:rPr lang="uk-UA" dirty="0"/>
              <a:t>Внаслідок великих географічних відкриттів Англія опинилася на перехресті торговельних шляхів між Європою та Америкою. Це стало поштовхом до зростання зовнішньої торгівлі.</a:t>
            </a:r>
          </a:p>
          <a:p>
            <a:endParaRPr lang="uk-UA" dirty="0"/>
          </a:p>
          <a:p>
            <a:r>
              <a:rPr lang="uk-UA" dirty="0"/>
              <a:t>Поодинці купцям було сутужно відправлятися в мандрівки до далеких берегів. На них чатували бурі, пірати, створюючи небезпеку втрати товарів і навіть загибелі. Щоби зменшити ризик, купці об'єднувалися в компанії. Перша така компанія виникла в 70-х рр. </a:t>
            </a:r>
            <a:r>
              <a:rPr lang="en-US" dirty="0"/>
              <a:t>XV </a:t>
            </a:r>
            <a:r>
              <a:rPr lang="uk-UA" dirty="0"/>
              <a:t>ст.</a:t>
            </a:r>
          </a:p>
        </p:txBody>
      </p:sp>
      <p:sp>
        <p:nvSpPr>
          <p:cNvPr id="3" name="Місце для вмісту 2"/>
          <p:cNvSpPr>
            <a:spLocks noGrp="1"/>
          </p:cNvSpPr>
          <p:nvPr>
            <p:ph sz="half" idx="1"/>
          </p:nvPr>
        </p:nvSpPr>
        <p:spPr/>
        <p:txBody>
          <a:bodyPr>
            <a:noAutofit/>
          </a:bodyPr>
          <a:lstStyle/>
          <a:p>
            <a:r>
              <a:rPr lang="uk-UA" sz="1600" dirty="0"/>
              <a:t>У </a:t>
            </a:r>
            <a:r>
              <a:rPr lang="en-US" sz="1600" dirty="0"/>
              <a:t>XVI </a:t>
            </a:r>
            <a:r>
              <a:rPr lang="uk-UA" sz="1600" dirty="0"/>
              <a:t>ст. англійські купці почали засновувати нові капіталістичні акціонерні компанії. Купці об'єднували свої капітали і ставали акціонерами компанії, отримуючи прибутки відповідно до внеску. Назви компаній характеризували головні напрями англійської торгівлі. Після відкриття у 1553 р. північно-східного морського шляху до Московії виникла Московська компанія. У 70—88 рр. </a:t>
            </a:r>
            <a:r>
              <a:rPr lang="en-US" sz="1600" dirty="0"/>
              <a:t>XVI </a:t>
            </a:r>
            <a:r>
              <a:rPr lang="uk-UA" sz="1600" dirty="0"/>
              <a:t>ст. виникли Остзейська (або </a:t>
            </a:r>
            <a:r>
              <a:rPr lang="uk-UA" sz="1600" dirty="0" err="1"/>
              <a:t>Істландська</a:t>
            </a:r>
            <a:r>
              <a:rPr lang="uk-UA" sz="1600" dirty="0"/>
              <a:t>) компанія, яка вела торгівлю на Балтійському морі, </a:t>
            </a:r>
            <a:r>
              <a:rPr lang="uk-UA" sz="1600" dirty="0" err="1"/>
              <a:t>Левантська</a:t>
            </a:r>
            <a:r>
              <a:rPr lang="uk-UA" sz="1600" dirty="0"/>
              <a:t> (або Турецька) для торгівлі в Середземному морі та Гвінейська компанія (згодом вона перетворилася на </a:t>
            </a:r>
            <a:r>
              <a:rPr lang="uk-UA" sz="1600" dirty="0" err="1"/>
              <a:t>Ост-Індську</a:t>
            </a:r>
            <a:r>
              <a:rPr lang="uk-UA" sz="1600" dirty="0"/>
              <a:t>), яка зосередила у своїх руках торгівлю з Індією та Африкою.</a:t>
            </a:r>
          </a:p>
        </p:txBody>
      </p:sp>
    </p:spTree>
    <p:extLst>
      <p:ext uri="{BB962C8B-B14F-4D97-AF65-F5344CB8AC3E}">
        <p14:creationId xmlns:p14="http://schemas.microsoft.com/office/powerpoint/2010/main" val="6163638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8. </a:t>
            </a:r>
            <a:r>
              <a:rPr lang="ru-RU" dirty="0" err="1"/>
              <a:t>Боротьба</a:t>
            </a:r>
            <a:r>
              <a:rPr lang="ru-RU" dirty="0"/>
              <a:t> </a:t>
            </a:r>
            <a:r>
              <a:rPr lang="ru-RU" dirty="0" err="1"/>
              <a:t>проти</a:t>
            </a:r>
            <a:r>
              <a:rPr lang="ru-RU" dirty="0"/>
              <a:t> </a:t>
            </a:r>
            <a:r>
              <a:rPr lang="ru-RU" dirty="0" err="1"/>
              <a:t>Іспанії</a:t>
            </a:r>
            <a:r>
              <a:rPr lang="ru-RU" dirty="0"/>
              <a:t> за </a:t>
            </a:r>
            <a:r>
              <a:rPr lang="ru-RU" dirty="0" err="1"/>
              <a:t>панування</a:t>
            </a:r>
            <a:r>
              <a:rPr lang="ru-RU" dirty="0"/>
              <a:t> на </a:t>
            </a:r>
            <a:r>
              <a:rPr lang="ru-RU" dirty="0" err="1"/>
              <a:t>морі</a:t>
            </a:r>
            <a:endParaRPr lang="uk-UA" dirty="0"/>
          </a:p>
        </p:txBody>
      </p:sp>
      <p:sp>
        <p:nvSpPr>
          <p:cNvPr id="4" name="Місце для тексту 3"/>
          <p:cNvSpPr>
            <a:spLocks noGrp="1"/>
          </p:cNvSpPr>
          <p:nvPr>
            <p:ph type="body" idx="2"/>
          </p:nvPr>
        </p:nvSpPr>
        <p:spPr/>
        <p:txBody>
          <a:bodyPr/>
          <a:lstStyle/>
          <a:p>
            <a:r>
              <a:rPr lang="uk-UA" dirty="0"/>
              <a:t>Одночасно з боротьбою за підкорення Ірландії Англія розпочала спроби проникнення у Америку. Проте на її шляху була Іспанія, яка після об'єднання 1581 р. з Португалією мала в Америці величезні колонії. З Нового Світу пливли до Іспанії славнозвісні каравани кораблів, навантажених золотом і сріблом. Боротьба Англії проти Іспанії від середини </a:t>
            </a:r>
            <a:r>
              <a:rPr lang="en-US" dirty="0"/>
              <a:t>XVI </a:t>
            </a:r>
            <a:r>
              <a:rPr lang="uk-UA" dirty="0"/>
              <a:t>ст. набула форми контрабандної торгівлі з колоніями Іспанії та нападів піратів на її порти й кораблі, що перевозили золото до Європи.</a:t>
            </a:r>
          </a:p>
        </p:txBody>
      </p:sp>
      <p:sp>
        <p:nvSpPr>
          <p:cNvPr id="3" name="Місце для вмісту 2"/>
          <p:cNvSpPr>
            <a:spLocks noGrp="1"/>
          </p:cNvSpPr>
          <p:nvPr>
            <p:ph sz="half" idx="1"/>
          </p:nvPr>
        </p:nvSpPr>
        <p:spPr/>
        <p:txBody>
          <a:bodyPr>
            <a:normAutofit fontScale="62500" lnSpcReduction="20000"/>
          </a:bodyPr>
          <a:lstStyle/>
          <a:p>
            <a:r>
              <a:rPr lang="uk-UA" dirty="0"/>
              <a:t>Єлизавета І всіляко підтримувала піратів, надавала їм ліцензії, які дозволяли нападати на іспанські й португальські кораблі. В Англії створювалися спеціальні компанії для організації піратських експедицій. Сама королева та її наближені були акціонерами цих компаній. Піратські експедиції завдавали величезної шкоди Іспанії, яка втрачала від них до 3 </a:t>
            </a:r>
            <a:r>
              <a:rPr lang="uk-UA" dirty="0" err="1"/>
              <a:t>млн</a:t>
            </a:r>
            <a:r>
              <a:rPr lang="uk-UA" dirty="0"/>
              <a:t> дукатів на рік, і сприяли збагаченню Англії. Значення піратів для розвитку Англії можна порівняти зі значенням конкістадорів для Іспанії, лише з тією різницею, що вони завойовували не суходіл, а море.</a:t>
            </a:r>
          </a:p>
        </p:txBody>
      </p:sp>
    </p:spTree>
    <p:extLst>
      <p:ext uri="{BB962C8B-B14F-4D97-AF65-F5344CB8AC3E}">
        <p14:creationId xmlns:p14="http://schemas.microsoft.com/office/powerpoint/2010/main" val="3581647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2"/>
          </p:nvPr>
        </p:nvSpPr>
        <p:spPr/>
        <p:txBody>
          <a:bodyPr>
            <a:normAutofit fontScale="92500" lnSpcReduction="10000"/>
          </a:bodyPr>
          <a:lstStyle/>
          <a:p>
            <a:r>
              <a:rPr lang="uk-UA" dirty="0"/>
              <a:t>У 1562 р. англійські пірати почали завозити до іспанських колоній в Америці негрів-рабів з Африки. Англійський пірат на королівській службі </a:t>
            </a:r>
            <a:r>
              <a:rPr lang="uk-UA" dirty="0" err="1"/>
              <a:t>Уолтер</a:t>
            </a:r>
            <a:r>
              <a:rPr lang="uk-UA" dirty="0"/>
              <a:t> Релі 1585 р. заснував першу англійську колонію в Північній Америці, назвавши її на честь </a:t>
            </a:r>
            <a:r>
              <a:rPr lang="uk-UA" dirty="0" err="1"/>
              <a:t>королеви-незайманиці</a:t>
            </a:r>
            <a:r>
              <a:rPr lang="uk-UA" dirty="0"/>
              <a:t> Віргінією (від англ. </a:t>
            </a:r>
            <a:r>
              <a:rPr lang="en-US" dirty="0"/>
              <a:t>virgin — </a:t>
            </a:r>
            <a:r>
              <a:rPr lang="uk-UA" dirty="0"/>
              <a:t>діва). Попервах колонія була притулком для піратів, які полювали за іспанськими кораблями.</a:t>
            </a:r>
          </a:p>
          <a:p>
            <a:endParaRPr lang="uk-UA" dirty="0"/>
          </a:p>
          <a:p>
            <a:r>
              <a:rPr lang="uk-UA" dirty="0"/>
              <a:t>Серед англійських піратів того часу </a:t>
            </a:r>
            <a:r>
              <a:rPr lang="uk-UA" dirty="0" err="1"/>
              <a:t>найуславленішим</a:t>
            </a:r>
            <a:r>
              <a:rPr lang="uk-UA" dirty="0"/>
              <a:t> став “пірат Її Королівської Величності”, як він себе називав, </a:t>
            </a:r>
            <a:r>
              <a:rPr lang="uk-UA" dirty="0" err="1"/>
              <a:t>Френсіс</a:t>
            </a:r>
            <a:r>
              <a:rPr lang="uk-UA" dirty="0"/>
              <a:t> </a:t>
            </a:r>
            <a:r>
              <a:rPr lang="uk-UA" dirty="0" err="1"/>
              <a:t>Дрейк</a:t>
            </a:r>
            <a:r>
              <a:rPr lang="uk-UA" dirty="0"/>
              <a:t> (1543—1596).</a:t>
            </a:r>
          </a:p>
        </p:txBody>
      </p:sp>
      <p:sp>
        <p:nvSpPr>
          <p:cNvPr id="4" name="Місце для вмісту 3"/>
          <p:cNvSpPr>
            <a:spLocks noGrp="1"/>
          </p:cNvSpPr>
          <p:nvPr>
            <p:ph sz="half" idx="1"/>
          </p:nvPr>
        </p:nvSpPr>
        <p:spPr/>
        <p:txBody>
          <a:bodyPr/>
          <a:lstStyle/>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01" y="887318"/>
            <a:ext cx="4771815" cy="470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64774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2"/>
          </p:nvPr>
        </p:nvSpPr>
        <p:spPr/>
        <p:txBody>
          <a:bodyPr>
            <a:normAutofit fontScale="85000" lnSpcReduction="20000"/>
          </a:bodyPr>
          <a:lstStyle/>
          <a:p>
            <a:r>
              <a:rPr lang="uk-UA" dirty="0"/>
              <a:t>Постать в історії</a:t>
            </a:r>
          </a:p>
          <a:p>
            <a:endParaRPr lang="uk-UA" dirty="0"/>
          </a:p>
          <a:p>
            <a:r>
              <a:rPr lang="uk-UA" dirty="0"/>
              <a:t>Найвідоміший англієць був мореплавцем вищого ґатунку, який неодноразово здійснював успішні напади на іспанські колонії в Америці. Іспанці називали його “драконом”, а король </a:t>
            </a:r>
            <a:r>
              <a:rPr lang="uk-UA" dirty="0" err="1"/>
              <a:t>Філіпп</a:t>
            </a:r>
            <a:r>
              <a:rPr lang="uk-UA" dirty="0"/>
              <a:t> ІІ вимагав від Єлизавети І страти ненависного пірата. Проте королева не покарала пірата, а посвятила в рицарі та зробила віце-адміралом. Усі ці відзнаки від Єлизавети І він отримав за свою славнозвісну навколосвітню подорож 1577—1580 рр. Метою цієї експедиції було, за планом </a:t>
            </a:r>
            <a:r>
              <a:rPr lang="uk-UA" dirty="0" err="1"/>
              <a:t>Дрейка</a:t>
            </a:r>
            <a:r>
              <a:rPr lang="uk-UA" dirty="0"/>
              <a:t>, перетнути Атлантичний океан, обігнути Південну Америку і атакувати міста на її західному узбережжі, де іспанці накопичували величезні запаси золота для відправлення в Європу. Королева підтримала свого пірата і навіть вклала кошти в його експедицію.</a:t>
            </a:r>
          </a:p>
        </p:txBody>
      </p:sp>
      <p:sp>
        <p:nvSpPr>
          <p:cNvPr id="4" name="Місце для вмісту 3"/>
          <p:cNvSpPr>
            <a:spLocks noGrp="1"/>
          </p:cNvSpPr>
          <p:nvPr>
            <p:ph sz="half" idx="1"/>
          </p:nvPr>
        </p:nvSpPr>
        <p:spPr/>
        <p:txBody>
          <a:bodyPr>
            <a:normAutofit fontScale="55000" lnSpcReduction="20000"/>
          </a:bodyPr>
          <a:lstStyle/>
          <a:p>
            <a:r>
              <a:rPr lang="uk-UA" dirty="0"/>
              <a:t>Постать в історії</a:t>
            </a:r>
          </a:p>
          <a:p>
            <a:endParaRPr lang="uk-UA" dirty="0"/>
          </a:p>
          <a:p>
            <a:r>
              <a:rPr lang="uk-UA" dirty="0"/>
              <a:t>Найвідоміший англієць був мореплавцем вищого ґатунку, який неодноразово здійснював успішні напади на іспанські колонії в Америці. Іспанці називали його “драконом”, а король </a:t>
            </a:r>
            <a:r>
              <a:rPr lang="uk-UA" dirty="0" err="1"/>
              <a:t>Філіпп</a:t>
            </a:r>
            <a:r>
              <a:rPr lang="uk-UA" dirty="0"/>
              <a:t> ІІ вимагав від Єлизавети І страти ненависного пірата. Проте королева не покарала пірата, а посвятила в рицарі та зробила віце-адміралом. Усі ці відзнаки від Єлизавети І він отримав за свою славнозвісну навколосвітню подорож 1577—1580 рр. Метою цієї експедиції було, за планом </a:t>
            </a:r>
            <a:r>
              <a:rPr lang="uk-UA" dirty="0" err="1"/>
              <a:t>Дрейка</a:t>
            </a:r>
            <a:r>
              <a:rPr lang="uk-UA" dirty="0"/>
              <a:t>, перетнути Атлантичний океан, обігнути Південну Америку і атакувати міста на її західному узбережжі, де іспанці накопичували величезні запаси золота для відправлення в Європу. Королева підтримала свого пірата і навіть вклала кошти в його експедицію.</a:t>
            </a:r>
          </a:p>
        </p:txBody>
      </p:sp>
    </p:spTree>
    <p:extLst>
      <p:ext uri="{BB962C8B-B14F-4D97-AF65-F5344CB8AC3E}">
        <p14:creationId xmlns:p14="http://schemas.microsoft.com/office/powerpoint/2010/main" val="255180080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2"/>
          </p:nvPr>
        </p:nvSpPr>
        <p:spPr/>
        <p:txBody>
          <a:bodyPr>
            <a:normAutofit fontScale="85000" lnSpcReduction="20000"/>
          </a:bodyPr>
          <a:lstStyle/>
          <a:p>
            <a:r>
              <a:rPr lang="uk-UA" dirty="0"/>
              <a:t> Останньою краплею, що переповнила чашу його терпіння, стала страта Марії Стюарт. Як захисник католиків в усьому світі, </a:t>
            </a:r>
            <a:r>
              <a:rPr lang="uk-UA" dirty="0" err="1"/>
              <a:t>Філіпп</a:t>
            </a:r>
            <a:r>
              <a:rPr lang="uk-UA" dirty="0"/>
              <a:t> </a:t>
            </a:r>
            <a:r>
              <a:rPr lang="en-US" dirty="0"/>
              <a:t>II </a:t>
            </a:r>
            <a:r>
              <a:rPr lang="uk-UA" dirty="0"/>
              <a:t>на заклик папи римського почав готуватися до війни проти Англії.</a:t>
            </a:r>
          </a:p>
          <a:p>
            <a:endParaRPr lang="uk-UA" dirty="0"/>
          </a:p>
          <a:p>
            <a:r>
              <a:rPr lang="uk-UA" dirty="0"/>
              <a:t>Для вторгнення в Англію </a:t>
            </a:r>
            <a:r>
              <a:rPr lang="uk-UA" dirty="0" err="1"/>
              <a:t>Філіпп</a:t>
            </a:r>
            <a:r>
              <a:rPr lang="uk-UA" dirty="0"/>
              <a:t> </a:t>
            </a:r>
            <a:r>
              <a:rPr lang="en-US" dirty="0"/>
              <a:t>II </a:t>
            </a:r>
            <a:r>
              <a:rPr lang="uk-UA" dirty="0"/>
              <a:t>вирішив зібрати величезний флот. Проте 1587 р. </a:t>
            </a:r>
            <a:r>
              <a:rPr lang="uk-UA" dirty="0" err="1"/>
              <a:t>Френсіс</a:t>
            </a:r>
            <a:r>
              <a:rPr lang="uk-UA" dirty="0"/>
              <a:t> </a:t>
            </a:r>
            <a:r>
              <a:rPr lang="uk-UA" dirty="0" err="1"/>
              <a:t>Дрейк</a:t>
            </a:r>
            <a:r>
              <a:rPr lang="uk-UA" dirty="0"/>
              <a:t> за наказом Єлизавети здійснив зухвалий рейд до порту </a:t>
            </a:r>
            <a:r>
              <a:rPr lang="uk-UA" dirty="0" err="1"/>
              <a:t>Кадіс</a:t>
            </a:r>
            <a:r>
              <a:rPr lang="uk-UA" dirty="0"/>
              <a:t> — бази іспанського флоту і знищив більшість іспанських кораблів. Іспанцям довелося знову збирати флот. У 1588 р. Непереможна армада (так назвав свій флот </a:t>
            </a:r>
            <a:r>
              <a:rPr lang="uk-UA" dirty="0" err="1"/>
              <a:t>Філіпп</a:t>
            </a:r>
            <a:r>
              <a:rPr lang="uk-UA" dirty="0"/>
              <a:t> </a:t>
            </a:r>
            <a:r>
              <a:rPr lang="en-US" dirty="0"/>
              <a:t>II) </a:t>
            </a:r>
            <a:r>
              <a:rPr lang="uk-UA" dirty="0"/>
              <a:t>вирушила до берегів Англії. Вона налічувала 130 вітрильників із 20 тис. матросів. У Нідерландах на іспанців чекало ще 300 кораблів, які мали приєднатися до Непереможної армади. Командувати англійським флотом Єлизавета доручила Ф. </a:t>
            </a:r>
            <a:r>
              <a:rPr lang="uk-UA" dirty="0" err="1"/>
              <a:t>Дрейку</a:t>
            </a:r>
            <a:r>
              <a:rPr lang="uk-UA" dirty="0"/>
              <a:t>.</a:t>
            </a:r>
          </a:p>
        </p:txBody>
      </p:sp>
      <p:sp>
        <p:nvSpPr>
          <p:cNvPr id="4" name="Місце для вмісту 3"/>
          <p:cNvSpPr>
            <a:spLocks noGrp="1"/>
          </p:cNvSpPr>
          <p:nvPr>
            <p:ph sz="half" idx="1"/>
          </p:nvPr>
        </p:nvSpPr>
        <p:spPr/>
        <p:txBody>
          <a:bodyPr>
            <a:normAutofit fontScale="85000" lnSpcReduction="20000"/>
          </a:bodyPr>
          <a:lstStyle/>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r>
              <a:rPr lang="uk-UA" dirty="0" smtClean="0"/>
              <a:t>Мал</a:t>
            </a:r>
            <a:r>
              <a:rPr lang="uk-UA" dirty="0"/>
              <a:t>. Непереможна армада</a:t>
            </a:r>
          </a:p>
          <a:p>
            <a:endParaRPr lang="uk-UA" dirty="0"/>
          </a:p>
          <a:p>
            <a:pPr marL="0" indent="0">
              <a:buNone/>
            </a:pPr>
            <a:r>
              <a:rPr lang="uk-UA" dirty="0"/>
              <a: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38576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2290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тексту 2"/>
          <p:cNvSpPr>
            <a:spLocks noGrp="1"/>
          </p:cNvSpPr>
          <p:nvPr>
            <p:ph type="body" idx="2"/>
          </p:nvPr>
        </p:nvSpPr>
        <p:spPr/>
        <p:txBody>
          <a:bodyPr>
            <a:normAutofit fontScale="92500" lnSpcReduction="10000"/>
          </a:bodyPr>
          <a:lstStyle/>
          <a:p>
            <a:r>
              <a:rPr lang="uk-UA" dirty="0"/>
              <a:t>У 1588 р. англійські кораблі атакували Непереможну армаду в протоці Ла-Манш. Бій тривав два тижні. Важкі іспанські кораблі було розбито легкими англійськими. Залишки іспанського флоту, намагаючись обійти Англію з півночі, загинули під час бурі. Флот Англії не втратив жодного корабля. У своєму донесенні Єлизаветі </a:t>
            </a:r>
            <a:r>
              <a:rPr lang="en-US" dirty="0"/>
              <a:t>I </a:t>
            </a:r>
            <a:r>
              <a:rPr lang="uk-UA" dirty="0"/>
              <a:t>Ф. </a:t>
            </a:r>
            <a:r>
              <a:rPr lang="uk-UA" dirty="0" err="1"/>
              <a:t>Дрейк</a:t>
            </a:r>
            <a:r>
              <a:rPr lang="uk-UA" dirty="0"/>
              <a:t> писав: “Ми виривали з хвоста іспанського птаха одне перо за одним, а жалюгідні їхні залишки розсіяли по всьому морю”. На відзнаку перемоги Єлизавета </a:t>
            </a:r>
            <a:r>
              <a:rPr lang="en-US" dirty="0"/>
              <a:t>I </a:t>
            </a:r>
            <a:r>
              <a:rPr lang="uk-UA" dirty="0"/>
              <a:t>наказала викарбувати медаль із написом: “Бог подув, і їх було </a:t>
            </a:r>
            <a:r>
              <a:rPr lang="uk-UA" dirty="0" err="1"/>
              <a:t>розвіяно</a:t>
            </a:r>
            <a:r>
              <a:rPr lang="uk-UA" dirty="0"/>
              <a:t>”.</a:t>
            </a:r>
          </a:p>
        </p:txBody>
      </p:sp>
      <p:sp>
        <p:nvSpPr>
          <p:cNvPr id="4" name="Місце для вмісту 3"/>
          <p:cNvSpPr>
            <a:spLocks noGrp="1"/>
          </p:cNvSpPr>
          <p:nvPr>
            <p:ph sz="half" idx="1"/>
          </p:nvPr>
        </p:nvSpPr>
        <p:spPr/>
        <p:txBody>
          <a:bodyPr>
            <a:normAutofit fontScale="70000" lnSpcReduction="20000"/>
          </a:bodyPr>
          <a:lstStyle/>
          <a:p>
            <a:r>
              <a:rPr lang="ru-RU" dirty="0" err="1"/>
              <a:t>Завдяки</a:t>
            </a:r>
            <a:r>
              <a:rPr lang="ru-RU" dirty="0"/>
              <a:t> </a:t>
            </a:r>
            <a:r>
              <a:rPr lang="ru-RU" dirty="0" err="1"/>
              <a:t>перемозі</a:t>
            </a:r>
            <a:r>
              <a:rPr lang="ru-RU" dirty="0"/>
              <a:t> </a:t>
            </a:r>
            <a:r>
              <a:rPr lang="ru-RU" dirty="0" err="1"/>
              <a:t>Англія</a:t>
            </a:r>
            <a:r>
              <a:rPr lang="ru-RU" dirty="0"/>
              <a:t> почала </a:t>
            </a:r>
            <a:r>
              <a:rPr lang="ru-RU" dirty="0" err="1"/>
              <a:t>перетворюватися</a:t>
            </a:r>
            <a:r>
              <a:rPr lang="ru-RU" dirty="0"/>
              <a:t> на </a:t>
            </a:r>
            <a:r>
              <a:rPr lang="ru-RU" dirty="0" err="1"/>
              <a:t>володарку</a:t>
            </a:r>
            <a:r>
              <a:rPr lang="ru-RU" dirty="0"/>
              <a:t> </a:t>
            </a:r>
            <a:r>
              <a:rPr lang="ru-RU" dirty="0" err="1"/>
              <a:t>морів</a:t>
            </a:r>
            <a:r>
              <a:rPr lang="ru-RU" dirty="0"/>
              <a:t>, а </a:t>
            </a:r>
            <a:r>
              <a:rPr lang="ru-RU" dirty="0" err="1"/>
              <a:t>могутня</a:t>
            </a:r>
            <a:r>
              <a:rPr lang="ru-RU" dirty="0"/>
              <a:t> колись </a:t>
            </a:r>
            <a:r>
              <a:rPr lang="ru-RU" dirty="0" err="1"/>
              <a:t>Іспанія</a:t>
            </a:r>
            <a:r>
              <a:rPr lang="ru-RU" dirty="0"/>
              <a:t> </a:t>
            </a:r>
            <a:r>
              <a:rPr lang="ru-RU" dirty="0" err="1"/>
              <a:t>поступово</a:t>
            </a:r>
            <a:r>
              <a:rPr lang="ru-RU" dirty="0"/>
              <a:t> ставала </a:t>
            </a:r>
            <a:r>
              <a:rPr lang="ru-RU" dirty="0" err="1"/>
              <a:t>другорядною</a:t>
            </a:r>
            <a:r>
              <a:rPr lang="ru-RU" dirty="0"/>
              <a:t> державою.</a:t>
            </a:r>
          </a:p>
          <a:p>
            <a:endParaRPr lang="ru-RU" dirty="0"/>
          </a:p>
          <a:p>
            <a:r>
              <a:rPr lang="ru-RU" dirty="0" err="1"/>
              <a:t>Єлизавета</a:t>
            </a:r>
            <a:r>
              <a:rPr lang="ru-RU" dirty="0"/>
              <a:t> I померла 1603 р. — </a:t>
            </a:r>
            <a:r>
              <a:rPr lang="ru-RU" dirty="0" err="1"/>
              <a:t>остання</a:t>
            </a:r>
            <a:r>
              <a:rPr lang="ru-RU" dirty="0"/>
              <a:t> королева </a:t>
            </a:r>
            <a:r>
              <a:rPr lang="ru-RU" dirty="0" err="1"/>
              <a:t>династії</a:t>
            </a:r>
            <a:r>
              <a:rPr lang="ru-RU" dirty="0"/>
              <a:t> </a:t>
            </a:r>
            <a:r>
              <a:rPr lang="ru-RU" dirty="0" err="1"/>
              <a:t>Тюдорів</a:t>
            </a:r>
            <a:r>
              <a:rPr lang="ru-RU" dirty="0"/>
              <a:t>, за </a:t>
            </a:r>
            <a:r>
              <a:rPr lang="ru-RU" dirty="0" err="1"/>
              <a:t>часів</a:t>
            </a:r>
            <a:r>
              <a:rPr lang="ru-RU" dirty="0"/>
              <a:t> </a:t>
            </a:r>
            <a:r>
              <a:rPr lang="ru-RU" dirty="0" err="1"/>
              <a:t>правління</a:t>
            </a:r>
            <a:r>
              <a:rPr lang="ru-RU" dirty="0"/>
              <a:t> </a:t>
            </a:r>
            <a:r>
              <a:rPr lang="ru-RU" dirty="0" err="1"/>
              <a:t>якої</a:t>
            </a:r>
            <a:r>
              <a:rPr lang="ru-RU" dirty="0"/>
              <a:t> </a:t>
            </a:r>
            <a:r>
              <a:rPr lang="ru-RU" dirty="0" err="1"/>
              <a:t>розпочалося</a:t>
            </a:r>
            <a:r>
              <a:rPr lang="ru-RU" dirty="0"/>
              <a:t> </a:t>
            </a:r>
            <a:r>
              <a:rPr lang="ru-RU" dirty="0" err="1"/>
              <a:t>перетворення</a:t>
            </a:r>
            <a:r>
              <a:rPr lang="ru-RU" dirty="0"/>
              <a:t> </a:t>
            </a:r>
            <a:r>
              <a:rPr lang="ru-RU" dirty="0" err="1"/>
              <a:t>Англії</a:t>
            </a:r>
            <a:r>
              <a:rPr lang="ru-RU" dirty="0"/>
              <a:t> у </a:t>
            </a:r>
            <a:r>
              <a:rPr lang="ru-RU" dirty="0" err="1"/>
              <a:t>велику</a:t>
            </a:r>
            <a:r>
              <a:rPr lang="ru-RU" dirty="0"/>
              <a:t> </a:t>
            </a:r>
            <a:r>
              <a:rPr lang="ru-RU" dirty="0" err="1"/>
              <a:t>європейську</a:t>
            </a:r>
            <a:r>
              <a:rPr lang="ru-RU" dirty="0"/>
              <a:t> державу, </a:t>
            </a:r>
            <a:r>
              <a:rPr lang="ru-RU" dirty="0" err="1"/>
              <a:t>могутню</a:t>
            </a:r>
            <a:r>
              <a:rPr lang="ru-RU" dirty="0"/>
              <a:t> </a:t>
            </a:r>
            <a:r>
              <a:rPr lang="ru-RU" dirty="0" err="1"/>
              <a:t>світову</a:t>
            </a:r>
            <a:r>
              <a:rPr lang="ru-RU" dirty="0"/>
              <a:t> </a:t>
            </a:r>
            <a:r>
              <a:rPr lang="ru-RU" dirty="0" err="1"/>
              <a:t>імперію</a:t>
            </a:r>
            <a:r>
              <a:rPr lang="ru-RU" dirty="0"/>
              <a:t>.</a:t>
            </a:r>
          </a:p>
          <a:p>
            <a:endParaRPr lang="ru-RU" dirty="0"/>
          </a:p>
          <a:p>
            <a:r>
              <a:rPr lang="ru-RU" dirty="0"/>
              <a:t> </a:t>
            </a:r>
            <a:endParaRPr lang="uk-UA" dirty="0"/>
          </a:p>
        </p:txBody>
      </p:sp>
    </p:spTree>
    <p:extLst>
      <p:ext uri="{BB962C8B-B14F-4D97-AF65-F5344CB8AC3E}">
        <p14:creationId xmlns:p14="http://schemas.microsoft.com/office/powerpoint/2010/main" val="287526403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Документи. Факти. Коментарі</a:t>
            </a:r>
          </a:p>
        </p:txBody>
      </p:sp>
      <p:sp>
        <p:nvSpPr>
          <p:cNvPr id="3" name="Місце для тексту 2"/>
          <p:cNvSpPr>
            <a:spLocks noGrp="1"/>
          </p:cNvSpPr>
          <p:nvPr>
            <p:ph type="body" idx="2"/>
          </p:nvPr>
        </p:nvSpPr>
        <p:spPr/>
        <p:txBody>
          <a:bodyPr/>
          <a:lstStyle/>
          <a:p>
            <a:r>
              <a:rPr lang="ru-RU" dirty="0"/>
              <a:t>1. </a:t>
            </a:r>
            <a:r>
              <a:rPr lang="ru-RU" dirty="0" err="1"/>
              <a:t>Витяги</a:t>
            </a:r>
            <a:r>
              <a:rPr lang="ru-RU" dirty="0"/>
              <a:t> з Акта про </a:t>
            </a:r>
            <a:r>
              <a:rPr lang="ru-RU" dirty="0" err="1"/>
              <a:t>супрематії</a:t>
            </a:r>
            <a:endParaRPr lang="uk-UA" dirty="0"/>
          </a:p>
        </p:txBody>
      </p:sp>
      <p:sp>
        <p:nvSpPr>
          <p:cNvPr id="4" name="Місце для вмісту 3"/>
          <p:cNvSpPr>
            <a:spLocks noGrp="1"/>
          </p:cNvSpPr>
          <p:nvPr>
            <p:ph sz="half" idx="1"/>
          </p:nvPr>
        </p:nvSpPr>
        <p:spPr/>
        <p:txBody>
          <a:bodyPr>
            <a:normAutofit fontScale="25000" lnSpcReduction="20000"/>
          </a:bodyPr>
          <a:lstStyle/>
          <a:p>
            <a:endParaRPr lang="uk-UA" dirty="0" smtClean="0"/>
          </a:p>
          <a:p>
            <a:r>
              <a:rPr lang="uk-UA" sz="5600" dirty="0" smtClean="0"/>
              <a:t>... </a:t>
            </a:r>
            <a:r>
              <a:rPr lang="uk-UA" sz="5600" dirty="0"/>
              <a:t>Для сприяння християнській релігії в королівстві Англія, для придушення і знищення всіх зловживань, існуючих у ньому досі, нехай буде встановлено владою цього парламенту, що король, наш верховний володар, його нащадки й наступники, королі цього королівства, повинні прийматися, визнаватися й </a:t>
            </a:r>
            <a:r>
              <a:rPr lang="uk-UA" sz="5600" dirty="0" err="1"/>
              <a:t>поважатися</a:t>
            </a:r>
            <a:r>
              <a:rPr lang="uk-UA" sz="5600" dirty="0"/>
              <a:t> єдиним на світі верховним главою церкви Англії.., і повинен володіти імператорською короною цього королівства, і прибутками, що притаманні й належать посаді вищого глави церкви. Нашому верховному володареві, його нащадкам і наступникам, королям цього королівства, має належати повне право і влада періодично інспектувати, здійснювати візити, підтримувати порядок, придушувати, виправляти, реформувати, стримувати... усі ті помилкові думки, єресі, зловживання, вчинки й порушення порядку, що їх будь-яка духовна влада... повинна реформувати для добра всемогутнього Бога, для успіхів християнської релігії, для збереження миру, єдності, для спокою в королівстві. Використання будь-яких звичаїв іншої країни, іноземного закону, іноземної влади суперечить сказаному вище.</a:t>
            </a:r>
          </a:p>
          <a:p>
            <a:endParaRPr lang="uk-UA" sz="5600" dirty="0"/>
          </a:p>
          <a:p>
            <a:pPr marL="0" indent="0">
              <a:buNone/>
            </a:pPr>
            <a:endParaRPr lang="uk-UA" dirty="0"/>
          </a:p>
        </p:txBody>
      </p:sp>
    </p:spTree>
    <p:extLst>
      <p:ext uri="{BB962C8B-B14F-4D97-AF65-F5344CB8AC3E}">
        <p14:creationId xmlns:p14="http://schemas.microsoft.com/office/powerpoint/2010/main" val="407724366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33400"/>
            <a:ext cx="7755008" cy="914400"/>
          </a:xfrm>
        </p:spPr>
        <p:txBody>
          <a:bodyPr>
            <a:normAutofit/>
          </a:bodyPr>
          <a:lstStyle/>
          <a:p>
            <a:endParaRPr lang="uk-UA" sz="5400" dirty="0"/>
          </a:p>
        </p:txBody>
      </p:sp>
      <p:sp>
        <p:nvSpPr>
          <p:cNvPr id="3" name="Місце для тексту 2"/>
          <p:cNvSpPr>
            <a:spLocks noGrp="1"/>
          </p:cNvSpPr>
          <p:nvPr>
            <p:ph type="body" idx="2"/>
          </p:nvPr>
        </p:nvSpPr>
        <p:spPr/>
        <p:txBody>
          <a:bodyPr/>
          <a:lstStyle/>
          <a:p>
            <a:endParaRPr lang="uk-UA" dirty="0"/>
          </a:p>
        </p:txBody>
      </p:sp>
      <p:sp>
        <p:nvSpPr>
          <p:cNvPr id="4" name="Місце для вмісту 3"/>
          <p:cNvSpPr>
            <a:spLocks noGrp="1"/>
          </p:cNvSpPr>
          <p:nvPr>
            <p:ph sz="half" idx="1"/>
          </p:nvPr>
        </p:nvSpPr>
        <p:spPr/>
        <p:txBody>
          <a:bodyPr>
            <a:normAutofit/>
          </a:bodyPr>
          <a:lstStyle/>
          <a:p>
            <a:endParaRPr lang="uk-UA" sz="4800" dirty="0" smtClean="0"/>
          </a:p>
          <a:p>
            <a:endParaRPr lang="uk-UA" sz="4800" dirty="0"/>
          </a:p>
          <a:p>
            <a:endParaRPr lang="uk-UA" sz="4800" dirty="0" smtClean="0"/>
          </a:p>
          <a:p>
            <a:endParaRPr lang="uk-UA" sz="4800" dirty="0"/>
          </a:p>
          <a:p>
            <a:endParaRPr lang="uk-UA" sz="4800"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1"/>
            <a:ext cx="8352928" cy="564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5388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85000" lnSpcReduction="20000"/>
          </a:bodyPr>
          <a:lstStyle/>
          <a:p>
            <a:r>
              <a:rPr lang="uk-UA" dirty="0"/>
              <a:t>У </a:t>
            </a:r>
            <a:r>
              <a:rPr lang="en-US" dirty="0"/>
              <a:t>XVI </a:t>
            </a:r>
            <a:r>
              <a:rPr lang="uk-UA" dirty="0"/>
              <a:t>ст. швидко зростало економічне значення Лондона, який поступово перетворився в найбільший порт світу, центр торгівлі та фінансових операцій. Почалося формування лондонського Сіті — центральної частини міста, де зосереджувалися банківські контори та великі торговельні підприємства.</a:t>
            </a:r>
          </a:p>
          <a:p>
            <a:endParaRPr lang="uk-UA" dirty="0"/>
          </a:p>
          <a:p>
            <a:r>
              <a:rPr lang="uk-UA" dirty="0"/>
              <a:t>Особливістю розвитку сільського господарства Англії </a:t>
            </a:r>
            <a:r>
              <a:rPr lang="en-US" dirty="0"/>
              <a:t>XVI </a:t>
            </a:r>
            <a:r>
              <a:rPr lang="uk-UA" dirty="0"/>
              <a:t>ст. став початок аграрного перевороту — встановлення ринкових відносин у сільському господарстві. Для розвитку вівчарства землевласники (лендлорди) почали перетворювати землі у своїх маєтках на пасовиська. Збільшуючи площі пасовиськ, вони зганяли селян із земель та обгороджували їх. Цей процес дістав назву обгороджування.</a:t>
            </a:r>
          </a:p>
        </p:txBody>
      </p:sp>
      <p:sp>
        <p:nvSpPr>
          <p:cNvPr id="3" name="Місце для вмісту 2"/>
          <p:cNvSpPr>
            <a:spLocks noGrp="1"/>
          </p:cNvSpPr>
          <p:nvPr>
            <p:ph sz="half" idx="1"/>
          </p:nvPr>
        </p:nvSpPr>
        <p:spPr/>
        <p:txBody>
          <a:bodyPr>
            <a:normAutofit fontScale="32500" lnSpcReduction="20000"/>
          </a:bodyPr>
          <a:lstStyle/>
          <a:p>
            <a:r>
              <a:rPr lang="ru-RU" sz="4300" dirty="0" err="1"/>
              <a:t>Внаслідок</a:t>
            </a:r>
            <a:r>
              <a:rPr lang="ru-RU" sz="4300" dirty="0"/>
              <a:t> </a:t>
            </a:r>
            <a:r>
              <a:rPr lang="ru-RU" sz="4300" dirty="0" err="1"/>
              <a:t>проведення</a:t>
            </a:r>
            <a:r>
              <a:rPr lang="ru-RU" sz="4300" dirty="0"/>
              <a:t> </a:t>
            </a:r>
            <a:r>
              <a:rPr lang="ru-RU" sz="4300" dirty="0" err="1"/>
              <a:t>обгороджувань</a:t>
            </a:r>
            <a:r>
              <a:rPr lang="ru-RU" sz="4300" dirty="0"/>
              <a:t> в </a:t>
            </a:r>
            <a:r>
              <a:rPr lang="ru-RU" sz="4300" dirty="0" err="1"/>
              <a:t>Англії</a:t>
            </a:r>
            <a:r>
              <a:rPr lang="ru-RU" sz="4300" dirty="0"/>
              <a:t> </a:t>
            </a:r>
            <a:r>
              <a:rPr lang="ru-RU" sz="4300" dirty="0" err="1"/>
              <a:t>з'явилися</a:t>
            </a:r>
            <a:r>
              <a:rPr lang="ru-RU" sz="4300" dirty="0"/>
              <a:t> </a:t>
            </a:r>
            <a:r>
              <a:rPr lang="ru-RU" sz="4300" dirty="0" err="1"/>
              <a:t>нові</a:t>
            </a:r>
            <a:r>
              <a:rPr lang="ru-RU" sz="4300" dirty="0"/>
              <a:t> </a:t>
            </a:r>
            <a:r>
              <a:rPr lang="ru-RU" sz="4300" dirty="0" err="1"/>
              <a:t>суспільні</a:t>
            </a:r>
            <a:r>
              <a:rPr lang="ru-RU" sz="4300" dirty="0"/>
              <a:t> </a:t>
            </a:r>
            <a:r>
              <a:rPr lang="ru-RU" sz="4300" dirty="0" err="1"/>
              <a:t>верстви</a:t>
            </a:r>
            <a:r>
              <a:rPr lang="ru-RU" sz="4300" dirty="0"/>
              <a:t> — </a:t>
            </a:r>
            <a:r>
              <a:rPr lang="ru-RU" sz="4300" dirty="0" err="1"/>
              <a:t>нові</a:t>
            </a:r>
            <a:r>
              <a:rPr lang="ru-RU" sz="4300" dirty="0"/>
              <a:t> </a:t>
            </a:r>
            <a:r>
              <a:rPr lang="ru-RU" sz="4300" dirty="0" err="1"/>
              <a:t>дворяни</a:t>
            </a:r>
            <a:r>
              <a:rPr lang="ru-RU" sz="4300" dirty="0"/>
              <a:t> та </a:t>
            </a:r>
            <a:r>
              <a:rPr lang="ru-RU" sz="4300" dirty="0" err="1"/>
              <a:t>сільські</a:t>
            </a:r>
            <a:r>
              <a:rPr lang="ru-RU" sz="4300" dirty="0"/>
              <a:t> </a:t>
            </a:r>
            <a:r>
              <a:rPr lang="ru-RU" sz="4300" dirty="0" err="1"/>
              <a:t>наймити</a:t>
            </a:r>
            <a:r>
              <a:rPr lang="ru-RU" sz="4300" dirty="0"/>
              <a:t>. </a:t>
            </a:r>
            <a:r>
              <a:rPr lang="ru-RU" sz="4300" dirty="0" err="1"/>
              <a:t>Нові</a:t>
            </a:r>
            <a:r>
              <a:rPr lang="ru-RU" sz="4300" dirty="0"/>
              <a:t> </a:t>
            </a:r>
            <a:r>
              <a:rPr lang="ru-RU" sz="4300" dirty="0" err="1"/>
              <a:t>дворяни</a:t>
            </a:r>
            <a:r>
              <a:rPr lang="ru-RU" sz="4300" dirty="0"/>
              <a:t> жили не так, як </a:t>
            </a:r>
            <a:r>
              <a:rPr lang="ru-RU" sz="4300" dirty="0" err="1"/>
              <a:t>старі</a:t>
            </a:r>
            <a:r>
              <a:rPr lang="ru-RU" sz="4300" dirty="0"/>
              <a:t>, вони </a:t>
            </a:r>
            <a:r>
              <a:rPr lang="ru-RU" sz="4300" dirty="0" err="1"/>
              <a:t>отримували</a:t>
            </a:r>
            <a:r>
              <a:rPr lang="ru-RU" sz="4300" dirty="0"/>
              <a:t> </a:t>
            </a:r>
            <a:r>
              <a:rPr lang="ru-RU" sz="4300" dirty="0" err="1"/>
              <a:t>прибутки</a:t>
            </a:r>
            <a:r>
              <a:rPr lang="ru-RU" sz="4300" dirty="0"/>
              <a:t> </a:t>
            </a:r>
            <a:r>
              <a:rPr lang="ru-RU" sz="4300" dirty="0" err="1"/>
              <a:t>інакше</a:t>
            </a:r>
            <a:r>
              <a:rPr lang="ru-RU" sz="4300" dirty="0"/>
              <a:t> — </a:t>
            </a:r>
            <a:r>
              <a:rPr lang="ru-RU" sz="4300" dirty="0" err="1"/>
              <a:t>від</a:t>
            </a:r>
            <a:r>
              <a:rPr lang="ru-RU" sz="4300" dirty="0"/>
              <a:t> </a:t>
            </a:r>
            <a:r>
              <a:rPr lang="ru-RU" sz="4300" dirty="0" err="1"/>
              <a:t>вирощування</a:t>
            </a:r>
            <a:r>
              <a:rPr lang="ru-RU" sz="4300" dirty="0"/>
              <a:t> </a:t>
            </a:r>
            <a:r>
              <a:rPr lang="ru-RU" sz="4300" dirty="0" err="1"/>
              <a:t>овець</a:t>
            </a:r>
            <a:r>
              <a:rPr lang="ru-RU" sz="4300" dirty="0"/>
              <a:t> і продажу </a:t>
            </a:r>
            <a:r>
              <a:rPr lang="ru-RU" sz="4300" dirty="0" err="1"/>
              <a:t>вовни</a:t>
            </a:r>
            <a:r>
              <a:rPr lang="ru-RU" sz="4300" dirty="0"/>
              <a:t>. </a:t>
            </a:r>
            <a:r>
              <a:rPr lang="ru-RU" sz="4300" dirty="0" err="1"/>
              <a:t>Селяни</a:t>
            </a:r>
            <a:r>
              <a:rPr lang="ru-RU" sz="4300" dirty="0"/>
              <a:t>, </a:t>
            </a:r>
            <a:r>
              <a:rPr lang="ru-RU" sz="4300" dirty="0" err="1"/>
              <a:t>які</a:t>
            </a:r>
            <a:r>
              <a:rPr lang="ru-RU" sz="4300" dirty="0"/>
              <a:t> </a:t>
            </a:r>
            <a:r>
              <a:rPr lang="ru-RU" sz="4300" dirty="0" err="1"/>
              <a:t>залишилися</a:t>
            </a:r>
            <a:r>
              <a:rPr lang="ru-RU" sz="4300" dirty="0"/>
              <a:t> без </a:t>
            </a:r>
            <a:r>
              <a:rPr lang="ru-RU" sz="4300" dirty="0" err="1"/>
              <a:t>засобів</a:t>
            </a:r>
            <a:r>
              <a:rPr lang="ru-RU" sz="4300" dirty="0"/>
              <a:t> до </a:t>
            </a:r>
            <a:r>
              <a:rPr lang="ru-RU" sz="4300" dirty="0" err="1"/>
              <a:t>існування</a:t>
            </a:r>
            <a:r>
              <a:rPr lang="ru-RU" sz="4300" dirty="0"/>
              <a:t>, </a:t>
            </a:r>
            <a:r>
              <a:rPr lang="ru-RU" sz="4300" dirty="0" err="1"/>
              <a:t>були</a:t>
            </a:r>
            <a:r>
              <a:rPr lang="ru-RU" sz="4300" dirty="0"/>
              <a:t> </a:t>
            </a:r>
            <a:r>
              <a:rPr lang="ru-RU" sz="4300" dirty="0" err="1"/>
              <a:t>змушені</a:t>
            </a:r>
            <a:r>
              <a:rPr lang="ru-RU" sz="4300" dirty="0"/>
              <a:t> </a:t>
            </a:r>
            <a:r>
              <a:rPr lang="ru-RU" sz="4300" dirty="0" err="1"/>
              <a:t>шукати</a:t>
            </a:r>
            <a:r>
              <a:rPr lang="ru-RU" sz="4300" dirty="0"/>
              <a:t> роботу в </a:t>
            </a:r>
            <a:r>
              <a:rPr lang="ru-RU" sz="4300" dirty="0" err="1"/>
              <a:t>містах</a:t>
            </a:r>
            <a:r>
              <a:rPr lang="ru-RU" sz="4300" dirty="0"/>
              <a:t> </a:t>
            </a:r>
            <a:r>
              <a:rPr lang="ru-RU" sz="4300" dirty="0" err="1"/>
              <a:t>або</a:t>
            </a:r>
            <a:r>
              <a:rPr lang="ru-RU" sz="4300" dirty="0"/>
              <a:t> </a:t>
            </a:r>
            <a:r>
              <a:rPr lang="ru-RU" sz="4300" dirty="0" err="1"/>
              <a:t>працювати</a:t>
            </a:r>
            <a:r>
              <a:rPr lang="ru-RU" sz="4300" dirty="0"/>
              <a:t> на </a:t>
            </a:r>
            <a:r>
              <a:rPr lang="ru-RU" sz="4300" dirty="0" err="1"/>
              <a:t>нових</a:t>
            </a:r>
            <a:r>
              <a:rPr lang="ru-RU" sz="4300" dirty="0"/>
              <a:t> дворян. Вони ставали наймитами, </a:t>
            </a:r>
            <a:r>
              <a:rPr lang="ru-RU" sz="4300" dirty="0" err="1"/>
              <a:t>які</a:t>
            </a:r>
            <a:r>
              <a:rPr lang="ru-RU" sz="4300" dirty="0"/>
              <a:t> не </a:t>
            </a:r>
            <a:r>
              <a:rPr lang="ru-RU" sz="4300" dirty="0" err="1"/>
              <a:t>мали</a:t>
            </a:r>
            <a:r>
              <a:rPr lang="ru-RU" sz="4300" dirty="0"/>
              <a:t> </a:t>
            </a:r>
            <a:r>
              <a:rPr lang="ru-RU" sz="4300" dirty="0" err="1"/>
              <a:t>власного</a:t>
            </a:r>
            <a:r>
              <a:rPr lang="ru-RU" sz="4300" dirty="0"/>
              <a:t> </a:t>
            </a:r>
            <a:r>
              <a:rPr lang="ru-RU" sz="4300" dirty="0" err="1"/>
              <a:t>господарства</a:t>
            </a:r>
            <a:r>
              <a:rPr lang="ru-RU" sz="4300" dirty="0"/>
              <a:t>, а </a:t>
            </a:r>
            <a:r>
              <a:rPr lang="ru-RU" sz="4300" dirty="0" err="1"/>
              <a:t>працювали</a:t>
            </a:r>
            <a:r>
              <a:rPr lang="ru-RU" sz="4300" dirty="0"/>
              <a:t> на </a:t>
            </a:r>
            <a:r>
              <a:rPr lang="ru-RU" sz="4300" dirty="0" err="1"/>
              <a:t>нових</a:t>
            </a:r>
            <a:r>
              <a:rPr lang="ru-RU" sz="4300" dirty="0"/>
              <a:t> дворян за </a:t>
            </a:r>
            <a:r>
              <a:rPr lang="ru-RU" sz="4300" dirty="0" err="1"/>
              <a:t>платню</a:t>
            </a:r>
            <a:r>
              <a:rPr lang="ru-RU" sz="4300" dirty="0"/>
              <a:t>. </a:t>
            </a:r>
            <a:r>
              <a:rPr lang="ru-RU" sz="4300" dirty="0" err="1"/>
              <a:t>Поява</a:t>
            </a:r>
            <a:r>
              <a:rPr lang="ru-RU" sz="4300" dirty="0"/>
              <a:t> </a:t>
            </a:r>
            <a:r>
              <a:rPr lang="ru-RU" sz="4300" dirty="0" err="1"/>
              <a:t>нових</a:t>
            </a:r>
            <a:r>
              <a:rPr lang="ru-RU" sz="4300" dirty="0"/>
              <a:t> </a:t>
            </a:r>
            <a:r>
              <a:rPr lang="ru-RU" sz="4300" dirty="0" err="1"/>
              <a:t>суспільних</a:t>
            </a:r>
            <a:r>
              <a:rPr lang="ru-RU" sz="4300" dirty="0"/>
              <a:t> </a:t>
            </a:r>
            <a:r>
              <a:rPr lang="ru-RU" sz="4300" dirty="0" err="1"/>
              <a:t>верств</a:t>
            </a:r>
            <a:r>
              <a:rPr lang="ru-RU" sz="4300" dirty="0"/>
              <a:t> стала </a:t>
            </a:r>
            <a:r>
              <a:rPr lang="ru-RU" sz="4300" dirty="0" err="1"/>
              <a:t>свідченням</a:t>
            </a:r>
            <a:r>
              <a:rPr lang="ru-RU" sz="4300" dirty="0"/>
              <a:t> </a:t>
            </a:r>
            <a:r>
              <a:rPr lang="ru-RU" sz="4300" dirty="0" err="1"/>
              <a:t>формування</a:t>
            </a:r>
            <a:r>
              <a:rPr lang="ru-RU" sz="4300" dirty="0"/>
              <a:t> в </a:t>
            </a:r>
            <a:r>
              <a:rPr lang="ru-RU" sz="4300" dirty="0" err="1"/>
              <a:t>сільському</a:t>
            </a:r>
            <a:r>
              <a:rPr lang="ru-RU" sz="4300" dirty="0"/>
              <a:t> </a:t>
            </a:r>
            <a:r>
              <a:rPr lang="ru-RU" sz="4300" dirty="0" err="1"/>
              <a:t>господарстві</a:t>
            </a:r>
            <a:r>
              <a:rPr lang="ru-RU" sz="4300" dirty="0"/>
              <a:t> </a:t>
            </a:r>
            <a:r>
              <a:rPr lang="ru-RU" sz="4300" dirty="0" err="1"/>
              <a:t>Англії</a:t>
            </a:r>
            <a:r>
              <a:rPr lang="ru-RU" sz="4300" dirty="0"/>
              <a:t> </a:t>
            </a:r>
            <a:r>
              <a:rPr lang="ru-RU" sz="4300" dirty="0" err="1"/>
              <a:t>ринкових</a:t>
            </a:r>
            <a:r>
              <a:rPr lang="ru-RU" sz="4300" dirty="0"/>
              <a:t> </a:t>
            </a:r>
            <a:r>
              <a:rPr lang="ru-RU" sz="4300" dirty="0" err="1"/>
              <a:t>відносин</a:t>
            </a:r>
            <a:r>
              <a:rPr lang="ru-RU" sz="4300" dirty="0"/>
              <a:t>. </a:t>
            </a:r>
            <a:r>
              <a:rPr lang="ru-RU" sz="4300" dirty="0" err="1"/>
              <a:t>Гроші</a:t>
            </a:r>
            <a:r>
              <a:rPr lang="ru-RU" sz="4300" dirty="0"/>
              <a:t> </a:t>
            </a:r>
            <a:r>
              <a:rPr lang="ru-RU" sz="4300" dirty="0" err="1"/>
              <a:t>перетворювалися</a:t>
            </a:r>
            <a:r>
              <a:rPr lang="ru-RU" sz="4300" dirty="0"/>
              <a:t> на </a:t>
            </a:r>
            <a:r>
              <a:rPr lang="ru-RU" sz="4300" dirty="0" err="1"/>
              <a:t>капітал</a:t>
            </a:r>
            <a:r>
              <a:rPr lang="ru-RU" sz="4300" dirty="0"/>
              <a:t>, </a:t>
            </a:r>
            <a:r>
              <a:rPr lang="ru-RU" sz="4300" dirty="0" err="1"/>
              <a:t>що</a:t>
            </a:r>
            <a:r>
              <a:rPr lang="ru-RU" sz="4300" dirty="0"/>
              <a:t> </a:t>
            </a:r>
            <a:r>
              <a:rPr lang="ru-RU" sz="4300" dirty="0" err="1"/>
              <a:t>його</a:t>
            </a:r>
            <a:r>
              <a:rPr lang="ru-RU" sz="4300" dirty="0"/>
              <a:t> </a:t>
            </a:r>
            <a:r>
              <a:rPr lang="ru-RU" sz="4300" dirty="0" err="1"/>
              <a:t>нові</a:t>
            </a:r>
            <a:r>
              <a:rPr lang="ru-RU" sz="4300" dirty="0"/>
              <a:t> </a:t>
            </a:r>
            <a:r>
              <a:rPr lang="ru-RU" sz="4300" dirty="0" err="1"/>
              <a:t>дворяни</a:t>
            </a:r>
            <a:r>
              <a:rPr lang="ru-RU" sz="4300" dirty="0"/>
              <a:t> </a:t>
            </a:r>
            <a:r>
              <a:rPr lang="ru-RU" sz="4300" dirty="0" err="1"/>
              <a:t>вкладали</a:t>
            </a:r>
            <a:r>
              <a:rPr lang="ru-RU" sz="4300" dirty="0"/>
              <a:t> в </a:t>
            </a:r>
            <a:r>
              <a:rPr lang="ru-RU" sz="4300" dirty="0" err="1"/>
              <a:t>розвиток</a:t>
            </a:r>
            <a:r>
              <a:rPr lang="ru-RU" sz="4300" dirty="0"/>
              <a:t> </a:t>
            </a:r>
            <a:r>
              <a:rPr lang="ru-RU" sz="4300" dirty="0" err="1"/>
              <a:t>свого</a:t>
            </a:r>
            <a:r>
              <a:rPr lang="ru-RU" sz="4300" dirty="0"/>
              <a:t> </a:t>
            </a:r>
            <a:r>
              <a:rPr lang="ru-RU" sz="4300" dirty="0" err="1"/>
              <a:t>господарства</a:t>
            </a:r>
            <a:r>
              <a:rPr lang="ru-RU" sz="4300" dirty="0"/>
              <a:t> з метою </a:t>
            </a:r>
            <a:r>
              <a:rPr lang="ru-RU" sz="4300" dirty="0" err="1"/>
              <a:t>отримання</a:t>
            </a:r>
            <a:r>
              <a:rPr lang="ru-RU" sz="4300" dirty="0"/>
              <a:t> </a:t>
            </a:r>
            <a:r>
              <a:rPr lang="ru-RU" sz="4300" dirty="0" err="1"/>
              <a:t>прибутку</a:t>
            </a:r>
            <a:r>
              <a:rPr lang="ru-RU" sz="4300" dirty="0"/>
              <a:t>.</a:t>
            </a:r>
          </a:p>
          <a:p>
            <a:endParaRPr lang="ru-RU" sz="4300" dirty="0"/>
          </a:p>
          <a:p>
            <a:r>
              <a:rPr lang="ru-RU" sz="4300" dirty="0" err="1"/>
              <a:t>Зміни</a:t>
            </a:r>
            <a:r>
              <a:rPr lang="ru-RU" sz="4300" dirty="0"/>
              <a:t>, </a:t>
            </a:r>
            <a:r>
              <a:rPr lang="ru-RU" sz="4300" dirty="0" err="1"/>
              <a:t>що</a:t>
            </a:r>
            <a:r>
              <a:rPr lang="ru-RU" sz="4300" dirty="0"/>
              <a:t> </a:t>
            </a:r>
            <a:r>
              <a:rPr lang="ru-RU" sz="4300" dirty="0" err="1"/>
              <a:t>відбувались</a:t>
            </a:r>
            <a:r>
              <a:rPr lang="ru-RU" sz="4300" dirty="0"/>
              <a:t> у </a:t>
            </a:r>
            <a:r>
              <a:rPr lang="ru-RU" sz="4300" dirty="0" err="1"/>
              <a:t>сільському</a:t>
            </a:r>
            <a:r>
              <a:rPr lang="ru-RU" sz="4300" dirty="0"/>
              <a:t> </a:t>
            </a:r>
            <a:r>
              <a:rPr lang="ru-RU" sz="4300" dirty="0" err="1"/>
              <a:t>господарстві</a:t>
            </a:r>
            <a:r>
              <a:rPr lang="ru-RU" sz="4300" dirty="0"/>
              <a:t> </a:t>
            </a:r>
            <a:r>
              <a:rPr lang="ru-RU" sz="4300" dirty="0" err="1"/>
              <a:t>Англії</a:t>
            </a:r>
            <a:r>
              <a:rPr lang="ru-RU" sz="4300" dirty="0"/>
              <a:t> в XVI ст., стали </a:t>
            </a:r>
            <a:r>
              <a:rPr lang="ru-RU" sz="4300" dirty="0" err="1"/>
              <a:t>передумовою</a:t>
            </a:r>
            <a:r>
              <a:rPr lang="ru-RU" sz="4300" dirty="0"/>
              <a:t> </a:t>
            </a:r>
            <a:r>
              <a:rPr lang="ru-RU" sz="4300" dirty="0" err="1"/>
              <a:t>поширення</a:t>
            </a:r>
            <a:r>
              <a:rPr lang="ru-RU" sz="4300" dirty="0"/>
              <a:t> мануфактурного </a:t>
            </a:r>
            <a:r>
              <a:rPr lang="ru-RU" sz="4300" dirty="0" err="1"/>
              <a:t>виробництва</a:t>
            </a:r>
            <a:r>
              <a:rPr lang="ru-RU" sz="4300" dirty="0"/>
              <a:t> у </a:t>
            </a:r>
            <a:r>
              <a:rPr lang="ru-RU" sz="4300" dirty="0" err="1"/>
              <a:t>промисловості</a:t>
            </a:r>
            <a:r>
              <a:rPr lang="ru-RU" sz="4300" dirty="0"/>
              <a:t> </a:t>
            </a:r>
            <a:r>
              <a:rPr lang="ru-RU" sz="4300" dirty="0" err="1"/>
              <a:t>країни</a:t>
            </a:r>
            <a:r>
              <a:rPr lang="ru-RU" sz="4300" dirty="0"/>
              <a:t>.</a:t>
            </a:r>
          </a:p>
          <a:p>
            <a:endParaRPr lang="ru-RU" sz="4300" dirty="0"/>
          </a:p>
          <a:p>
            <a:r>
              <a:rPr lang="ru-RU" dirty="0"/>
              <a:t> </a:t>
            </a:r>
            <a:endParaRPr lang="uk-UA" dirty="0"/>
          </a:p>
        </p:txBody>
      </p:sp>
    </p:spTree>
    <p:extLst>
      <p:ext uri="{BB962C8B-B14F-4D97-AF65-F5344CB8AC3E}">
        <p14:creationId xmlns:p14="http://schemas.microsoft.com/office/powerpoint/2010/main" val="7311465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2. “Криваве законодавство”</a:t>
            </a:r>
          </a:p>
        </p:txBody>
      </p:sp>
      <p:sp>
        <p:nvSpPr>
          <p:cNvPr id="4" name="Місце для тексту 3"/>
          <p:cNvSpPr>
            <a:spLocks noGrp="1"/>
          </p:cNvSpPr>
          <p:nvPr>
            <p:ph type="body" idx="2"/>
          </p:nvPr>
        </p:nvSpPr>
        <p:spPr/>
        <p:txBody>
          <a:bodyPr>
            <a:normAutofit fontScale="92500"/>
          </a:bodyPr>
          <a:lstStyle/>
          <a:p>
            <a:r>
              <a:rPr lang="uk-UA" dirty="0"/>
              <a:t>Аграрний переворот і розвиток ринкових виробничих відносин у сільському господарстві зумовили великі зміни в англійському суспільстві. Мануфактурні підприємства та господарства нових дворян не могли забезпечити роботою величезну кількість знедолених селян. Міста заполонили жебраки, величезні маси людей шукали роботи і, не знаходячи її, крали або старцювали. На початку </a:t>
            </a:r>
            <a:r>
              <a:rPr lang="en-US" dirty="0"/>
              <a:t>XVII </a:t>
            </a:r>
            <a:r>
              <a:rPr lang="uk-UA" dirty="0"/>
              <a:t>ст. в Лондоні налічувалося 50 тис. жебраків. Король Генріх </a:t>
            </a:r>
            <a:r>
              <a:rPr lang="en-US" dirty="0"/>
              <a:t>VIII </a:t>
            </a:r>
            <a:r>
              <a:rPr lang="uk-UA" dirty="0"/>
              <a:t>почав видавати закони, спрямовані проти старцювання.</a:t>
            </a:r>
          </a:p>
        </p:txBody>
      </p:sp>
      <p:sp>
        <p:nvSpPr>
          <p:cNvPr id="3" name="Місце для вмісту 2"/>
          <p:cNvSpPr>
            <a:spLocks noGrp="1"/>
          </p:cNvSpPr>
          <p:nvPr>
            <p:ph sz="half" idx="1"/>
          </p:nvPr>
        </p:nvSpPr>
        <p:spPr/>
        <p:txBody>
          <a:bodyPr>
            <a:normAutofit fontScale="62500" lnSpcReduction="20000"/>
          </a:bodyPr>
          <a:lstStyle/>
          <a:p>
            <a:r>
              <a:rPr lang="uk-UA" dirty="0"/>
              <a:t>Збирати милостиню дозволялося тільки немічним і старим; тих, хто міг працювати, били батогом і зобов'язували повертатися додому. Якщо затримували вдруге — знову били та відрізали половину вуха. Кого затримували втретє — страчували як злочинця.</a:t>
            </a:r>
          </a:p>
          <a:p>
            <a:endParaRPr lang="uk-UA" dirty="0"/>
          </a:p>
          <a:p>
            <a:r>
              <a:rPr lang="uk-UA" dirty="0"/>
              <a:t>Король Едуард </a:t>
            </a:r>
            <a:r>
              <a:rPr lang="en-US" dirty="0"/>
              <a:t>VI “</a:t>
            </a:r>
            <a:r>
              <a:rPr lang="uk-UA" dirty="0"/>
              <a:t>покращив” ці закони. Той, хто не працював, віддавався в рабство тому, хто на нього доніс. Хазяїн мав право примушувати його до будь-якої роботи, продавати, дарувати тощо.</a:t>
            </a:r>
          </a:p>
        </p:txBody>
      </p:sp>
    </p:spTree>
    <p:extLst>
      <p:ext uri="{BB962C8B-B14F-4D97-AF65-F5344CB8AC3E}">
        <p14:creationId xmlns:p14="http://schemas.microsoft.com/office/powerpoint/2010/main" val="4931186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lstStyle/>
          <a:p>
            <a:r>
              <a:rPr lang="uk-UA" dirty="0"/>
              <a:t>Якщо раб тікав, то за першу втечу йому випалювали на лобі або щоці тавро й віддавали в довічне рабство. За другу втечу ставили друге тавро, за третю — страчували як державного злочинця. Англійські </a:t>
            </a:r>
            <a:r>
              <a:rPr lang="uk-UA" dirty="0" err="1"/>
              <a:t>хроніки</a:t>
            </a:r>
            <a:r>
              <a:rPr lang="uk-UA" dirty="0"/>
              <a:t> пишуть, що за роки правління Генріха </a:t>
            </a:r>
            <a:r>
              <a:rPr lang="en-US" dirty="0"/>
              <a:t>VIII </a:t>
            </a:r>
            <a:r>
              <a:rPr lang="uk-UA" dirty="0"/>
              <a:t>було страчено 72 тис. волоцюг і жебраків. До історії ці закони увійшли під назвою “криваве законодавство”.</a:t>
            </a:r>
          </a:p>
        </p:txBody>
      </p:sp>
      <p:sp>
        <p:nvSpPr>
          <p:cNvPr id="3" name="Місце для вмісту 2"/>
          <p:cNvSpPr>
            <a:spLocks noGrp="1"/>
          </p:cNvSpPr>
          <p:nvPr>
            <p:ph sz="half" idx="1"/>
          </p:nvPr>
        </p:nvSpPr>
        <p:spPr>
          <a:xfrm>
            <a:off x="761372" y="930144"/>
            <a:ext cx="4626159" cy="4659096"/>
          </a:xfrm>
        </p:spPr>
        <p:txBody>
          <a:bodyPr>
            <a:normAutofit/>
          </a:bodyPr>
          <a:lstStyle/>
          <a:p>
            <a:r>
              <a:rPr lang="ru-RU" dirty="0"/>
              <a:t>Мал. </a:t>
            </a:r>
            <a:r>
              <a:rPr lang="ru-RU" dirty="0" err="1"/>
              <a:t>Англія</a:t>
            </a:r>
            <a:r>
              <a:rPr lang="ru-RU" dirty="0"/>
              <a:t> в ХVІ – </a:t>
            </a:r>
            <a:r>
              <a:rPr lang="ru-RU" dirty="0" err="1"/>
              <a:t>першій</a:t>
            </a:r>
            <a:r>
              <a:rPr lang="ru-RU" dirty="0"/>
              <a:t> </a:t>
            </a:r>
            <a:r>
              <a:rPr lang="ru-RU" dirty="0" err="1"/>
              <a:t>половині</a:t>
            </a:r>
            <a:r>
              <a:rPr lang="ru-RU" dirty="0"/>
              <a:t> ХVІІ ст.</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5259524" cy="5589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000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3. </a:t>
            </a:r>
            <a:r>
              <a:rPr lang="ru-RU" dirty="0" err="1"/>
              <a:t>Реформація</a:t>
            </a:r>
            <a:r>
              <a:rPr lang="ru-RU" dirty="0"/>
              <a:t> в </a:t>
            </a:r>
            <a:r>
              <a:rPr lang="ru-RU" dirty="0" err="1"/>
              <a:t>Англії</a:t>
            </a:r>
            <a:r>
              <a:rPr lang="ru-RU" dirty="0"/>
              <a:t>. </a:t>
            </a:r>
            <a:r>
              <a:rPr lang="ru-RU" dirty="0" err="1"/>
              <a:t>Англіканська</a:t>
            </a:r>
            <a:r>
              <a:rPr lang="ru-RU" dirty="0"/>
              <a:t> </a:t>
            </a:r>
            <a:r>
              <a:rPr lang="ru-RU" dirty="0" err="1"/>
              <a:t>церква</a:t>
            </a:r>
            <a:endParaRPr lang="uk-UA" dirty="0"/>
          </a:p>
        </p:txBody>
      </p:sp>
      <p:sp>
        <p:nvSpPr>
          <p:cNvPr id="4" name="Місце для тексту 3"/>
          <p:cNvSpPr>
            <a:spLocks noGrp="1"/>
          </p:cNvSpPr>
          <p:nvPr>
            <p:ph type="body" idx="2"/>
          </p:nvPr>
        </p:nvSpPr>
        <p:spPr/>
        <p:txBody>
          <a:bodyPr/>
          <a:lstStyle/>
          <a:p>
            <a:r>
              <a:rPr lang="uk-UA" dirty="0"/>
              <a:t>У </a:t>
            </a:r>
            <a:r>
              <a:rPr lang="en-US" dirty="0"/>
              <a:t>XVI </a:t>
            </a:r>
            <a:r>
              <a:rPr lang="uk-UA" dirty="0"/>
              <a:t>ст. Англією правила королівська династія </a:t>
            </a:r>
            <a:r>
              <a:rPr lang="uk-UA" dirty="0" err="1"/>
              <a:t>Тюдорів</a:t>
            </a:r>
            <a:r>
              <a:rPr lang="uk-UA" dirty="0"/>
              <a:t>. Саме за правління другого короля з цієї династії Генріха </a:t>
            </a:r>
            <a:r>
              <a:rPr lang="en-US" dirty="0"/>
              <a:t>VIII (1509—1547 </a:t>
            </a:r>
            <a:r>
              <a:rPr lang="uk-UA" dirty="0"/>
              <a:t>рр.) в Англії розпочалася Реформація.</a:t>
            </a:r>
          </a:p>
          <a:p>
            <a:endParaRPr lang="uk-UA" dirty="0"/>
          </a:p>
          <a:p>
            <a:r>
              <a:rPr lang="uk-UA" dirty="0"/>
              <a:t>Генріх </a:t>
            </a:r>
            <a:r>
              <a:rPr lang="en-US" dirty="0"/>
              <a:t>VIII — </a:t>
            </a:r>
            <a:r>
              <a:rPr lang="uk-UA" dirty="0"/>
              <a:t>найбільш уславлений і освічений король, блискуча і водночас страхітлива особистість на англійському троні.</a:t>
            </a:r>
          </a:p>
        </p:txBody>
      </p:sp>
      <p:sp>
        <p:nvSpPr>
          <p:cNvPr id="3" name="Місце для вмісту 2"/>
          <p:cNvSpPr>
            <a:spLocks noGrp="1"/>
          </p:cNvSpPr>
          <p:nvPr>
            <p:ph sz="half" idx="1"/>
          </p:nvPr>
        </p:nvSpPr>
        <p:spPr/>
        <p:txBody>
          <a:bodyPr>
            <a:normAutofit fontScale="92500" lnSpcReduction="10000"/>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r>
              <a:rPr lang="uk-UA" dirty="0" smtClean="0"/>
              <a:t>Мал</a:t>
            </a:r>
            <a:r>
              <a:rPr lang="uk-UA" dirty="0"/>
              <a:t>. Генріх </a:t>
            </a:r>
            <a:r>
              <a:rPr lang="en-US" dirty="0"/>
              <a:t>V</a:t>
            </a:r>
            <a:r>
              <a:rPr lang="uk-UA" dirty="0"/>
              <a:t>ІІІ</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34935"/>
            <a:ext cx="4371337" cy="421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8818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lnSpcReduction="10000"/>
          </a:bodyPr>
          <a:lstStyle/>
          <a:p>
            <a:r>
              <a:rPr lang="uk-UA" dirty="0"/>
              <a:t>Генріх набув чудову освіту в дусі Відродження, був знавцем мов, літератури, непоганим музикантом і композитором, брав участь у філософських диспутах. Королем він став після смерті брата Артура, коли взяв шлюб з удовою брата Катериною </a:t>
            </a:r>
            <a:r>
              <a:rPr lang="uk-UA" dirty="0" err="1"/>
              <a:t>Арагонською</a:t>
            </a:r>
            <a:r>
              <a:rPr lang="uk-UA" dirty="0"/>
              <a:t> — племінницею імператора Карла </a:t>
            </a:r>
            <a:r>
              <a:rPr lang="en-US" dirty="0"/>
              <a:t>V. </a:t>
            </a:r>
            <a:r>
              <a:rPr lang="uk-UA" dirty="0"/>
              <a:t>Упродовж майже 20 років їхнього подружнього життя відсутність спадкоємця престолу доводила Генріха </a:t>
            </a:r>
            <a:r>
              <a:rPr lang="en-US" dirty="0"/>
              <a:t>VIII </a:t>
            </a:r>
            <a:r>
              <a:rPr lang="uk-UA" dirty="0"/>
              <a:t>до шаленства. Так само до шаленства закохався він у придворну красуню Анну </a:t>
            </a:r>
            <a:r>
              <a:rPr lang="uk-UA" dirty="0" err="1"/>
              <a:t>Болейн</a:t>
            </a:r>
            <a:r>
              <a:rPr lang="uk-UA" dirty="0"/>
              <a:t> і вирішив розлучитися з дружиною, щоб оженитися з Анною.</a:t>
            </a:r>
          </a:p>
        </p:txBody>
      </p:sp>
      <p:sp>
        <p:nvSpPr>
          <p:cNvPr id="3" name="Місце для вмісту 2"/>
          <p:cNvSpPr>
            <a:spLocks noGrp="1"/>
          </p:cNvSpPr>
          <p:nvPr>
            <p:ph sz="half" idx="1"/>
          </p:nvPr>
        </p:nvSpPr>
        <p:spPr/>
        <p:txBody>
          <a:bodyPr>
            <a:normAutofit fontScale="47500" lnSpcReduction="20000"/>
          </a:bodyPr>
          <a:lstStyle/>
          <a:p>
            <a:r>
              <a:rPr lang="uk-UA" dirty="0"/>
              <a:t>Від нового шлюбу король сподівався отримати жаданого сина — наступника престолу. Загалом Генріх одружувався шість разів: із двома дружинами розлучився; двох звинуватив у державній зраді та стратив; одна померла під час пологів, а от остання залишилася живою (можливо, завдяки тому, що помер сам король).</a:t>
            </a:r>
          </a:p>
          <a:p>
            <a:endParaRPr lang="uk-UA" dirty="0"/>
          </a:p>
          <a:p>
            <a:r>
              <a:rPr lang="uk-UA" dirty="0"/>
              <a:t>Більшість війн, що їх провадив Генріх </a:t>
            </a:r>
            <a:r>
              <a:rPr lang="en-US" dirty="0"/>
              <a:t>VIII, </a:t>
            </a:r>
            <a:r>
              <a:rPr lang="uk-UA" dirty="0"/>
              <a:t>виявились успішними і значно підвищили міжнародний авторитет Англії. Це допомогло невеликій острівній державі підготуватися до тієї ролі, яку вона стала відігравати в подіях світової історії під час правління доньки Генріха </a:t>
            </a:r>
            <a:r>
              <a:rPr lang="en-US" dirty="0"/>
              <a:t>VIII </a:t>
            </a:r>
            <a:r>
              <a:rPr lang="uk-UA" dirty="0"/>
              <a:t>та Анни </a:t>
            </a:r>
            <a:r>
              <a:rPr lang="uk-UA" dirty="0" err="1"/>
              <a:t>Болейн</a:t>
            </a:r>
            <a:r>
              <a:rPr lang="uk-UA" dirty="0"/>
              <a:t> — Єлизавети.</a:t>
            </a:r>
          </a:p>
          <a:p>
            <a:endParaRPr lang="uk-UA" dirty="0"/>
          </a:p>
          <a:p>
            <a:r>
              <a:rPr lang="uk-UA" dirty="0"/>
              <a:t>За характером Генріх був тираном – нестерпним, деспотичним, мстивим, дратівливим, який тримав своїх наближених у постійному страху. Проте він посилив єдність королівства, вселив в англійців переконання в належності до єдиної нації. Щоб уславити своє правління, він перебудував старі королівські резиденції. Наприкінці свого правління Генріх мав 55 палаців.</a:t>
            </a:r>
          </a:p>
        </p:txBody>
      </p:sp>
    </p:spTree>
    <p:extLst>
      <p:ext uri="{BB962C8B-B14F-4D97-AF65-F5344CB8AC3E}">
        <p14:creationId xmlns:p14="http://schemas.microsoft.com/office/powerpoint/2010/main" val="1436370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lnSpcReduction="10000"/>
          </a:bodyPr>
          <a:lstStyle/>
          <a:p>
            <a:r>
              <a:rPr lang="uk-UA" dirty="0"/>
              <a:t>Лондон перетворився в одне з найблискучіших міст Європи. Служити при дворі англійського короля бажали найвідоміші художники, скульптори, письменники з Італії, Німеччини. Король надав державні посади у своєму королівстві вченим-гуманістам. Канцлером Англії він зробив уславленого вченого-юриста, відомого гуманіста Томаса Мора. Проте коли Томас Мор відмовився сприйняти Реформацію, здійснену королем, і залишився католиком, його за наказом Генріха </a:t>
            </a:r>
            <a:r>
              <a:rPr lang="en-US" dirty="0"/>
              <a:t>VIII </a:t>
            </a:r>
            <a:r>
              <a:rPr lang="uk-UA" dirty="0"/>
              <a:t>було страчено.</a:t>
            </a:r>
          </a:p>
          <a:p>
            <a:endParaRPr lang="uk-UA" dirty="0"/>
          </a:p>
          <a:p>
            <a:r>
              <a:rPr lang="uk-UA" dirty="0"/>
              <a:t> </a:t>
            </a:r>
          </a:p>
        </p:txBody>
      </p:sp>
      <p:sp>
        <p:nvSpPr>
          <p:cNvPr id="3" name="Місце для вмісту 2"/>
          <p:cNvSpPr>
            <a:spLocks noGrp="1"/>
          </p:cNvSpPr>
          <p:nvPr>
            <p:ph sz="half" idx="1"/>
          </p:nvPr>
        </p:nvSpPr>
        <p:spPr/>
        <p:txBody>
          <a:bodyPr>
            <a:normAutofit fontScale="55000" lnSpcReduction="20000"/>
          </a:bodyPr>
          <a:lstStyle/>
          <a:p>
            <a:r>
              <a:rPr lang="uk-UA" dirty="0"/>
              <a:t>На відміну від Німеччини, де Реформація відбулася внаслідок народного руху “знизу”, в Англії Реформація відбувалася “зверху” — за активного втручання самого короля.</a:t>
            </a:r>
          </a:p>
          <a:p>
            <a:endParaRPr lang="uk-UA" dirty="0"/>
          </a:p>
          <a:p>
            <a:r>
              <a:rPr lang="uk-UA" dirty="0"/>
              <a:t>Попервах, коли в Європі розгорнулася Реформація, Генріх </a:t>
            </a:r>
            <a:r>
              <a:rPr lang="en-US" dirty="0"/>
              <a:t>VIII </a:t>
            </a:r>
            <a:r>
              <a:rPr lang="uk-UA" dirty="0"/>
              <a:t>виступив проти неї. Він навіть узяв участь у полеміці проти М. Лютера, надіславши до Рима свій памфлет “на захист семи таїнств”, за що отримав від папи почесний титул “захисника віри”. Але особиста зацікавленість у звільненні від влади та опіки папи змусила Генріха </a:t>
            </a:r>
            <a:r>
              <a:rPr lang="en-US" dirty="0"/>
              <a:t>VIII </a:t>
            </a:r>
            <a:r>
              <a:rPr lang="uk-UA" dirty="0"/>
              <a:t>змінити свої погляди.</a:t>
            </a:r>
          </a:p>
          <a:p>
            <a:endParaRPr lang="uk-UA" dirty="0"/>
          </a:p>
          <a:p>
            <a:r>
              <a:rPr lang="uk-UA" dirty="0"/>
              <a:t>Приводом для проведення Реформації стала відмова папи Климента </a:t>
            </a:r>
            <a:r>
              <a:rPr lang="en-US" dirty="0"/>
              <a:t>VII </a:t>
            </a:r>
            <a:r>
              <a:rPr lang="uk-UA" dirty="0"/>
              <a:t>дати Генріху </a:t>
            </a:r>
            <a:r>
              <a:rPr lang="en-US" dirty="0"/>
              <a:t>VIII </a:t>
            </a:r>
            <a:r>
              <a:rPr lang="uk-UA" dirty="0"/>
              <a:t>дозвіл на розлучення з його першою дружиною — іспанською принцесою Катериною </a:t>
            </a:r>
            <a:r>
              <a:rPr lang="uk-UA" dirty="0" err="1"/>
              <a:t>Арагонською</a:t>
            </a:r>
            <a:r>
              <a:rPr lang="uk-UA" dirty="0"/>
              <a:t>. За католицькими канонами дати такий дозвіл міг лише папа.</a:t>
            </a:r>
          </a:p>
        </p:txBody>
      </p:sp>
    </p:spTree>
    <p:extLst>
      <p:ext uri="{BB962C8B-B14F-4D97-AF65-F5344CB8AC3E}">
        <p14:creationId xmlns:p14="http://schemas.microsoft.com/office/powerpoint/2010/main" val="38061096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4" name="Місце для тексту 3"/>
          <p:cNvSpPr>
            <a:spLocks noGrp="1"/>
          </p:cNvSpPr>
          <p:nvPr>
            <p:ph type="body" idx="2"/>
          </p:nvPr>
        </p:nvSpPr>
        <p:spPr/>
        <p:txBody>
          <a:bodyPr>
            <a:normAutofit fontScale="77500" lnSpcReduction="20000"/>
          </a:bodyPr>
          <a:lstStyle/>
          <a:p>
            <a:r>
              <a:rPr lang="uk-UA" dirty="0"/>
              <a:t>Тоді розлючений Генріх </a:t>
            </a:r>
            <a:r>
              <a:rPr lang="en-US" dirty="0"/>
              <a:t>VIII </a:t>
            </a:r>
            <a:r>
              <a:rPr lang="uk-UA" dirty="0"/>
              <a:t>примусив з'їзд англійського духовенства ухвалити рішення, за яким король очолив церкву в Англії. Він без перешкод оформив розлучення та одружився з красунею Анною </a:t>
            </a:r>
            <a:r>
              <a:rPr lang="uk-UA" dirty="0" err="1"/>
              <a:t>Болейн</a:t>
            </a:r>
            <a:r>
              <a:rPr lang="uk-UA" dirty="0"/>
              <a:t>.</a:t>
            </a:r>
          </a:p>
          <a:p>
            <a:endParaRPr lang="uk-UA" dirty="0"/>
          </a:p>
          <a:p>
            <a:r>
              <a:rPr lang="uk-UA" dirty="0"/>
              <a:t>Коли Климент </a:t>
            </a:r>
            <a:r>
              <a:rPr lang="en-US" dirty="0"/>
              <a:t>VII </a:t>
            </a:r>
            <a:r>
              <a:rPr lang="uk-UA" dirty="0"/>
              <a:t>почав погрожувати королю за такі дії відлученням від церкви, парламент прийняв Акт про </a:t>
            </a:r>
            <a:r>
              <a:rPr lang="uk-UA" dirty="0" err="1"/>
              <a:t>супрематію</a:t>
            </a:r>
            <a:r>
              <a:rPr lang="uk-UA" dirty="0"/>
              <a:t> (верховенство), яким оголосив про виведення англійської церкви з-під зверхності Рима і перехід її під оруду Генріха </a:t>
            </a:r>
            <a:r>
              <a:rPr lang="en-US" dirty="0"/>
              <a:t>VIII. </a:t>
            </a:r>
            <a:r>
              <a:rPr lang="uk-UA" dirty="0"/>
              <a:t>Усі католицькі догмати при цьому зберігалися. Сталося це 1534 р.</a:t>
            </a:r>
          </a:p>
          <a:p>
            <a:endParaRPr lang="uk-UA" dirty="0"/>
          </a:p>
          <a:p>
            <a:r>
              <a:rPr lang="uk-UA" dirty="0"/>
              <a:t>У подружньому житті з Анною </a:t>
            </a:r>
            <a:r>
              <a:rPr lang="uk-UA" dirty="0" err="1"/>
              <a:t>Болейн</a:t>
            </a:r>
            <a:r>
              <a:rPr lang="uk-UA" dirty="0"/>
              <a:t> королю знову не поталанило. Спадкоємця престолу шлюб не приніс, — королева народила доньку, а син помер. По деякім часі розчарований король підло звинуватив Анну </a:t>
            </a:r>
            <a:r>
              <a:rPr lang="uk-UA" dirty="0" err="1"/>
              <a:t>Болейн</a:t>
            </a:r>
            <a:r>
              <a:rPr lang="uk-UA" dirty="0"/>
              <a:t> у невірності, що прирівнювалося до державної зради, і наказав стратити її.</a:t>
            </a:r>
          </a:p>
        </p:txBody>
      </p:sp>
      <p:sp>
        <p:nvSpPr>
          <p:cNvPr id="3" name="Місце для вмісту 2"/>
          <p:cNvSpPr>
            <a:spLocks noGrp="1"/>
          </p:cNvSpPr>
          <p:nvPr>
            <p:ph sz="half" idx="1"/>
          </p:nvPr>
        </p:nvSpPr>
        <p:spPr/>
        <p:txBody>
          <a:bodyPr>
            <a:normAutofit fontScale="47500" lnSpcReduction="20000"/>
          </a:bodyPr>
          <a:lstStyle/>
          <a:p>
            <a:r>
              <a:rPr lang="uk-UA" dirty="0"/>
              <a:t>Генріх </a:t>
            </a:r>
            <a:r>
              <a:rPr lang="en-US" dirty="0"/>
              <a:t>VIII </a:t>
            </a:r>
            <a:r>
              <a:rPr lang="uk-UA" dirty="0"/>
              <a:t>наважився на розрив із католицизмом, сподіваючись на те, що більшість населення країни його підтримає. Він казав, що не бажає ні Рима, ні </a:t>
            </a:r>
            <a:r>
              <a:rPr lang="uk-UA" dirty="0" err="1"/>
              <a:t>Віттенберга</a:t>
            </a:r>
            <a:r>
              <a:rPr lang="uk-UA" dirty="0"/>
              <a:t>. Нова — англіканська — церква посіла місце між католицизмом і протестантством.</a:t>
            </a:r>
          </a:p>
          <a:p>
            <a:endParaRPr lang="uk-UA" dirty="0"/>
          </a:p>
          <a:p>
            <a:r>
              <a:rPr lang="uk-UA" dirty="0"/>
              <a:t>За рішеннями парламенту в Англії закривалися всі монастирі, а їхнє майно переходило до короля. За часів Генріха </a:t>
            </a:r>
            <a:r>
              <a:rPr lang="en-US" dirty="0"/>
              <a:t>VIII </a:t>
            </a:r>
            <a:r>
              <a:rPr lang="uk-UA" dirty="0"/>
              <a:t>в Англії було закрито 3 тис. монастирів, їхні землі король роздав своїм прибічникам або розпродав, значно збагативши скарбницю. Землі купували нові дворяни та буржуазія для створення на них нових прибуткових господарств. Отже, реформа церкви сприяла розвиткові ринкових відносин в Англії.</a:t>
            </a:r>
          </a:p>
          <a:p>
            <a:endParaRPr lang="uk-UA" dirty="0"/>
          </a:p>
          <a:p>
            <a:r>
              <a:rPr lang="uk-UA" dirty="0"/>
              <a:t>Реформація провадилася методами терору. Десятки тисяч ченців опинилися без притулку й каралися “кривавими” законами проти жебраків. Від усіх англійців вимагали повного підкорення англіканській церкві. За відмову від її визнання карали як за державну зраду.</a:t>
            </a:r>
          </a:p>
        </p:txBody>
      </p:sp>
    </p:spTree>
    <p:extLst>
      <p:ext uri="{BB962C8B-B14F-4D97-AF65-F5344CB8AC3E}">
        <p14:creationId xmlns:p14="http://schemas.microsoft.com/office/powerpoint/2010/main" val="18074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60</TotalTime>
  <Words>4570</Words>
  <Application>Microsoft Office PowerPoint</Application>
  <PresentationFormat>Екран (4:3)</PresentationFormat>
  <Paragraphs>182</Paragraphs>
  <Slides>26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26</vt:i4>
      </vt:variant>
    </vt:vector>
  </HeadingPairs>
  <TitlesOfParts>
    <vt:vector size="27" baseType="lpstr">
      <vt:lpstr>Аспект</vt:lpstr>
      <vt:lpstr>1. Особливості економічного розвитку Англії</vt:lpstr>
      <vt:lpstr>Презентація PowerPoint</vt:lpstr>
      <vt:lpstr>Презентація PowerPoint</vt:lpstr>
      <vt:lpstr>2. “Криваве законодавство”</vt:lpstr>
      <vt:lpstr>Презентація PowerPoint</vt:lpstr>
      <vt:lpstr>3. Реформація в Англії. Англіканська церква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4. Виникнення руху пуритан</vt:lpstr>
      <vt:lpstr>5. Правління Єлизавети I</vt:lpstr>
      <vt:lpstr>6. Англо-шотландські відносини. Трагедія Марії Стюарт</vt:lpstr>
      <vt:lpstr>Презентація PowerPoint</vt:lpstr>
      <vt:lpstr>Презентація PowerPoint</vt:lpstr>
      <vt:lpstr>Презентація PowerPoint</vt:lpstr>
      <vt:lpstr>7. Підкорення Ірландії</vt:lpstr>
      <vt:lpstr>8. Боротьба проти Іспанії за панування на морі</vt:lpstr>
      <vt:lpstr>Презентація PowerPoint</vt:lpstr>
      <vt:lpstr>Презентація PowerPoint</vt:lpstr>
      <vt:lpstr>Презентація PowerPoint</vt:lpstr>
      <vt:lpstr>Презентація PowerPoint</vt:lpstr>
      <vt:lpstr>Документи. Факти. Коментарі</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Особливості економічного розвитку Англії</dc:title>
  <dc:creator>Sara Yasmeen (Wipro Technologies)</dc:creator>
  <cp:lastModifiedBy>Комп</cp:lastModifiedBy>
  <cp:revision>3</cp:revision>
  <dcterms:created xsi:type="dcterms:W3CDTF">2010-02-23T11:30:32Z</dcterms:created>
  <dcterms:modified xsi:type="dcterms:W3CDTF">2014-12-10T19:01:36Z</dcterms:modified>
</cp:coreProperties>
</file>