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1" r:id="rId2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5859" autoAdjust="0"/>
  </p:normalViewPr>
  <p:slideViewPr>
    <p:cSldViewPr>
      <p:cViewPr varScale="1">
        <p:scale>
          <a:sx n="102" d="100"/>
          <a:sy n="102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EC7FB-CDEC-43E0-B065-B53DF329B670}" type="datetimeFigureOut">
              <a:rPr lang="uk-UA" smtClean="0"/>
              <a:pPr/>
              <a:t>08.03.2014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E0109-F4E4-4DEF-9F69-DBEC59B5306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4940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E0109-F4E4-4DEF-9F69-DBEC59B53061}" type="slidenum">
              <a:rPr lang="uk-UA" smtClean="0"/>
              <a:pPr/>
              <a:t>2</a:t>
            </a:fld>
            <a:endParaRPr lang="uk-U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E0109-F4E4-4DEF-9F69-DBEC59B53061}" type="slidenum">
              <a:rPr lang="uk-UA" smtClean="0"/>
              <a:pPr/>
              <a:t>11</a:t>
            </a:fld>
            <a:endParaRPr lang="uk-U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E0109-F4E4-4DEF-9F69-DBEC59B53061}" type="slidenum">
              <a:rPr lang="uk-UA" smtClean="0"/>
              <a:pPr/>
              <a:t>12</a:t>
            </a:fld>
            <a:endParaRPr lang="uk-U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E0109-F4E4-4DEF-9F69-DBEC59B53061}" type="slidenum">
              <a:rPr lang="uk-UA" smtClean="0"/>
              <a:pPr/>
              <a:t>13</a:t>
            </a:fld>
            <a:endParaRPr lang="uk-U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E0109-F4E4-4DEF-9F69-DBEC59B53061}" type="slidenum">
              <a:rPr lang="uk-UA" smtClean="0"/>
              <a:pPr/>
              <a:t>15</a:t>
            </a:fld>
            <a:endParaRPr lang="uk-U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E0109-F4E4-4DEF-9F69-DBEC59B53061}" type="slidenum">
              <a:rPr lang="uk-UA" smtClean="0"/>
              <a:pPr/>
              <a:t>19</a:t>
            </a:fld>
            <a:endParaRPr lang="uk-U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E0109-F4E4-4DEF-9F69-DBEC59B53061}" type="slidenum">
              <a:rPr lang="uk-UA" smtClean="0"/>
              <a:pPr/>
              <a:t>20</a:t>
            </a:fld>
            <a:endParaRPr lang="uk-U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E0109-F4E4-4DEF-9F69-DBEC59B53061}" type="slidenum">
              <a:rPr lang="uk-UA" smtClean="0"/>
              <a:pPr/>
              <a:t>21</a:t>
            </a:fld>
            <a:endParaRPr lang="uk-U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E0109-F4E4-4DEF-9F69-DBEC59B53061}" type="slidenum">
              <a:rPr lang="uk-UA" smtClean="0"/>
              <a:pPr/>
              <a:t>22</a:t>
            </a:fld>
            <a:endParaRPr lang="uk-U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E0109-F4E4-4DEF-9F69-DBEC59B53061}" type="slidenum">
              <a:rPr lang="uk-UA" smtClean="0"/>
              <a:pPr/>
              <a:t>23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E0109-F4E4-4DEF-9F69-DBEC59B53061}" type="slidenum">
              <a:rPr lang="uk-UA" smtClean="0"/>
              <a:pPr/>
              <a:t>3</a:t>
            </a:fld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E0109-F4E4-4DEF-9F69-DBEC59B53061}" type="slidenum">
              <a:rPr lang="uk-UA" smtClean="0"/>
              <a:pPr/>
              <a:t>4</a:t>
            </a:fld>
            <a:endParaRPr 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E0109-F4E4-4DEF-9F69-DBEC59B53061}" type="slidenum">
              <a:rPr lang="uk-UA" smtClean="0"/>
              <a:pPr/>
              <a:t>5</a:t>
            </a:fld>
            <a:endParaRPr lang="uk-U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E0109-F4E4-4DEF-9F69-DBEC59B53061}" type="slidenum">
              <a:rPr lang="uk-UA" smtClean="0"/>
              <a:pPr/>
              <a:t>6</a:t>
            </a:fld>
            <a:endParaRPr lang="uk-U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E0109-F4E4-4DEF-9F69-DBEC59B53061}" type="slidenum">
              <a:rPr lang="uk-UA" smtClean="0"/>
              <a:pPr/>
              <a:t>7</a:t>
            </a:fld>
            <a:endParaRPr lang="uk-U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E0109-F4E4-4DEF-9F69-DBEC59B53061}" type="slidenum">
              <a:rPr lang="uk-UA" smtClean="0"/>
              <a:pPr/>
              <a:t>8</a:t>
            </a:fld>
            <a:endParaRPr lang="uk-U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E0109-F4E4-4DEF-9F69-DBEC59B53061}" type="slidenum">
              <a:rPr lang="uk-UA" smtClean="0"/>
              <a:pPr/>
              <a:t>9</a:t>
            </a:fld>
            <a:endParaRPr lang="uk-U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E0109-F4E4-4DEF-9F69-DBEC59B53061}" type="slidenum">
              <a:rPr lang="uk-UA" smtClean="0"/>
              <a:pPr/>
              <a:t>10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1016C37-11E8-4344-B34C-7D50DE73BBF2}" type="datetimeFigureOut">
              <a:rPr lang="uk-UA" smtClean="0"/>
              <a:pPr/>
              <a:t>08.03.2014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6A8F4277-F4E7-439D-8E7A-A52C43F5AD9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16C37-11E8-4344-B34C-7D50DE73BBF2}" type="datetimeFigureOut">
              <a:rPr lang="uk-UA" smtClean="0"/>
              <a:pPr/>
              <a:t>08.03.2014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4277-F4E7-439D-8E7A-A52C43F5AD9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16C37-11E8-4344-B34C-7D50DE73BBF2}" type="datetimeFigureOut">
              <a:rPr lang="uk-UA" smtClean="0"/>
              <a:pPr/>
              <a:t>08.03.2014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4277-F4E7-439D-8E7A-A52C43F5AD9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16C37-11E8-4344-B34C-7D50DE73BBF2}" type="datetimeFigureOut">
              <a:rPr lang="uk-UA" smtClean="0"/>
              <a:pPr/>
              <a:t>08.03.2014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4277-F4E7-439D-8E7A-A52C43F5AD9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1016C37-11E8-4344-B34C-7D50DE73BBF2}" type="datetimeFigureOut">
              <a:rPr lang="uk-UA" smtClean="0"/>
              <a:pPr/>
              <a:t>08.03.2014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4277-F4E7-439D-8E7A-A52C43F5AD9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16C37-11E8-4344-B34C-7D50DE73BBF2}" type="datetimeFigureOut">
              <a:rPr lang="uk-UA" smtClean="0"/>
              <a:pPr/>
              <a:t>08.03.2014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4277-F4E7-439D-8E7A-A52C43F5AD9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16C37-11E8-4344-B34C-7D50DE73BBF2}" type="datetimeFigureOut">
              <a:rPr lang="uk-UA" smtClean="0"/>
              <a:pPr/>
              <a:t>08.03.2014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4277-F4E7-439D-8E7A-A52C43F5AD9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016C37-11E8-4344-B34C-7D50DE73BBF2}" type="datetimeFigureOut">
              <a:rPr lang="uk-UA" smtClean="0"/>
              <a:pPr/>
              <a:t>08.03.2014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4277-F4E7-439D-8E7A-A52C43F5AD9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16C37-11E8-4344-B34C-7D50DE73BBF2}" type="datetimeFigureOut">
              <a:rPr lang="uk-UA" smtClean="0"/>
              <a:pPr/>
              <a:t>08.03.2014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4277-F4E7-439D-8E7A-A52C43F5AD9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1016C37-11E8-4344-B34C-7D50DE73BBF2}" type="datetimeFigureOut">
              <a:rPr lang="uk-UA" smtClean="0"/>
              <a:pPr/>
              <a:t>08.03.2014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4277-F4E7-439D-8E7A-A52C43F5AD9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1016C37-11E8-4344-B34C-7D50DE73BBF2}" type="datetimeFigureOut">
              <a:rPr lang="uk-UA" smtClean="0"/>
              <a:pPr/>
              <a:t>08.03.2014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4277-F4E7-439D-8E7A-A52C43F5AD9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91016C37-11E8-4344-B34C-7D50DE73BBF2}" type="datetimeFigureOut">
              <a:rPr lang="uk-UA" smtClean="0"/>
              <a:pPr/>
              <a:t>08.03.2014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6A8F4277-F4E7-439D-8E7A-A52C43F5AD92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980728"/>
            <a:ext cx="5046986" cy="424847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Aharoni" pitchFamily="2" charset="-79"/>
              </a:rPr>
              <a:t>Деградація</a:t>
            </a:r>
            <a:r>
              <a:rPr lang="en-US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Aharoni" pitchFamily="2" charset="-79"/>
              </a:rPr>
              <a:t> </a:t>
            </a:r>
            <a:r>
              <a:rPr lang="en-US" sz="8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Aharoni" pitchFamily="2" charset="-79"/>
              </a:rPr>
              <a:t>грунтів</a:t>
            </a:r>
            <a:r>
              <a:rPr lang="en-US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Aharoni" pitchFamily="2" charset="-79"/>
              </a:rPr>
              <a:t> </a:t>
            </a:r>
            <a:r>
              <a:rPr lang="en-US" sz="8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Aharoni" pitchFamily="2" charset="-79"/>
              </a:rPr>
              <a:t>України</a:t>
            </a:r>
            <a:endParaRPr lang="uk-UA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Aharoni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 rot="10800000" flipV="1">
            <a:off x="107504" y="65237"/>
            <a:ext cx="8928992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Водна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ерозія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буває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внаслідок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змивання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вимивання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частин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ґрунту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опадами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талими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та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проточними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водами. Вона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залежить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від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кількості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інтенсивності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опадів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рельєфу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властивостей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ґрунту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рослинного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покриву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Небезпека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водної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ерозії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полягає</a:t>
            </a:r>
            <a:r>
              <a:rPr lang="ru-RU" sz="2400" dirty="0">
                <a:latin typeface="Comic Sans MS" pitchFamily="66" charset="0"/>
              </a:rPr>
              <a:t> не </a:t>
            </a:r>
            <a:r>
              <a:rPr lang="ru-RU" sz="2400" dirty="0" err="1">
                <a:latin typeface="Comic Sans MS" pitchFamily="66" charset="0"/>
              </a:rPr>
              <a:t>лише</a:t>
            </a:r>
            <a:r>
              <a:rPr lang="ru-RU" sz="2400" dirty="0">
                <a:latin typeface="Comic Sans MS" pitchFamily="66" charset="0"/>
              </a:rPr>
              <a:t> в </a:t>
            </a:r>
            <a:r>
              <a:rPr lang="ru-RU" sz="2400" dirty="0" err="1">
                <a:latin typeface="Comic Sans MS" pitchFamily="66" charset="0"/>
              </a:rPr>
              <a:t>зниженні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родючості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орного</a:t>
            </a:r>
            <a:r>
              <a:rPr lang="ru-RU" sz="2400" dirty="0">
                <a:latin typeface="Comic Sans MS" pitchFamily="66" charset="0"/>
              </a:rPr>
              <a:t> горизонту, а </a:t>
            </a:r>
            <a:r>
              <a:rPr lang="ru-RU" sz="2400" dirty="0" err="1">
                <a:latin typeface="Comic Sans MS" pitchFamily="66" charset="0"/>
              </a:rPr>
              <a:t>й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замулюванні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річок</a:t>
            </a:r>
            <a:r>
              <a:rPr lang="ru-RU" sz="2400" dirty="0">
                <a:latin typeface="Comic Sans MS" pitchFamily="66" charset="0"/>
              </a:rPr>
              <a:t>, </a:t>
            </a:r>
            <a:r>
              <a:rPr lang="ru-RU" sz="2400" dirty="0" err="1">
                <a:latin typeface="Comic Sans MS" pitchFamily="66" charset="0"/>
              </a:rPr>
              <a:t>ставків</a:t>
            </a:r>
            <a:r>
              <a:rPr lang="ru-RU" sz="2400" dirty="0">
                <a:latin typeface="Comic Sans MS" pitchFamily="66" charset="0"/>
              </a:rPr>
              <a:t>, </a:t>
            </a:r>
            <a:r>
              <a:rPr lang="ru-RU" sz="2400" dirty="0" err="1">
                <a:latin typeface="Comic Sans MS" pitchFamily="66" charset="0"/>
              </a:rPr>
              <a:t>водойм</a:t>
            </a:r>
            <a:r>
              <a:rPr lang="ru-RU" sz="2400" dirty="0">
                <a:latin typeface="Comic Sans MS" pitchFamily="66" charset="0"/>
              </a:rPr>
              <a:t>, </a:t>
            </a:r>
            <a:r>
              <a:rPr lang="ru-RU" sz="2400" dirty="0" err="1">
                <a:latin typeface="Comic Sans MS" pitchFamily="66" charset="0"/>
              </a:rPr>
              <a:t>заплавних</a:t>
            </a:r>
            <a:r>
              <a:rPr lang="ru-RU" sz="2400" dirty="0">
                <a:latin typeface="Comic Sans MS" pitchFamily="66" charset="0"/>
              </a:rPr>
              <a:t> земель. Цей вид </a:t>
            </a:r>
            <a:r>
              <a:rPr lang="ru-RU" sz="2400" dirty="0" err="1">
                <a:latin typeface="Comic Sans MS" pitchFamily="66" charset="0"/>
              </a:rPr>
              <a:t>ерозії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поширений</a:t>
            </a:r>
            <a:r>
              <a:rPr lang="ru-RU" sz="2400" dirty="0">
                <a:latin typeface="Comic Sans MS" pitchFamily="66" charset="0"/>
              </a:rPr>
              <a:t> на </a:t>
            </a:r>
            <a:r>
              <a:rPr lang="ru-RU" sz="2400" dirty="0" err="1">
                <a:latin typeface="Comic Sans MS" pitchFamily="66" charset="0"/>
              </a:rPr>
              <a:t>схилах</a:t>
            </a:r>
            <a:r>
              <a:rPr lang="ru-RU" sz="2400" dirty="0">
                <a:latin typeface="Comic Sans MS" pitchFamily="66" charset="0"/>
              </a:rPr>
              <a:t>, </a:t>
            </a:r>
            <a:r>
              <a:rPr lang="ru-RU" sz="2400" dirty="0" err="1">
                <a:latin typeface="Comic Sans MS" pitchFamily="66" charset="0"/>
              </a:rPr>
              <a:t>переважно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розораних</a:t>
            </a:r>
            <a:r>
              <a:rPr lang="ru-RU" sz="2400" dirty="0">
                <a:latin typeface="Comic Sans MS" pitchFamily="66" charset="0"/>
              </a:rPr>
              <a:t>, </a:t>
            </a:r>
            <a:r>
              <a:rPr lang="ru-RU" sz="2400" dirty="0" err="1">
                <a:latin typeface="Comic Sans MS" pitchFamily="66" charset="0"/>
              </a:rPr>
              <a:t>і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найбільш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небезпечний</a:t>
            </a:r>
            <a:r>
              <a:rPr lang="ru-RU" sz="2400" dirty="0">
                <a:latin typeface="Comic Sans MS" pitchFamily="66" charset="0"/>
              </a:rPr>
              <a:t> у </a:t>
            </a:r>
            <a:r>
              <a:rPr lang="ru-RU" sz="2400" dirty="0" err="1">
                <a:latin typeface="Comic Sans MS" pitchFamily="66" charset="0"/>
              </a:rPr>
              <a:t>гірських</a:t>
            </a:r>
            <a:r>
              <a:rPr lang="ru-RU" sz="2400" dirty="0">
                <a:latin typeface="Comic Sans MS" pitchFamily="66" charset="0"/>
              </a:rPr>
              <a:t> ландшафтах, в </a:t>
            </a:r>
            <a:r>
              <a:rPr lang="ru-RU" sz="2400" dirty="0" err="1">
                <a:latin typeface="Comic Sans MS" pitchFamily="66" charset="0"/>
              </a:rPr>
              <a:t>яких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знищений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лісовий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покрив</a:t>
            </a:r>
            <a:r>
              <a:rPr lang="ru-RU" sz="2400" dirty="0">
                <a:latin typeface="Comic Sans MS" pitchFamily="66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3" name="Рисунок 2" descr="bigpic_soillo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3651415"/>
            <a:ext cx="5086316" cy="3206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roz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22674" y="762474"/>
            <a:ext cx="4520515" cy="5305768"/>
          </a:xfrm>
          <a:prstGeom prst="rect">
            <a:avLst/>
          </a:prstGeom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07504" y="583814"/>
            <a:ext cx="4427984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Вітрова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ерозія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поширена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там, де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немає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перешкод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сильним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вітрам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де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відсутній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природний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рослинний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покрив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що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захищає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поверхневі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шари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ґрунту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розораного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на великих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площах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. Локальна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вітрова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ерозія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спостерігається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безструктурних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піщаних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ґрунтах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. Особливо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небезпечні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піски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біля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озер та 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узбережжях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морів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де часто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дмуть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сильні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вітри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Причиною вітрової ерозії, крім несприятливих кліматичних умов, є руйнування зернистої структури ґрунту внаслідок неправильного обробітку та відсутності надійного його захисту.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Надмірне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випасання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худоби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посушливих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степах, яке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призводить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до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знищення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дернини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теж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може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спричинити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вітрову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ерозію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04664"/>
            <a:ext cx="860676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FF0000"/>
                </a:solidFill>
                <a:latin typeface="Comic Sans MS" pitchFamily="66" charset="0"/>
              </a:rPr>
              <a:t>Інтенсивність ерозії</a:t>
            </a:r>
          </a:p>
          <a:p>
            <a:endParaRPr lang="uk-UA" sz="2400" dirty="0" smtClean="0">
              <a:latin typeface="Comic Sans MS" pitchFamily="66" charset="0"/>
            </a:endParaRPr>
          </a:p>
          <a:p>
            <a:r>
              <a:rPr lang="uk-UA" sz="2400" dirty="0" smtClean="0">
                <a:latin typeface="Comic Sans MS" pitchFamily="66" charset="0"/>
              </a:rPr>
              <a:t>В залежності від інтенсивності руйнування ґрунтів ерозію поділяють на: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uk-UA" sz="2400" dirty="0" smtClean="0">
                <a:latin typeface="Comic Sans MS" pitchFamily="66" charset="0"/>
              </a:rPr>
              <a:t>слабку</a:t>
            </a:r>
            <a:r>
              <a:rPr lang="uk-UA" sz="2400" dirty="0" smtClean="0">
                <a:latin typeface="Comic Sans MS" pitchFamily="66" charset="0"/>
              </a:rPr>
              <a:t>,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uk-UA" sz="2400" dirty="0" smtClean="0">
                <a:latin typeface="Comic Sans MS" pitchFamily="66" charset="0"/>
              </a:rPr>
              <a:t>середню</a:t>
            </a:r>
            <a:r>
              <a:rPr lang="uk-UA" sz="2400" dirty="0" smtClean="0">
                <a:latin typeface="Comic Sans MS" pitchFamily="66" charset="0"/>
              </a:rPr>
              <a:t>,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uk-UA" sz="2400" dirty="0" smtClean="0">
                <a:latin typeface="Comic Sans MS" pitchFamily="66" charset="0"/>
              </a:rPr>
              <a:t>сильну</a:t>
            </a:r>
            <a:endParaRPr lang="uk-UA" sz="2400" dirty="0" smtClean="0">
              <a:latin typeface="Comic Sans MS" pitchFamily="66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uk-UA" sz="2400" dirty="0" smtClean="0">
                <a:latin typeface="Comic Sans MS" pitchFamily="66" charset="0"/>
              </a:rPr>
              <a:t>надмірну</a:t>
            </a:r>
            <a:r>
              <a:rPr lang="uk-UA" sz="2400" dirty="0" smtClean="0">
                <a:latin typeface="Comic Sans MS" pitchFamily="66" charset="0"/>
              </a:rPr>
              <a:t>.</a:t>
            </a:r>
            <a:endParaRPr lang="uk-UA" sz="2400" dirty="0"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122" y="2636912"/>
            <a:ext cx="6814878" cy="3764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limate-refugee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3861048"/>
            <a:ext cx="3810000" cy="2857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29573" y="188640"/>
            <a:ext cx="9173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  <a:latin typeface="Comic Sans MS" pitchFamily="66" charset="0"/>
              </a:rPr>
              <a:t>Наслідки деградації </a:t>
            </a:r>
            <a:r>
              <a:rPr lang="uk-UA" sz="4000" b="1" dirty="0" err="1" smtClean="0">
                <a:solidFill>
                  <a:srgbClr val="FF0000"/>
                </a:solidFill>
                <a:latin typeface="Comic Sans MS" pitchFamily="66" charset="0"/>
              </a:rPr>
              <a:t>грунтів</a:t>
            </a:r>
            <a:endParaRPr lang="uk-UA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4725" y="1052736"/>
            <a:ext cx="8784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latin typeface="Comic Sans MS" pitchFamily="66" charset="0"/>
              </a:rPr>
              <a:t>Щороку землі України втрачають 24 млн. т гумусу (перегною), що визначає родючість ґрунтів. Через те що ґрунти стали неродючими, активізувалося </a:t>
            </a:r>
            <a:r>
              <a:rPr lang="uk-UA" sz="2400" dirty="0" err="1" smtClean="0">
                <a:latin typeface="Comic Sans MS" pitchFamily="66" charset="0"/>
              </a:rPr>
              <a:t>спустелювання</a:t>
            </a:r>
            <a:r>
              <a:rPr lang="uk-UA" sz="2400" dirty="0" smtClean="0">
                <a:latin typeface="Comic Sans MS" pitchFamily="66" charset="0"/>
              </a:rPr>
              <a:t> й триває вирубування лісів, лише в 21 державі Африки в 1984—1985 рр. потерпіло близько 30 млн. чоловік, 10 млн. людей змушені були змінити місце свого проживання, ставши «екологічними» біженцями.</a:t>
            </a:r>
            <a:endParaRPr lang="uk-UA" sz="2400" dirty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569161" y="1082771"/>
            <a:ext cx="428396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27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Стійкість геосистеми полягає в її здатності в разі дії зовнішнього фактора перебувати в одній із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об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ластей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етапів та повертатися до неї за рахунок інертності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й відновлюваності, а також переходити завдяки пластичності з однієї області станів до інших, не виходячи при цьому за рамки інваріантних змін протягом заданого інтервалу часу.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33521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  <a:latin typeface="Comic Sans MS" pitchFamily="66" charset="0"/>
              </a:rPr>
              <a:t>Стійкість геосистем</a:t>
            </a:r>
            <a:endParaRPr lang="uk-UA" sz="4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185490"/>
            <a:ext cx="4569161" cy="3426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251520" y="188640"/>
            <a:ext cx="889248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Оптимізація геосистем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– це дії, спрямовані на переведення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геоcистем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у стани, в яких вони здатні максимально ефективно виконувати задані функції, не зазнаючи при цьому небажаних змін протягом невизначено довгого часу.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3" name="Рисунок 2" descr="top201.jpg"/>
          <p:cNvPicPr>
            <a:picLocks noChangeAspect="1"/>
          </p:cNvPicPr>
          <p:nvPr/>
        </p:nvPicPr>
        <p:blipFill rotWithShape="1">
          <a:blip r:embed="rId3" cstate="print"/>
          <a:srcRect l="4838" t="1934" r="1243" b="2754"/>
          <a:stretch/>
        </p:blipFill>
        <p:spPr>
          <a:xfrm>
            <a:off x="1262751" y="2276668"/>
            <a:ext cx="6780237" cy="43120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260646"/>
            <a:ext cx="80341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  <a:latin typeface="Comic Sans MS" pitchFamily="66" charset="0"/>
              </a:rPr>
              <a:t>Покращення геосистеми України</a:t>
            </a:r>
            <a:endParaRPr lang="uk-UA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4139952" y="1940208"/>
            <a:ext cx="482453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dirty="0">
                <a:latin typeface="Comic Sans MS" pitchFamily="66" charset="0"/>
                <a:ea typeface="Times New Roman" pitchFamily="18" charset="0"/>
                <a:cs typeface="Arial" pitchFamily="34" charset="0"/>
              </a:rPr>
              <a:t>Д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ля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агрофункції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геосистем степової зони України оптимальна вологість ґрунту знаходиться в діапазоні 60-80 % найменшої вологоємності, оптимальні температури коливаються від 12-14° (для фази сходів та кущення) до 18-22° (фази колосіння та визрівання), глибина промочування геосистеми дощами та поливними водами 60-80 см,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рН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фрунту 6,1-7,2, запаси гумусу – більше 600-650 т/га, потужність гумусових горизонтів 150-160 см, щільність ґрунту 1,10-1,35 г/см</a:t>
            </a:r>
            <a:r>
              <a:rPr kumimoji="0" lang="uk-UA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вміст водорозчинних солей – не більше 0,10 %, рівень прісних ґрунтових вод 120-160, мінералізованих – глибше 5-10 см, стрімкість поверхні 1°-1°30'.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7172" name="Picture 4" descr="http://www.psychologos.ru/images/a/a0/Degradac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53808"/>
            <a:ext cx="3925441" cy="289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332656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  <a:latin typeface="Comic Sans MS" pitchFamily="66" charset="0"/>
              </a:rPr>
              <a:t>Глобальне значення деградації</a:t>
            </a:r>
            <a:endParaRPr lang="uk-UA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72816"/>
            <a:ext cx="8640960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</a:t>
            </a:r>
            <a:r>
              <a:rPr lang="ru-RU" sz="2400" dirty="0" err="1">
                <a:latin typeface="Comic Sans MS" pitchFamily="66" charset="0"/>
              </a:rPr>
              <a:t>Щорічні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втрати</a:t>
            </a:r>
            <a:r>
              <a:rPr lang="ru-RU" sz="2400" dirty="0">
                <a:latin typeface="Comic Sans MS" pitchFamily="66" charset="0"/>
              </a:rPr>
              <a:t> гумусу </a:t>
            </a:r>
            <a:r>
              <a:rPr lang="ru-RU" sz="2400" dirty="0" err="1">
                <a:latin typeface="Comic Sans MS" pitchFamily="66" charset="0"/>
              </a:rPr>
              <a:t>складають</a:t>
            </a:r>
            <a:r>
              <a:rPr lang="ru-RU" sz="2400" dirty="0">
                <a:latin typeface="Comic Sans MS" pitchFamily="66" charset="0"/>
              </a:rPr>
              <a:t> у </a:t>
            </a:r>
            <a:r>
              <a:rPr lang="ru-RU" sz="2400" dirty="0" err="1">
                <a:latin typeface="Comic Sans MS" pitchFamily="66" charset="0"/>
              </a:rPr>
              <a:t>середньому</a:t>
            </a:r>
            <a:r>
              <a:rPr lang="ru-RU" sz="2400" dirty="0">
                <a:latin typeface="Comic Sans MS" pitchFamily="66" charset="0"/>
              </a:rPr>
              <a:t> 0,62 т/га. </a:t>
            </a:r>
            <a:r>
              <a:rPr lang="ru-RU" sz="2400" dirty="0" err="1">
                <a:latin typeface="Comic Sans MS" pitchFamily="66" charset="0"/>
              </a:rPr>
              <a:t>Згідно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з</a:t>
            </a:r>
            <a:r>
              <a:rPr lang="ru-RU" sz="2400" dirty="0">
                <a:latin typeface="Comic Sans MS" pitchFamily="66" charset="0"/>
              </a:rPr>
              <a:t> прогнозом </a:t>
            </a:r>
            <a:r>
              <a:rPr lang="ru-RU" sz="2400" dirty="0" err="1">
                <a:latin typeface="Comic Sans MS" pitchFamily="66" charset="0"/>
              </a:rPr>
              <a:t>І</a:t>
            </a:r>
            <a:r>
              <a:rPr lang="ru-RU" sz="2400" dirty="0" err="1" smtClean="0">
                <a:latin typeface="Comic Sans MS" pitchFamily="66" charset="0"/>
              </a:rPr>
              <a:t>нституту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спостережень</a:t>
            </a:r>
            <a:r>
              <a:rPr lang="ru-RU" sz="2400" dirty="0">
                <a:latin typeface="Comic Sans MS" pitchFamily="66" charset="0"/>
              </a:rPr>
              <a:t> за станом </a:t>
            </a:r>
            <a:r>
              <a:rPr lang="ru-RU" sz="2400" dirty="0" err="1" smtClean="0">
                <a:latin typeface="Comic Sans MS" pitchFamily="66" charset="0"/>
              </a:rPr>
              <a:t>світу</a:t>
            </a:r>
            <a:r>
              <a:rPr lang="ru-RU" sz="2400" dirty="0" smtClean="0">
                <a:latin typeface="Comic Sans MS" pitchFamily="66" charset="0"/>
              </a:rPr>
              <a:t>, </a:t>
            </a:r>
            <a:r>
              <a:rPr lang="ru-RU" sz="2400" dirty="0">
                <a:latin typeface="Comic Sans MS" pitchFamily="66" charset="0"/>
              </a:rPr>
              <a:t>при </a:t>
            </a:r>
            <a:r>
              <a:rPr lang="ru-RU" sz="2400" dirty="0" err="1">
                <a:latin typeface="Comic Sans MS" pitchFamily="66" charset="0"/>
              </a:rPr>
              <a:t>наявних</a:t>
            </a:r>
            <a:r>
              <a:rPr lang="ru-RU" sz="2400" dirty="0">
                <a:latin typeface="Comic Sans MS" pitchFamily="66" charset="0"/>
              </a:rPr>
              <a:t> темпах </a:t>
            </a:r>
            <a:r>
              <a:rPr lang="ru-RU" sz="2400" dirty="0" err="1">
                <a:latin typeface="Comic Sans MS" pitchFamily="66" charset="0"/>
              </a:rPr>
              <a:t>ерозії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й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збезлісення</a:t>
            </a:r>
            <a:r>
              <a:rPr lang="ru-RU" sz="2400" dirty="0">
                <a:latin typeface="Comic Sans MS" pitchFamily="66" charset="0"/>
              </a:rPr>
              <a:t> до </a:t>
            </a:r>
            <a:r>
              <a:rPr lang="ru-RU" sz="2400" dirty="0" smtClean="0">
                <a:latin typeface="Comic Sans MS" pitchFamily="66" charset="0"/>
              </a:rPr>
              <a:t>2030 </a:t>
            </a:r>
            <a:r>
              <a:rPr lang="ru-RU" sz="2400" dirty="0">
                <a:latin typeface="Comic Sans MS" pitchFamily="66" charset="0"/>
              </a:rPr>
              <a:t>року </a:t>
            </a:r>
            <a:r>
              <a:rPr lang="ru-RU" sz="2400" dirty="0" err="1">
                <a:latin typeface="Comic Sans MS" pitchFamily="66" charset="0"/>
              </a:rPr>
              <a:t>родючої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землі</a:t>
            </a:r>
            <a:r>
              <a:rPr lang="ru-RU" sz="2400" dirty="0">
                <a:latin typeface="Comic Sans MS" pitchFamily="66" charset="0"/>
              </a:rPr>
              <a:t> на </a:t>
            </a:r>
            <a:r>
              <a:rPr lang="ru-RU" sz="2400" dirty="0" err="1">
                <a:latin typeface="Comic Sans MS" pitchFamily="66" charset="0"/>
              </a:rPr>
              <a:t>планеті</a:t>
            </a:r>
            <a:r>
              <a:rPr lang="ru-RU" sz="2400" dirty="0">
                <a:latin typeface="Comic Sans MS" pitchFamily="66" charset="0"/>
              </a:rPr>
              <a:t> стане </a:t>
            </a:r>
            <a:r>
              <a:rPr lang="ru-RU" sz="2400" dirty="0" err="1">
                <a:latin typeface="Comic Sans MS" pitchFamily="66" charset="0"/>
              </a:rPr>
              <a:t>менше</a:t>
            </a:r>
            <a:r>
              <a:rPr lang="ru-RU" sz="2400" dirty="0">
                <a:latin typeface="Comic Sans MS" pitchFamily="66" charset="0"/>
              </a:rPr>
              <a:t> на 960 млрд. Т, а </a:t>
            </a:r>
            <a:r>
              <a:rPr lang="ru-RU" sz="2400" dirty="0" err="1">
                <a:latin typeface="Comic Sans MS" pitchFamily="66" charset="0"/>
              </a:rPr>
              <a:t>лісів</a:t>
            </a:r>
            <a:r>
              <a:rPr lang="ru-RU" sz="2400" dirty="0">
                <a:latin typeface="Comic Sans MS" pitchFamily="66" charset="0"/>
              </a:rPr>
              <a:t> — на 440 млн. Га.</a:t>
            </a:r>
            <a:endParaRPr lang="uk-UA" sz="2400" dirty="0">
              <a:latin typeface="Comic Sans MS" pitchFamily="66" charset="0"/>
            </a:endParaRPr>
          </a:p>
        </p:txBody>
      </p:sp>
      <p:pic>
        <p:nvPicPr>
          <p:cNvPr id="5" name="Рисунок 4" descr="000299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3749308"/>
            <a:ext cx="3903332" cy="29904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73489"/>
            <a:ext cx="75608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  <a:latin typeface="Comic Sans MS" pitchFamily="66" charset="0"/>
              </a:rPr>
              <a:t>Глобальне значення деградації</a:t>
            </a:r>
            <a:endParaRPr lang="uk-UA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7747" y="1916832"/>
            <a:ext cx="41044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Comic Sans MS" pitchFamily="66" charset="0"/>
              </a:rPr>
              <a:t>У результаті ерозії в ґрунтах зменшується зміст азоту і засвоюваних рослинами форм фосфору й калію, ряду мікроелементів (йоду, фтору, міді, цинку, кобальту, марганцю, нікелю, молібдену, селену), від яких залежить не тільки врожай, але і якість сільськогосподарської продукції, продуктивність тварин, а також бути причиною виникнення ендемічних захворювань серед населення.</a:t>
            </a:r>
            <a:endParaRPr lang="uk-UA" sz="2000" dirty="0">
              <a:latin typeface="Comic Sans MS" pitchFamily="66" charset="0"/>
            </a:endParaRPr>
          </a:p>
        </p:txBody>
      </p:sp>
      <p:pic>
        <p:nvPicPr>
          <p:cNvPr id="5" name="Рисунок 4" descr="bigpic_soillo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90154" y="2204864"/>
            <a:ext cx="4196215" cy="39819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60648"/>
            <a:ext cx="7200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FF0000"/>
                </a:solidFill>
                <a:latin typeface="Comic Sans MS" pitchFamily="66" charset="0"/>
              </a:rPr>
              <a:t>Глобальне значення деградації</a:t>
            </a:r>
            <a:endParaRPr lang="uk-UA" sz="4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4116" y="2398411"/>
            <a:ext cx="4139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 smtClean="0">
                <a:latin typeface="Comic Sans MS" pitchFamily="66" charset="0"/>
              </a:rPr>
              <a:t>Якщо</a:t>
            </a:r>
            <a:r>
              <a:rPr lang="ru-RU" sz="2400" dirty="0" smtClean="0">
                <a:latin typeface="Comic Sans MS" pitchFamily="66" charset="0"/>
              </a:rPr>
              <a:t> зараз на кожного жителя </a:t>
            </a:r>
            <a:r>
              <a:rPr lang="ru-RU" sz="2400" dirty="0" err="1" smtClean="0">
                <a:latin typeface="Comic Sans MS" pitchFamily="66" charset="0"/>
              </a:rPr>
              <a:t>планети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припадає</a:t>
            </a:r>
            <a:r>
              <a:rPr lang="ru-RU" sz="2400" dirty="0" smtClean="0">
                <a:latin typeface="Comic Sans MS" pitchFamily="66" charset="0"/>
              </a:rPr>
              <a:t> у </a:t>
            </a:r>
            <a:r>
              <a:rPr lang="ru-RU" sz="2400" dirty="0" err="1" smtClean="0">
                <a:latin typeface="Comic Sans MS" pitchFamily="66" charset="0"/>
              </a:rPr>
              <a:t>середньому</a:t>
            </a:r>
            <a:r>
              <a:rPr lang="ru-RU" sz="2400" dirty="0" smtClean="0">
                <a:latin typeface="Comic Sans MS" pitchFamily="66" charset="0"/>
              </a:rPr>
              <a:t> по 0,28 га </a:t>
            </a:r>
            <a:r>
              <a:rPr lang="ru-RU" sz="2400" dirty="0" err="1" smtClean="0">
                <a:latin typeface="Comic Sans MS" pitchFamily="66" charset="0"/>
              </a:rPr>
              <a:t>родючої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землі</a:t>
            </a:r>
            <a:r>
              <a:rPr lang="ru-RU" sz="2400" dirty="0" smtClean="0">
                <a:latin typeface="Comic Sans MS" pitchFamily="66" charset="0"/>
              </a:rPr>
              <a:t>, то до 2030 р. </a:t>
            </a:r>
            <a:r>
              <a:rPr lang="ru-RU" sz="2400" dirty="0" err="1" smtClean="0">
                <a:latin typeface="Comic Sans MS" pitchFamily="66" charset="0"/>
              </a:rPr>
              <a:t>площа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скоротиться</a:t>
            </a:r>
            <a:r>
              <a:rPr lang="ru-RU" sz="2400" dirty="0" smtClean="0">
                <a:latin typeface="Comic Sans MS" pitchFamily="66" charset="0"/>
              </a:rPr>
              <a:t> до 0,19 га. </a:t>
            </a:r>
            <a:r>
              <a:rPr lang="ru-RU" sz="2400" dirty="0" err="1" smtClean="0">
                <a:latin typeface="Comic Sans MS" pitchFamily="66" charset="0"/>
              </a:rPr>
              <a:t>Зниження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врожаю</a:t>
            </a:r>
            <a:r>
              <a:rPr lang="ru-RU" sz="2400" dirty="0" smtClean="0">
                <a:latin typeface="Comic Sans MS" pitchFamily="66" charset="0"/>
              </a:rPr>
              <a:t> на </a:t>
            </a:r>
            <a:r>
              <a:rPr lang="ru-RU" sz="2400" dirty="0" err="1" smtClean="0">
                <a:latin typeface="Comic Sans MS" pitchFamily="66" charset="0"/>
              </a:rPr>
              <a:t>ерозійних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ґрунтах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складає</a:t>
            </a:r>
            <a:r>
              <a:rPr lang="ru-RU" sz="2400" dirty="0" smtClean="0">
                <a:latin typeface="Comic Sans MS" pitchFamily="66" charset="0"/>
              </a:rPr>
              <a:t> 36—47 %.</a:t>
            </a:r>
            <a:endParaRPr lang="uk-UA" sz="2400" dirty="0">
              <a:latin typeface="Comic Sans MS" pitchFamily="66" charset="0"/>
            </a:endParaRPr>
          </a:p>
        </p:txBody>
      </p:sp>
      <p:pic>
        <p:nvPicPr>
          <p:cNvPr id="4" name="Рисунок 3" descr="z2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8400" y1="84929" x2="92200" y2="67413"/>
                        <a14:foregroundMark x1="96400" y1="50713" x2="94600" y2="411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60032" y="1988840"/>
            <a:ext cx="4003948" cy="3931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60648"/>
            <a:ext cx="85689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dirty="0" smtClean="0">
                <a:solidFill>
                  <a:srgbClr val="92D050"/>
                </a:solidFill>
                <a:latin typeface="Comic Sans MS" pitchFamily="66" charset="0"/>
              </a:rPr>
              <a:t>  </a:t>
            </a:r>
            <a:r>
              <a:rPr lang="uk-UA" sz="3200" b="1" dirty="0" smtClean="0">
                <a:solidFill>
                  <a:srgbClr val="FF0000"/>
                </a:solidFill>
                <a:latin typeface="Comic Sans MS" pitchFamily="66" charset="0"/>
              </a:rPr>
              <a:t>Геосистеми</a:t>
            </a:r>
            <a:r>
              <a:rPr lang="uk-UA" sz="3200" dirty="0" smtClean="0">
                <a:solidFill>
                  <a:srgbClr val="92D050"/>
                </a:solidFill>
                <a:latin typeface="Comic Sans MS" pitchFamily="66" charset="0"/>
              </a:rPr>
              <a:t> </a:t>
            </a:r>
            <a:r>
              <a:rPr lang="uk-UA" sz="3200" dirty="0" smtClean="0">
                <a:latin typeface="Comic Sans MS" pitchFamily="66" charset="0"/>
              </a:rPr>
              <a:t>– природні системи різних рівнів, які охоплюють взаємодіючі частини літосфери, гідросфери, біосфери і атмосфери. Ландшафт - це основна геосистем.</a:t>
            </a:r>
            <a:endParaRPr lang="uk-UA" sz="3200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68" y="3429000"/>
            <a:ext cx="8936718" cy="2819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772816"/>
            <a:ext cx="48543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uk-UA" sz="2400" dirty="0" smtClean="0">
                <a:latin typeface="Comic Sans MS" pitchFamily="66" charset="0"/>
              </a:rPr>
              <a:t>земельні </a:t>
            </a:r>
            <a:r>
              <a:rPr lang="uk-UA" sz="2400" dirty="0" smtClean="0">
                <a:latin typeface="Comic Sans MS" pitchFamily="66" charset="0"/>
              </a:rPr>
              <a:t>ділянки, поверхня яких порушена внаслідок землетрусу, зсувів, карстоутворення</a:t>
            </a:r>
            <a:r>
              <a:rPr lang="uk-UA" sz="2400" dirty="0">
                <a:latin typeface="Comic Sans MS" pitchFamily="66" charset="0"/>
              </a:rPr>
              <a:t>,</a:t>
            </a:r>
            <a:r>
              <a:rPr lang="uk-UA" sz="2400" dirty="0" smtClean="0">
                <a:latin typeface="Comic Sans MS" pitchFamily="66" charset="0"/>
              </a:rPr>
              <a:t> повеней, добування корисних копалин тощо;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uk-UA" sz="2400" dirty="0" smtClean="0">
                <a:latin typeface="Comic Sans MS" pitchFamily="66" charset="0"/>
              </a:rPr>
              <a:t>земельні ділянки з еродованими, перезволоженими, з підвищеною кислотністю або засоленістю, забрудненими хімічними речовинами ґрунтами та інші</a:t>
            </a:r>
            <a:endParaRPr lang="uk-UA" sz="2400" dirty="0">
              <a:latin typeface="Comic Sans MS" pitchFamily="66" charset="0"/>
            </a:endParaRPr>
          </a:p>
        </p:txBody>
      </p:sp>
      <p:pic>
        <p:nvPicPr>
          <p:cNvPr id="3" name="Рисунок 2" descr="77ff961f3d_1250164-350x3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2420888"/>
            <a:ext cx="3616900" cy="33688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332656"/>
            <a:ext cx="8316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Comic Sans MS" pitchFamily="66" charset="0"/>
              </a:rPr>
              <a:t>До </a:t>
            </a:r>
            <a:r>
              <a:rPr lang="ru-RU" sz="4000" b="1" dirty="0" err="1">
                <a:solidFill>
                  <a:srgbClr val="FF0000"/>
                </a:solidFill>
                <a:latin typeface="Comic Sans MS" pitchFamily="66" charset="0"/>
              </a:rPr>
              <a:t>деградованих</a:t>
            </a:r>
            <a:r>
              <a:rPr lang="ru-RU" sz="4000" b="1" dirty="0">
                <a:solidFill>
                  <a:srgbClr val="FF0000"/>
                </a:solidFill>
                <a:latin typeface="Comic Sans MS" pitchFamily="66" charset="0"/>
              </a:rPr>
              <a:t> земель </a:t>
            </a:r>
            <a:r>
              <a:rPr lang="ru-RU" sz="4000" b="1" dirty="0" err="1">
                <a:solidFill>
                  <a:srgbClr val="FF0000"/>
                </a:solidFill>
                <a:latin typeface="Comic Sans MS" pitchFamily="66" charset="0"/>
              </a:rPr>
              <a:t>відносяться</a:t>
            </a:r>
            <a:endParaRPr lang="ru-RU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  <a:latin typeface="Comic Sans MS" pitchFamily="66" charset="0"/>
              </a:rPr>
              <a:t>Деградація земель в Україні</a:t>
            </a:r>
            <a:endParaRPr lang="uk-UA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797152"/>
            <a:ext cx="88359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Comic Sans MS" pitchFamily="66" charset="0"/>
              </a:rPr>
              <a:t>В Україні ці процеси йдуть інтенсивніше, ніж у цілому на планеті. Із 60,3 млн. га її території 42 млн. га займають сільськогосподарські угіддя, 33,2 млн. га - під ріллею. За останні 30 років площа еродованої орної землі збільшилась на 1,9 млн. га, тобто втрачалося по 64 тис. га щороку, і зараз площа еродованих земель складає 11,3 млн. га або майже п'яту частину всієї території України. </a:t>
            </a:r>
            <a:endParaRPr lang="uk-UA" sz="2000" dirty="0"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45224"/>
            <a:ext cx="6139949" cy="3837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_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75" y="1052736"/>
            <a:ext cx="7946823" cy="548641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1538" y="214290"/>
            <a:ext cx="6904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  <a:latin typeface="Comic Sans MS" pitchFamily="66" charset="0"/>
              </a:rPr>
              <a:t>Карта забруднення території України</a:t>
            </a:r>
            <a:endParaRPr lang="uk-UA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404664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omic Sans MS" pitchFamily="66" charset="0"/>
              </a:rPr>
              <a:t>Шляхи </a:t>
            </a:r>
            <a:r>
              <a:rPr lang="ru-RU" sz="3600" b="1" dirty="0" err="1" smtClean="0">
                <a:solidFill>
                  <a:srgbClr val="FF0000"/>
                </a:solidFill>
                <a:latin typeface="Comic Sans MS" pitchFamily="66" charset="0"/>
              </a:rPr>
              <a:t>вирішення</a:t>
            </a:r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Comic Sans MS" pitchFamily="66" charset="0"/>
              </a:rPr>
              <a:t>глобальних</a:t>
            </a:r>
            <a:r>
              <a:rPr lang="ru-RU" sz="36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Comic Sans MS" pitchFamily="66" charset="0"/>
              </a:rPr>
              <a:t>екологічних</a:t>
            </a:r>
            <a:r>
              <a:rPr lang="ru-RU" sz="3600" b="1" dirty="0">
                <a:solidFill>
                  <a:srgbClr val="FF0000"/>
                </a:solidFill>
                <a:latin typeface="Comic Sans MS" pitchFamily="66" charset="0"/>
              </a:rPr>
              <a:t> проблем</a:t>
            </a:r>
            <a:endParaRPr lang="uk-UA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9206" y="2182300"/>
            <a:ext cx="33575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енергетичне</a:t>
            </a:r>
            <a:r>
              <a:rPr lang="ru-RU" b="1" dirty="0"/>
              <a:t> </a:t>
            </a:r>
            <a:r>
              <a:rPr lang="ru-RU" b="1" dirty="0" err="1"/>
              <a:t>забезпечення</a:t>
            </a:r>
            <a:r>
              <a:rPr lang="ru-RU" b="1" dirty="0"/>
              <a:t> </a:t>
            </a:r>
            <a:endParaRPr lang="ru-RU" dirty="0" smtClean="0"/>
          </a:p>
          <a:p>
            <a:r>
              <a:rPr lang="ru-RU" b="1" dirty="0" err="1"/>
              <a:t>високого</a:t>
            </a:r>
            <a:r>
              <a:rPr lang="ru-RU" b="1" dirty="0"/>
              <a:t> </a:t>
            </a:r>
            <a:r>
              <a:rPr lang="ru-RU" b="1" dirty="0" err="1"/>
              <a:t>рівня</a:t>
            </a:r>
            <a:r>
              <a:rPr lang="ru-RU" b="1" dirty="0"/>
              <a:t> </a:t>
            </a:r>
            <a:r>
              <a:rPr lang="ru-RU" b="1" dirty="0" err="1"/>
              <a:t>життя</a:t>
            </a:r>
            <a:r>
              <a:rPr lang="ru-RU" b="1" dirty="0"/>
              <a:t> </a:t>
            </a:r>
            <a:r>
              <a:rPr lang="ru-RU" b="1" dirty="0" err="1"/>
              <a:t>і</a:t>
            </a:r>
            <a:endParaRPr lang="ru-RU" dirty="0" smtClean="0"/>
          </a:p>
          <a:p>
            <a:r>
              <a:rPr lang="ru-RU" b="1" dirty="0" err="1"/>
              <a:t>охорони</a:t>
            </a:r>
            <a:r>
              <a:rPr lang="ru-RU" b="1" dirty="0"/>
              <a:t> </a:t>
            </a:r>
            <a:r>
              <a:rPr lang="ru-RU" b="1" dirty="0" err="1"/>
              <a:t>довкілля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43504" y="1905301"/>
            <a:ext cx="37147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використання</a:t>
            </a:r>
            <a:r>
              <a:rPr lang="ru-RU" b="1" dirty="0"/>
              <a:t> </a:t>
            </a:r>
            <a:r>
              <a:rPr lang="ru-RU" b="1" dirty="0" err="1"/>
              <a:t>науково-технічного</a:t>
            </a:r>
            <a:endParaRPr lang="ru-RU" dirty="0" smtClean="0"/>
          </a:p>
          <a:p>
            <a:r>
              <a:rPr lang="ru-RU" b="1" dirty="0" err="1"/>
              <a:t>прогресу</a:t>
            </a:r>
            <a:r>
              <a:rPr lang="ru-RU" b="1" dirty="0"/>
              <a:t> для </a:t>
            </a:r>
            <a:r>
              <a:rPr lang="ru-RU" b="1" dirty="0" err="1"/>
              <a:t>охорони</a:t>
            </a:r>
            <a:endParaRPr lang="ru-RU" dirty="0" smtClean="0"/>
          </a:p>
          <a:p>
            <a:r>
              <a:rPr lang="ru-RU" b="1" dirty="0" err="1"/>
              <a:t>природи</a:t>
            </a:r>
            <a:r>
              <a:rPr lang="ru-RU" b="1" dirty="0"/>
              <a:t> </a:t>
            </a:r>
            <a:r>
              <a:rPr lang="ru-RU" b="1" dirty="0" err="1"/>
              <a:t>і</a:t>
            </a:r>
            <a:r>
              <a:rPr lang="ru-RU" b="1" dirty="0"/>
              <a:t> </a:t>
            </a:r>
            <a:r>
              <a:rPr lang="ru-RU" b="1" dirty="0" err="1"/>
              <a:t>забезпечення</a:t>
            </a:r>
            <a:r>
              <a:rPr lang="ru-RU" b="1" dirty="0"/>
              <a:t> </a:t>
            </a:r>
            <a:endParaRPr lang="ru-RU" dirty="0" smtClean="0"/>
          </a:p>
          <a:p>
            <a:r>
              <a:rPr lang="ru-RU" b="1" dirty="0" err="1"/>
              <a:t>високого</a:t>
            </a:r>
            <a:r>
              <a:rPr lang="ru-RU" b="1" dirty="0"/>
              <a:t> </a:t>
            </a:r>
            <a:r>
              <a:rPr lang="ru-RU" b="1" dirty="0" err="1"/>
              <a:t>рівня</a:t>
            </a:r>
            <a:r>
              <a:rPr lang="ru-RU" b="1" dirty="0"/>
              <a:t> </a:t>
            </a:r>
            <a:r>
              <a:rPr lang="ru-RU" b="1" dirty="0" err="1"/>
              <a:t>життя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254" y="3805638"/>
            <a:ext cx="2512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Екологічна культура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4619468"/>
            <a:ext cx="25003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витрати</a:t>
            </a:r>
            <a:r>
              <a:rPr lang="ru-RU" b="1" dirty="0"/>
              <a:t> на </a:t>
            </a:r>
            <a:r>
              <a:rPr lang="ru-RU" b="1" dirty="0" err="1"/>
              <a:t>рішення</a:t>
            </a:r>
            <a:r>
              <a:rPr lang="ru-RU" b="1" dirty="0"/>
              <a:t> </a:t>
            </a:r>
            <a:endParaRPr lang="ru-RU" dirty="0" smtClean="0"/>
          </a:p>
          <a:p>
            <a:r>
              <a:rPr lang="ru-RU" b="1" dirty="0" err="1"/>
              <a:t>екологічних</a:t>
            </a:r>
            <a:r>
              <a:rPr lang="ru-RU" b="1" dirty="0"/>
              <a:t> проблем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76056" y="3820214"/>
            <a:ext cx="3500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обмеження</a:t>
            </a:r>
            <a:r>
              <a:rPr lang="ru-RU" b="1" dirty="0"/>
              <a:t> </a:t>
            </a:r>
            <a:r>
              <a:rPr lang="ru-RU" b="1" dirty="0" err="1"/>
              <a:t>споживчого</a:t>
            </a:r>
            <a:r>
              <a:rPr lang="ru-RU" b="1" dirty="0"/>
              <a:t> </a:t>
            </a:r>
            <a:endParaRPr lang="ru-RU" dirty="0" smtClean="0"/>
          </a:p>
          <a:p>
            <a:r>
              <a:rPr lang="ru-RU" b="1" dirty="0" err="1"/>
              <a:t>відношення</a:t>
            </a:r>
            <a:r>
              <a:rPr lang="ru-RU" b="1" dirty="0"/>
              <a:t> до </a:t>
            </a:r>
            <a:r>
              <a:rPr lang="ru-RU" b="1" dirty="0" err="1"/>
              <a:t>природи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851920" y="5445881"/>
            <a:ext cx="3429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Результат:</a:t>
            </a:r>
            <a:endParaRPr lang="ru-RU" dirty="0" smtClean="0"/>
          </a:p>
          <a:p>
            <a:pPr fontAlgn="base"/>
            <a:r>
              <a:rPr lang="ru-RU" b="1" dirty="0" err="1"/>
              <a:t>Високий</a:t>
            </a:r>
            <a:r>
              <a:rPr lang="ru-RU" b="1" dirty="0"/>
              <a:t> </a:t>
            </a:r>
            <a:r>
              <a:rPr lang="ru-RU" b="1" dirty="0" err="1"/>
              <a:t>рівень</a:t>
            </a:r>
            <a:r>
              <a:rPr lang="ru-RU" b="1" dirty="0"/>
              <a:t> </a:t>
            </a:r>
            <a:r>
              <a:rPr lang="ru-RU" b="1" dirty="0" err="1"/>
              <a:t>життя</a:t>
            </a:r>
            <a:endParaRPr lang="ru-RU" dirty="0"/>
          </a:p>
          <a:p>
            <a:pPr fontAlgn="base"/>
            <a:r>
              <a:rPr lang="ru-RU" b="1" dirty="0" err="1"/>
              <a:t>Збереження</a:t>
            </a:r>
            <a:r>
              <a:rPr lang="ru-RU" b="1" dirty="0"/>
              <a:t> </a:t>
            </a:r>
            <a:r>
              <a:rPr lang="ru-RU" b="1" dirty="0" err="1"/>
              <a:t>планети,клімату,біосфери</a:t>
            </a:r>
            <a:r>
              <a:rPr lang="ru-RU" b="1" dirty="0"/>
              <a:t>.</a:t>
            </a:r>
            <a:endParaRPr lang="ru-RU" dirty="0"/>
          </a:p>
        </p:txBody>
      </p:sp>
      <p:sp>
        <p:nvSpPr>
          <p:cNvPr id="14" name="Стрелка вниз 13"/>
          <p:cNvSpPr/>
          <p:nvPr/>
        </p:nvSpPr>
        <p:spPr>
          <a:xfrm rot="4884437">
            <a:off x="4206659" y="2395228"/>
            <a:ext cx="484632" cy="978408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Стрелка вниз 14"/>
          <p:cNvSpPr/>
          <p:nvPr/>
        </p:nvSpPr>
        <p:spPr>
          <a:xfrm>
            <a:off x="1665275" y="3197120"/>
            <a:ext cx="484632" cy="428628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Стрелка вниз 15"/>
          <p:cNvSpPr/>
          <p:nvPr/>
        </p:nvSpPr>
        <p:spPr>
          <a:xfrm rot="19523997">
            <a:off x="1703550" y="4255709"/>
            <a:ext cx="484632" cy="285752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Стрелка вниз 17"/>
          <p:cNvSpPr/>
          <p:nvPr/>
        </p:nvSpPr>
        <p:spPr>
          <a:xfrm rot="3424764">
            <a:off x="4027712" y="3968584"/>
            <a:ext cx="461359" cy="1012881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Стрелка вправо 18"/>
          <p:cNvSpPr/>
          <p:nvPr/>
        </p:nvSpPr>
        <p:spPr>
          <a:xfrm rot="2782472">
            <a:off x="2704288" y="5503282"/>
            <a:ext cx="571504" cy="64294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260648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FF0000"/>
                </a:solidFill>
                <a:latin typeface="Comic Sans MS" pitchFamily="66" charset="0"/>
              </a:rPr>
              <a:t>Висновок</a:t>
            </a:r>
            <a:endParaRPr lang="uk-UA" sz="4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052736"/>
            <a:ext cx="875020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Comic Sans MS" pitchFamily="66" charset="0"/>
              </a:rPr>
              <a:t>Повернення родючості вже пошкодженим ґрунтам складна справа. Однак цілком можлива, якщо виявити терпіння, діяти обачливо і повільно, не воювати з природою, а залучати її сили на допомогу ґрунту. Якщо наш досвід у цьому невеликий (це переважно кілька вдалих випадків повернення життя неродючим відвалам кар’єрів, зменшення кислотності ґрунтів внесенням сполук кальцію тощо), то в Європі є країна, населення якої методично, настійливо і цілком успішно нарощує свій резерв ґрунтів, освоюючи дно моря . Як відомо, це Нідерланди, де вже не сотні гектарів, а тисячі квадратних кілометрів лук і полів зеленіють там, де діди сучасних фермерів з траулерів ловили морську рибу.</a:t>
            </a:r>
            <a:endParaRPr lang="uk-UA" sz="2000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342" y="4365105"/>
            <a:ext cx="3159998" cy="238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1520" y="116632"/>
            <a:ext cx="878497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47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Деградація природи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— це процес порушення екологічної рівноваги, який спричиняється природними чи антропогенними факторами і призводить до руйнації навколишнього середовища.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4" name="Рисунок 3" descr="430530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983567"/>
            <a:ext cx="7920880" cy="4653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81836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  <a:latin typeface="Comic Sans MS" pitchFamily="66" charset="0"/>
              </a:rPr>
              <a:t>Прогнозування деградації природи</a:t>
            </a:r>
            <a:endParaRPr lang="uk-UA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5536" y="1196752"/>
            <a:ext cx="52405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latin typeface="Comic Sans MS" pitchFamily="66" charset="0"/>
              </a:rPr>
              <a:t>-І </a:t>
            </a:r>
            <a:r>
              <a:rPr lang="uk-UA" sz="2400" dirty="0">
                <a:latin typeface="Comic Sans MS" pitchFamily="66" charset="0"/>
              </a:rPr>
              <a:t>століття до н. є. — </a:t>
            </a:r>
            <a:r>
              <a:rPr lang="uk-UA" sz="2400" dirty="0" smtClean="0">
                <a:latin typeface="Comic Sans MS" pitchFamily="66" charset="0"/>
              </a:rPr>
              <a:t>Цицерон</a:t>
            </a:r>
          </a:p>
          <a:p>
            <a:pPr algn="just"/>
            <a:r>
              <a:rPr lang="uk-UA" sz="2400" dirty="0" smtClean="0">
                <a:latin typeface="Comic Sans MS" pitchFamily="66" charset="0"/>
              </a:rPr>
              <a:t>-</a:t>
            </a:r>
            <a:r>
              <a:rPr lang="en-US" sz="2400" dirty="0" smtClean="0">
                <a:latin typeface="Comic Sans MS" pitchFamily="66" charset="0"/>
              </a:rPr>
              <a:t>X </a:t>
            </a:r>
            <a:r>
              <a:rPr lang="uk-UA" sz="2400" dirty="0">
                <a:latin typeface="Comic Sans MS" pitchFamily="66" charset="0"/>
              </a:rPr>
              <a:t>ст. — </a:t>
            </a:r>
            <a:r>
              <a:rPr lang="uk-UA" sz="2400" dirty="0" err="1">
                <a:latin typeface="Comic Sans MS" pitchFamily="66" charset="0"/>
              </a:rPr>
              <a:t>Ібн</a:t>
            </a:r>
            <a:r>
              <a:rPr lang="uk-UA" sz="2400" dirty="0">
                <a:latin typeface="Comic Sans MS" pitchFamily="66" charset="0"/>
              </a:rPr>
              <a:t> Сіна (</a:t>
            </a:r>
            <a:r>
              <a:rPr lang="uk-UA" sz="2400" dirty="0" err="1">
                <a:latin typeface="Comic Sans MS" pitchFamily="66" charset="0"/>
              </a:rPr>
              <a:t>Аві-ценна</a:t>
            </a:r>
            <a:r>
              <a:rPr lang="uk-UA" sz="2400" dirty="0" smtClean="0">
                <a:latin typeface="Comic Sans MS" pitchFamily="66" charset="0"/>
              </a:rPr>
              <a:t>)</a:t>
            </a:r>
            <a:r>
              <a:rPr lang="uk-UA" sz="2400" dirty="0">
                <a:latin typeface="Comic Sans MS" pitchFamily="66" charset="0"/>
              </a:rPr>
              <a:t> </a:t>
            </a:r>
            <a:endParaRPr lang="uk-UA" sz="2400" dirty="0" smtClean="0">
              <a:latin typeface="Comic Sans MS" pitchFamily="66" charset="0"/>
            </a:endParaRPr>
          </a:p>
          <a:p>
            <a:pPr algn="just"/>
            <a:r>
              <a:rPr lang="uk-UA" sz="2400" dirty="0">
                <a:latin typeface="Comic Sans MS" pitchFamily="66" charset="0"/>
              </a:rPr>
              <a:t>-</a:t>
            </a:r>
            <a:r>
              <a:rPr lang="uk-UA" sz="2400" dirty="0" smtClean="0">
                <a:latin typeface="Comic Sans MS" pitchFamily="66" charset="0"/>
              </a:rPr>
              <a:t>1972 </a:t>
            </a:r>
            <a:r>
              <a:rPr lang="uk-UA" sz="2400" dirty="0">
                <a:latin typeface="Comic Sans MS" pitchFamily="66" charset="0"/>
              </a:rPr>
              <a:t>року, Римський клуб опублікував тривожний прогноз роз­витку людської цивілізації «Межі зростання</a:t>
            </a:r>
            <a:r>
              <a:rPr lang="uk-UA" sz="2400" dirty="0" smtClean="0">
                <a:latin typeface="Comic Sans MS" pitchFamily="66" charset="0"/>
              </a:rPr>
              <a:t>»</a:t>
            </a:r>
            <a:r>
              <a:rPr lang="uk-UA" sz="2400" dirty="0">
                <a:latin typeface="Comic Sans MS" pitchFamily="66" charset="0"/>
              </a:rPr>
              <a:t> </a:t>
            </a:r>
          </a:p>
          <a:p>
            <a:pPr algn="just"/>
            <a:r>
              <a:rPr lang="uk-UA" sz="2400" dirty="0" smtClean="0">
                <a:latin typeface="Comic Sans MS" pitchFamily="66" charset="0"/>
              </a:rPr>
              <a:t>-У </a:t>
            </a:r>
            <a:r>
              <a:rPr lang="uk-UA" sz="2400" dirty="0">
                <a:latin typeface="Comic Sans MS" pitchFamily="66" charset="0"/>
              </a:rPr>
              <a:t>другій половині </a:t>
            </a:r>
            <a:r>
              <a:rPr lang="en-US" sz="2400" dirty="0">
                <a:latin typeface="Comic Sans MS" pitchFamily="66" charset="0"/>
              </a:rPr>
              <a:t>XX</a:t>
            </a:r>
            <a:r>
              <a:rPr lang="uk-UA" sz="2400" dirty="0">
                <a:latin typeface="Comic Sans MS" pitchFamily="66" charset="0"/>
              </a:rPr>
              <a:t> століття чимало інших відомих учених висловлювали стурбованість із приводу зростаючої загрози людству з боку наслідків стихійного науково-технічного прогресу</a:t>
            </a:r>
            <a:endParaRPr lang="uk-UA" sz="2400" dirty="0" smtClean="0">
              <a:latin typeface="Comic Sans MS" pitchFamily="66" charset="0"/>
            </a:endParaRPr>
          </a:p>
          <a:p>
            <a:endParaRPr lang="uk-UA" sz="2400" dirty="0" smtClean="0"/>
          </a:p>
          <a:p>
            <a:endParaRPr lang="uk-UA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2281" y1="35907" x2="75789" y2="17761"/>
                        <a14:foregroundMark x1="84912" y1="22008" x2="70877" y2="13127"/>
                        <a14:foregroundMark x1="64561" y1="12355" x2="51228" y2="7722"/>
                        <a14:foregroundMark x1="64211" y1="8494" x2="52281" y2="4633"/>
                        <a14:foregroundMark x1="34737" y1="11969" x2="38596" y2="61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780928"/>
            <a:ext cx="3631637" cy="4055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500032" y="237302"/>
            <a:ext cx="77867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  <a:latin typeface="Comic Sans MS" pitchFamily="66" charset="0"/>
              </a:rPr>
              <a:t>Виникнення надзвичайних екологічних ситуацій</a:t>
            </a:r>
            <a:endParaRPr lang="uk-UA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32040" y="1844824"/>
            <a:ext cx="407082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Comic Sans MS" pitchFamily="66" charset="0"/>
              </a:rPr>
              <a:t>Під надзвичайними екологічними ситуаціями розуміють виникнення раптових природних лих чи техногенних аварій, що супроводжуються </a:t>
            </a:r>
            <a:r>
              <a:rPr lang="uk-UA" sz="2400" dirty="0" smtClean="0">
                <a:latin typeface="Comic Sans MS" pitchFamily="66" charset="0"/>
              </a:rPr>
              <a:t>великими </a:t>
            </a:r>
            <a:r>
              <a:rPr lang="uk-UA" sz="2400" dirty="0">
                <a:latin typeface="Comic Sans MS" pitchFamily="66" charset="0"/>
              </a:rPr>
              <a:t>економічними збитками</a:t>
            </a:r>
            <a:r>
              <a:rPr lang="uk-UA" sz="2400" dirty="0" smtClean="0">
                <a:latin typeface="Comic Sans MS" pitchFamily="66" charset="0"/>
              </a:rPr>
              <a:t>.</a:t>
            </a:r>
            <a:r>
              <a:rPr lang="uk-UA" sz="2400" dirty="0">
                <a:latin typeface="Comic Sans MS" pitchFamily="66" charset="0"/>
              </a:rPr>
              <a:t> Тривалий стан надзвичайної екологічної ситуації спричинює виникнення екологічної катастрофи.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844824"/>
            <a:ext cx="4342631" cy="4342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332656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  <a:latin typeface="Comic Sans MS" pitchFamily="66" charset="0"/>
              </a:rPr>
              <a:t>Причини деградації природи</a:t>
            </a:r>
            <a:endParaRPr lang="uk-UA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23528" y="1265562"/>
            <a:ext cx="482453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глобальне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потепління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руйнування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озонового шару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кислотні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дощі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забруднення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всіх геосфер планети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деградацію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лісів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накопичення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і неконтрольоване переміщення токсичних речовин і відходів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спустелювання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uk-UA" sz="2400" b="1" i="0" u="none" strike="noStrike" cap="none" normalizeH="0" baseline="0" dirty="0" smtClean="0">
              <a:ln>
                <a:noFill/>
              </a:ln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ерозія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ґрунтів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зменшення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біологічної різноманітності.</a:t>
            </a:r>
            <a:endParaRPr kumimoji="0" lang="uk-UA" sz="2400" b="1" i="0" u="none" strike="noStrike" cap="none" normalizeH="0" baseline="0" dirty="0" smtClean="0">
              <a:ln>
                <a:noFill/>
              </a:ln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3" r="22887"/>
          <a:stretch/>
        </p:blipFill>
        <p:spPr bwMode="auto">
          <a:xfrm>
            <a:off x="5580112" y="1515534"/>
            <a:ext cx="3091475" cy="5000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95536" y="2257156"/>
            <a:ext cx="460851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вітрова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чи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водна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ерозія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ґрунтів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погіршення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фізичних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хімічних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біологічних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чи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економічних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властивостей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ґрунтів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; та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довготермінова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втрата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природного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рослинного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покриву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260648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  <a:latin typeface="Comic Sans MS" pitchFamily="66" charset="0"/>
              </a:rPr>
              <a:t>Фактори </a:t>
            </a:r>
            <a:r>
              <a:rPr lang="uk-UA" sz="4000" b="1" dirty="0" err="1" smtClean="0">
                <a:solidFill>
                  <a:srgbClr val="FF0000"/>
                </a:solidFill>
                <a:latin typeface="Comic Sans MS" pitchFamily="66" charset="0"/>
              </a:rPr>
              <a:t>деградаці</a:t>
            </a:r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ї</a:t>
            </a:r>
            <a:r>
              <a:rPr lang="uk-UA" sz="40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uk-UA" sz="4000" b="1" dirty="0" err="1" smtClean="0">
                <a:solidFill>
                  <a:srgbClr val="FF0000"/>
                </a:solidFill>
                <a:latin typeface="Comic Sans MS" pitchFamily="66" charset="0"/>
              </a:rPr>
              <a:t>грунтів</a:t>
            </a:r>
            <a:endParaRPr lang="uk-UA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e23b5056f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2265878"/>
            <a:ext cx="3733310" cy="29866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724968" y="372974"/>
            <a:ext cx="78488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cs typeface="Times New Roman" pitchFamily="18" charset="0"/>
              </a:rPr>
              <a:t>Види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cs typeface="Times New Roman" pitchFamily="18" charset="0"/>
              </a:rPr>
              <a:t>деградації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cs typeface="Times New Roman" pitchFamily="18" charset="0"/>
              </a:rPr>
              <a:t>ґрунтів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420888"/>
            <a:ext cx="27363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uk-UA" sz="2800" dirty="0" smtClean="0">
                <a:latin typeface="Comic Sans MS" pitchFamily="66" charset="0"/>
              </a:rPr>
              <a:t>Геологічна </a:t>
            </a:r>
            <a:r>
              <a:rPr lang="uk-UA" sz="2800" dirty="0" smtClean="0">
                <a:latin typeface="Comic Sans MS" pitchFamily="66" charset="0"/>
              </a:rPr>
              <a:t>ерозія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dirty="0" err="1" smtClean="0">
                <a:latin typeface="Comic Sans MS" pitchFamily="66" charset="0"/>
              </a:rPr>
              <a:t>Водна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ерозія</a:t>
            </a:r>
            <a:r>
              <a:rPr lang="ru-RU" sz="2800" dirty="0">
                <a:latin typeface="Comic Sans MS" pitchFamily="66" charset="0"/>
              </a:rPr>
              <a:t> </a:t>
            </a:r>
            <a:endParaRPr lang="ru-RU" sz="2800" dirty="0" smtClean="0">
              <a:latin typeface="Comic Sans MS" pitchFamily="66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dirty="0" err="1" smtClean="0">
                <a:latin typeface="Comic Sans MS" pitchFamily="66" charset="0"/>
              </a:rPr>
              <a:t>Вітрова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ерозія</a:t>
            </a:r>
            <a:r>
              <a:rPr lang="ru-RU" sz="2800" dirty="0">
                <a:latin typeface="Comic Sans MS" pitchFamily="66" charset="0"/>
              </a:rPr>
              <a:t> </a:t>
            </a:r>
            <a:endParaRPr lang="uk-UA" sz="2800" dirty="0" smtClean="0">
              <a:latin typeface="Comic Sans MS" pitchFamily="66" charset="0"/>
            </a:endParaRPr>
          </a:p>
          <a:p>
            <a:endParaRPr lang="uk-UA" sz="2400" dirty="0"/>
          </a:p>
        </p:txBody>
      </p:sp>
      <p:pic>
        <p:nvPicPr>
          <p:cNvPr id="4" name="Рисунок 3" descr="image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36129" y="1844824"/>
            <a:ext cx="5868746" cy="4075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3"/>
            <a:ext cx="878497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>
                <a:solidFill>
                  <a:srgbClr val="FF0000"/>
                </a:solidFill>
                <a:latin typeface="Comic Sans MS" pitchFamily="66" charset="0"/>
              </a:rPr>
              <a:t>Геологічна </a:t>
            </a:r>
            <a:r>
              <a:rPr lang="uk-UA" sz="2800" b="1" dirty="0" smtClean="0">
                <a:solidFill>
                  <a:srgbClr val="FF0000"/>
                </a:solidFill>
                <a:latin typeface="Comic Sans MS" pitchFamily="66" charset="0"/>
              </a:rPr>
              <a:t>ерозія </a:t>
            </a:r>
            <a:r>
              <a:rPr lang="uk-UA" sz="2800" b="1" dirty="0" smtClean="0">
                <a:latin typeface="Comic Sans MS" pitchFamily="66" charset="0"/>
              </a:rPr>
              <a:t>- </a:t>
            </a:r>
            <a:r>
              <a:rPr lang="uk-UA" sz="2400" dirty="0" smtClean="0">
                <a:latin typeface="Comic Sans MS" pitchFamily="66" charset="0"/>
              </a:rPr>
              <a:t>це </a:t>
            </a:r>
            <a:r>
              <a:rPr lang="uk-UA" sz="2400" dirty="0">
                <a:latin typeface="Comic Sans MS" pitchFamily="66" charset="0"/>
              </a:rPr>
              <a:t>природний процес, який відбувається протягом геологічних епох і завдяки якому сформувався сучасний характер земної поверхні. Головні фактори, що зумовлюють геологічну ерозію і опади, вітер, крутизна схилу, температурні коливання, фізичні властивості порід, часткове підняття земної кори і землетруси</a:t>
            </a:r>
            <a:r>
              <a:rPr lang="uk-UA" sz="2800" dirty="0">
                <a:latin typeface="Comic Sans MS" pitchFamily="66" charset="0"/>
              </a:rPr>
              <a:t>. </a:t>
            </a:r>
            <a:endParaRPr lang="uk-UA" sz="2800" b="1" dirty="0" smtClean="0">
              <a:latin typeface="Comic Sans MS" pitchFamily="66" charset="0"/>
            </a:endParaRPr>
          </a:p>
          <a:p>
            <a:endParaRPr lang="uk-UA" sz="2800" b="1" dirty="0" smtClean="0"/>
          </a:p>
          <a:p>
            <a:r>
              <a:rPr lang="uk-UA" sz="2800" b="1" dirty="0" smtClean="0"/>
              <a:t> </a:t>
            </a:r>
            <a:endParaRPr lang="uk-UA" sz="2800" b="1" dirty="0"/>
          </a:p>
        </p:txBody>
      </p:sp>
      <p:pic>
        <p:nvPicPr>
          <p:cNvPr id="4" name="Рисунок 3" descr="200px-Soil_Erosion_With_Roo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7" y="2702385"/>
            <a:ext cx="5805288" cy="39475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644</TotalTime>
  <Words>1088</Words>
  <Application>Microsoft Office PowerPoint</Application>
  <PresentationFormat>Экран (4:3)</PresentationFormat>
  <Paragraphs>96</Paragraphs>
  <Slides>24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Soho</vt:lpstr>
      <vt:lpstr>Деградація грунтів України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Поняття стійкого “консервативного” і нестійкого “прогресивного”компонента природи.Наслідки деградації природних компонентів.Категорія деградована геосистема</dc:title>
  <dc:creator>марина</dc:creator>
  <cp:lastModifiedBy>Admin</cp:lastModifiedBy>
  <cp:revision>55</cp:revision>
  <dcterms:created xsi:type="dcterms:W3CDTF">2012-04-19T10:50:53Z</dcterms:created>
  <dcterms:modified xsi:type="dcterms:W3CDTF">2014-03-08T18:03:51Z</dcterms:modified>
</cp:coreProperties>
</file>