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sldIdLst>
    <p:sldId id="256" r:id="rId2"/>
    <p:sldId id="274" r:id="rId3"/>
    <p:sldId id="275" r:id="rId4"/>
    <p:sldId id="257" r:id="rId5"/>
    <p:sldId id="269" r:id="rId6"/>
    <p:sldId id="270" r:id="rId7"/>
    <p:sldId id="271" r:id="rId8"/>
    <p:sldId id="272" r:id="rId9"/>
    <p:sldId id="268" r:id="rId10"/>
    <p:sldId id="258" r:id="rId11"/>
    <p:sldId id="259" r:id="rId12"/>
    <p:sldId id="264" r:id="rId13"/>
    <p:sldId id="262" r:id="rId14"/>
    <p:sldId id="261" r:id="rId15"/>
    <p:sldId id="260" r:id="rId16"/>
    <p:sldId id="267" r:id="rId17"/>
    <p:sldId id="266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5661D-6934-4B32-B92C-470368BF1EC6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6F822A4-8DA6-4447-9B1F-C5DB58435268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7919A6-33EB-49BD-A62F-1FA56B9F9712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16AA21-1863-4931-97CB-99D0A168701B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72C379-9A7C-4C87-A116-CBE9F58B04C5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248" y="1353312"/>
            <a:ext cx="11024316" cy="3035808"/>
          </a:xfrm>
        </p:spPr>
        <p:txBody>
          <a:bodyPr/>
          <a:lstStyle/>
          <a:p>
            <a:pPr algn="ctr"/>
            <a:r>
              <a:rPr lang="uk-UA" sz="8700" dirty="0" smtClean="0"/>
              <a:t>Леонардо </a:t>
            </a:r>
            <a:r>
              <a:rPr lang="uk-UA" sz="8700" dirty="0" err="1" smtClean="0"/>
              <a:t>да</a:t>
            </a:r>
            <a:r>
              <a:rPr lang="uk-UA" sz="8700" dirty="0" smtClean="0"/>
              <a:t> Вінчі</a:t>
            </a:r>
            <a:endParaRPr lang="ru-RU" sz="8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4030186" cy="10698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31403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243" y="0"/>
            <a:ext cx="3446300" cy="620118"/>
          </a:xfrm>
        </p:spPr>
        <p:txBody>
          <a:bodyPr/>
          <a:lstStyle/>
          <a:p>
            <a:pPr algn="ctr"/>
            <a:r>
              <a:rPr lang="uk-UA" dirty="0" err="1" smtClean="0"/>
              <a:t>Уффіці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6" r="168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3740" y="769420"/>
            <a:ext cx="3888260" cy="5164428"/>
          </a:xfrm>
        </p:spPr>
        <p:txBody>
          <a:bodyPr>
            <a:noAutofit/>
          </a:bodyPr>
          <a:lstStyle/>
          <a:p>
            <a:r>
              <a:rPr lang="uk-UA" sz="2400" dirty="0" smtClean="0"/>
              <a:t>Перша датована робота (</a:t>
            </a:r>
            <a:r>
              <a:rPr lang="uk-UA" sz="2400" dirty="0" err="1" smtClean="0"/>
              <a:t>Уффіці</a:t>
            </a:r>
            <a:r>
              <a:rPr lang="uk-UA" sz="2400" dirty="0" smtClean="0"/>
              <a:t>) — маленький начерк долини річки , видимої з ущелини ; з одного боку розташований замок , з іншого — лісистий схил пагорба. Пейзаж , зображений з високої точки зору з видом на заплаву річки , був звичайним прийомом для флорентійського мистецтва 1460-х років (хоча він завжди служив лише фоном картин ) 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15645124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490" y="-646611"/>
            <a:ext cx="3773510" cy="17373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Найвизначніші роботи: </a:t>
            </a:r>
            <a:r>
              <a:rPr lang="ru-RU" dirty="0" err="1" smtClean="0"/>
              <a:t>М</a:t>
            </a:r>
            <a:r>
              <a:rPr lang="uk-UA" dirty="0" err="1" smtClean="0"/>
              <a:t>она</a:t>
            </a:r>
            <a:r>
              <a:rPr lang="uk-UA" dirty="0" smtClean="0"/>
              <a:t> Ліза </a:t>
            </a:r>
            <a:r>
              <a:rPr lang="uk-UA" dirty="0" smtClean="0"/>
              <a:t>та </a:t>
            </a:r>
            <a:r>
              <a:rPr lang="uk-UA" dirty="0" smtClean="0"/>
              <a:t>Ангел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8" b="1568"/>
          <a:stretch>
            <a:fillRect/>
          </a:stretch>
        </p:blipFill>
        <p:spPr>
          <a:xfrm>
            <a:off x="0" y="0"/>
            <a:ext cx="479107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9752" y="1908006"/>
            <a:ext cx="3773510" cy="347536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Перша робота принесла йому світову славу, а друга породила легенду про «переможеного вчителя».</a:t>
            </a:r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978"/>
          <a:stretch/>
        </p:blipFill>
        <p:spPr>
          <a:xfrm>
            <a:off x="4791075" y="0"/>
            <a:ext cx="352867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4705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91780"/>
            <a:ext cx="10058400" cy="983560"/>
          </a:xfrm>
        </p:spPr>
        <p:txBody>
          <a:bodyPr/>
          <a:lstStyle/>
          <a:p>
            <a:pPr algn="ctr"/>
            <a:r>
              <a:rPr lang="uk-UA" dirty="0" smtClean="0"/>
              <a:t>Таємна </a:t>
            </a:r>
            <a:r>
              <a:rPr lang="uk-UA" dirty="0" smtClean="0"/>
              <a:t>вечеря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332561"/>
            <a:ext cx="12063211" cy="2228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100" dirty="0" smtClean="0"/>
              <a:t>Як і на інших зображеннях таємної вечері того часу , Леонардо розташовує сидячих за столом на одній його стороні , щоб глядач бачив їхні обличчя. Більшість попередніх творів на цю тему виключали Іуду , поміщаючи його одного за частину стола , протилежну тій , за якою сиділи інші одинадцять апостолів та Ісус , або зображаючи з німбом всіх апостолів , крім Іуди . Жест Ісуса може інтерпретуватися двозначно . Згідно Біблії , Ісус пророкує, що його зрадник протягне руку до їжі одночасно з ним. Іуда тягнеться до страви , не помічаючи , що Ісус теж простягає до нього праву руку. У той же час Ісус вказує на хліб і вино , що символізує таїнство Євхаристії .</a:t>
            </a:r>
            <a:endParaRPr lang="uk-UA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46" b="14746"/>
          <a:stretch>
            <a:fillRect/>
          </a:stretch>
        </p:blipFill>
        <p:spPr>
          <a:xfrm>
            <a:off x="-10835" y="2965554"/>
            <a:ext cx="12202835" cy="3870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7952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3740" y="77272"/>
            <a:ext cx="3446300" cy="632997"/>
          </a:xfrm>
        </p:spPr>
        <p:txBody>
          <a:bodyPr/>
          <a:lstStyle/>
          <a:p>
            <a:pPr algn="ctr"/>
            <a:r>
              <a:rPr lang="uk-UA" dirty="0" err="1" smtClean="0"/>
              <a:t>Леда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57" b="9957"/>
          <a:stretch>
            <a:fillRect/>
          </a:stretch>
        </p:blipFill>
        <p:spPr>
          <a:xfrm>
            <a:off x="1416676" y="0"/>
            <a:ext cx="579402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8709" y="901521"/>
            <a:ext cx="4563291" cy="4813479"/>
          </a:xfrm>
        </p:spPr>
        <p:txBody>
          <a:bodyPr>
            <a:noAutofit/>
          </a:bodyPr>
          <a:lstStyle/>
          <a:p>
            <a:r>
              <a:rPr lang="uk-UA" sz="2400" dirty="0" smtClean="0"/>
              <a:t>Сюжет привертав Леонардо можливістю розробки сплетення криволінійних обрисів жіночого тіла і довгошиїй птиці . Леонардо думав зобразити </a:t>
            </a:r>
            <a:r>
              <a:rPr lang="uk-UA" sz="2400" dirty="0" err="1" smtClean="0"/>
              <a:t>Леду</a:t>
            </a:r>
            <a:r>
              <a:rPr lang="uk-UA" sz="2400" dirty="0" smtClean="0"/>
              <a:t> в сидячому положенні , далі з напівзігнутими колінами . В остаточному варіанті Леонардо зобразив </a:t>
            </a:r>
            <a:r>
              <a:rPr lang="uk-UA" sz="2400" dirty="0" err="1" smtClean="0"/>
              <a:t>Леду</a:t>
            </a:r>
            <a:r>
              <a:rPr lang="uk-UA" sz="2400" dirty="0" smtClean="0"/>
              <a:t> яка стоїть в обнімку з чорним лебедем , тоді як у їхніх ніг повзає потомство,що вилупилось з яєць.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29925759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9753" y="-637505"/>
            <a:ext cx="3443167" cy="127500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Іоанн хреститель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71" b="4371"/>
          <a:stretch>
            <a:fillRect/>
          </a:stretch>
        </p:blipFill>
        <p:spPr>
          <a:xfrm>
            <a:off x="618186" y="0"/>
            <a:ext cx="704532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6873" y="1036381"/>
            <a:ext cx="3885127" cy="5048518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 картині художником зображений жінкоподібний юнак з довгим, кучерявим волоссям, який в одній руці тримає хрест , а другою вказує на небо . Звертає на себе увагу глуха світлотінь і темний , майже чорний фон, що знаходиться в протиріччі з духом попереднього мистецтва Леонардо да Вінчі.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206057940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9936" y="-503243"/>
            <a:ext cx="3443167" cy="1006485"/>
          </a:xfrm>
        </p:spPr>
        <p:txBody>
          <a:bodyPr/>
          <a:lstStyle/>
          <a:p>
            <a:pPr algn="ctr"/>
            <a:r>
              <a:rPr lang="ru-RU" dirty="0"/>
              <a:t>Дама з </a:t>
            </a:r>
            <a:r>
              <a:rPr lang="ru-RU" dirty="0" err="1"/>
              <a:t>горностаєм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78" b="19378"/>
          <a:stretch>
            <a:fillRect/>
          </a:stretch>
        </p:blipFill>
        <p:spPr>
          <a:xfrm>
            <a:off x="0" y="0"/>
            <a:ext cx="714538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32320" y="510097"/>
            <a:ext cx="4895627" cy="5125792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Задній фон переписаний , можливо, не надто досвідченим міланським художником </a:t>
            </a:r>
            <a:r>
              <a:rPr lang="uk-UA" sz="2400" dirty="0" err="1" smtClean="0"/>
              <a:t>Аіброджо</a:t>
            </a:r>
            <a:r>
              <a:rPr lang="uk-UA" sz="2400" dirty="0" smtClean="0"/>
              <a:t> да </a:t>
            </a:r>
            <a:r>
              <a:rPr lang="uk-UA" sz="2400" dirty="0" err="1" smtClean="0"/>
              <a:t>Предісан</a:t>
            </a:r>
            <a:r>
              <a:rPr lang="uk-UA" sz="2400" dirty="0" smtClean="0"/>
              <a:t> , з яким Леонардо співпрацював ; в результаті обличчя різко контрастує з чорним фоном без всякого </a:t>
            </a:r>
            <a:r>
              <a:rPr lang="uk-UA" sz="2400" dirty="0" err="1" smtClean="0"/>
              <a:t>сфумато</a:t>
            </a:r>
            <a:r>
              <a:rPr lang="uk-UA" sz="2400" dirty="0" smtClean="0"/>
              <a:t> або світлотіні Леонардо . Однак моделювання особи і горностая видають авторство : складний поворот голови дами , змієподібна поза звірка могли бути зображені тільки Леонардо 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2565127487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7068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Інші роботи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04" y="973255"/>
            <a:ext cx="3503693" cy="543007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56" y="975830"/>
            <a:ext cx="3525952" cy="5424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4608" y="970681"/>
            <a:ext cx="268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Діва Марія з дитиною і Свята Анна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70681"/>
            <a:ext cx="222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Мадонна в </a:t>
            </a:r>
            <a:r>
              <a:rPr lang="ru-RU" sz="2000" dirty="0" err="1"/>
              <a:t>гроті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983350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7068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Інші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" y="1073714"/>
            <a:ext cx="2068775" cy="10770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Мадонна </a:t>
            </a:r>
            <a:r>
              <a:rPr lang="uk-UA" dirty="0" err="1" smtClean="0"/>
              <a:t>Літта</a:t>
            </a:r>
            <a:r>
              <a:rPr lang="uk-UA" dirty="0" smtClean="0"/>
              <a:t> (Мадонна з немовлям )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27" y="1073714"/>
            <a:ext cx="3509073" cy="5500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75" y="1073714"/>
            <a:ext cx="4211391" cy="5500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400" y="1073714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Мадонна Бенуа (Мадонна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квіткою</a:t>
            </a:r>
            <a:r>
              <a:rPr lang="ru-RU" sz="2000" dirty="0"/>
              <a:t> )</a:t>
            </a:r>
          </a:p>
        </p:txBody>
      </p:sp>
    </p:spTree>
    <p:extLst>
      <p:ext uri="{BB962C8B-B14F-4D97-AF65-F5344CB8AC3E}">
        <p14:creationId xmlns="" xmlns:p14="http://schemas.microsoft.com/office/powerpoint/2010/main" val="10284763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7068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Інші роботи</a:t>
            </a:r>
            <a:endParaRPr lang="ru-RU" dirty="0"/>
          </a:p>
        </p:txBody>
      </p:sp>
      <p:sp>
        <p:nvSpPr>
          <p:cNvPr id="16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38113" y="5876980"/>
            <a:ext cx="2489178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100" dirty="0" smtClean="0">
                <a:solidFill>
                  <a:srgbClr val="212121"/>
                </a:solidFill>
                <a:latin typeface="+mn-lt"/>
                <a:cs typeface="Arial" panose="020B0604020202020204" pitchFamily="34" charset="0"/>
              </a:rPr>
              <a:t>П</a:t>
            </a:r>
            <a:r>
              <a:rPr kumimoji="0" lang="uk-UA" altLang="ru-RU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cs typeface="Arial" panose="020B0604020202020204" pitchFamily="34" charset="0"/>
              </a:rPr>
              <a:t>оклоніння волхвів</a:t>
            </a:r>
            <a:endParaRPr kumimoji="0" lang="uk-UA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38" y="1684940"/>
            <a:ext cx="4603363" cy="390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6" y="1684940"/>
            <a:ext cx="3760631" cy="40532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2" y="1684940"/>
            <a:ext cx="2561825" cy="38363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29338" y="5876980"/>
            <a:ext cx="379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Битва в </a:t>
            </a:r>
            <a:r>
              <a:rPr lang="uk-UA" sz="2000" dirty="0" err="1" smtClean="0"/>
              <a:t>Анджарії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364012" y="5866257"/>
            <a:ext cx="208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Музикант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190511901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9" y="65314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Леонардо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1452 року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селищі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Анкіано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укріпленої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фортеці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 30 км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Флоренції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Першим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Леонардо, (коли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Андреа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Вероккіо,італійського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скульптора та художника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Верроккіо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містилася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інтелектуальному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тодішньої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Флоренції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Леонардо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гуманітарні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науки, 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1473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Леонардо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кваліфікацію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Гільдії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Святого Луки.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3.bp.blogspot.com/-j1wfUVbiuqk/UXZfgzTS6QI/AAAAAAAACcc/LJ0yRSXFyEk/s1600/%25D0%25BC%25D0%25B5%25D0%25BD%25D1%2582%25D0%25B0%25D0%25BB%25D1%258C%25D0%25BD%25D0%25B0%25D1%258F+%25D0%25B8%25D0%25BD%25D0%25B6%25D0%25B5%25D0%25BD%25D0%25B5%25D1%2580%25D0%25B8%25D1%25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927" y="195942"/>
            <a:ext cx="4264252" cy="604810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6068" y="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Леонардо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молодиків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притягнені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судового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анонімним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звинуваченням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содомії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виправдали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Флоренції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1476–1481 роках. Леонардо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мандрував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Італією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математикою,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інженерними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справами.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t.fl.ru/users/luboffke/upload/f_4e255760ee2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4" y="209006"/>
            <a:ext cx="4852852" cy="647046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0152" y="1287887"/>
            <a:ext cx="8578720" cy="557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Митець працював в стилі реалізму, але вийшов на якісно новий етап напрямку в порівнянні з його попередниками: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Помітив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явище «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сфумато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» — димки між глядачем та об'єктом, що зумовлює пом'якшення кольорових контрастів та ліній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явилась розмита лінія на картині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Передав розсіювання світла в повітрі (прийом світлотіні)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90" y="1580607"/>
            <a:ext cx="3686010" cy="504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54480" y="169817"/>
            <a:ext cx="8843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Риси творчості Леонардо </a:t>
            </a:r>
            <a:r>
              <a:rPr lang="uk-UA" sz="4400" b="1" i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 Вінчі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3180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4147" y="1511617"/>
            <a:ext cx="80162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Леонардо першим пояснив, чому небо синє. У книзі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”Про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живопис”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він писав: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”Синява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неба відбувається завдяки шару освітлених часток повітря, що розташовані між Землею і чорністю, що нагорі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знаходиться”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 Леонардо проживав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гарному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прищепив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особливо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коней.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Леонардо не мав прізвища в сучасному смислі: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Вінчі» означає «(родом) з містечка Вінчі». Повне його ім'я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Leonardo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Vinci,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тобто «Леонардо, син пана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П'єро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 Вінчі».</a:t>
            </a:r>
            <a:r>
              <a:rPr lang="uk-UA" dirty="0" smtClean="0">
                <a:latin typeface="Segoe Script" pitchFamily="34" charset="0"/>
              </a:rPr>
              <a:t/>
            </a:r>
            <a:br>
              <a:rPr lang="uk-UA" dirty="0" smtClean="0">
                <a:latin typeface="Segoe Script" pitchFamily="34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96289" y="235132"/>
            <a:ext cx="842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i="1" u="sng" dirty="0" smtClean="0">
                <a:latin typeface="Times New Roman" pitchFamily="18" charset="0"/>
                <a:cs typeface="Times New Roman" pitchFamily="18" charset="0"/>
              </a:rPr>
              <a:t>Цікаві факти про Леонардо </a:t>
            </a:r>
            <a:r>
              <a:rPr lang="uk-UA" sz="4000" b="1" i="1" u="sng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4000" b="1" i="1" u="sng" dirty="0" smtClean="0">
                <a:latin typeface="Times New Roman" pitchFamily="18" charset="0"/>
                <a:cs typeface="Times New Roman" pitchFamily="18" charset="0"/>
              </a:rPr>
              <a:t> Вінчі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Леонардо був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амбідекстром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в однаковому ступені добре володів правою і лівою руками.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Він страждав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дислексією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(порушенням здатності читати) – цю недугу, так званою,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”словесною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сліпотою”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пов’язують зі зниженою активністю мозку у визначеній зоні лівої півкулі.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відомо, Леонардо писав дзеркальним способом.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24194"/>
            <a:ext cx="85779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Цікавий факт,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Ліза проживає у своїй власній кімнаті в Луврі в Парижі і захищена куленепробивним склом і спеціальним мікрокліматом, що захищає її від згубної дії зовнішнього середовища.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Ця кімната була побудована спеціально для картини і коштувала музею більше семи мільйонів доларів.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Недавні великі дослідження показують, що є три різні версії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Лізи на одному полотні, але в різних шарах. Мабуть художник кілька разів перемальовував своє творіння.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80859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Вінчі знадобилося майже чотири роки, щоб написати цей портрет.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Лізи відсутні брови, і є думка, що Леонардо, будучи закінченим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перфекціоністом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хотів переробити невдалі брови і стер їх, але руки намалювати їх знову у художника так і не дійшли.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1956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Унгаца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кинув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каменем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полотно,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привело до невеликого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поврежденнию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 однією з теорій,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Ліза посміхається від усвідомлення таємниці для усіх своєї вагітності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іншою версією, Джоконду розважали музиканти і клоуни в той час, як вона позувала художнику.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Є ще одна теорія, відповідно до якої,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”Мона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Ліза”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автопортрет Леонардо.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18" y="0"/>
            <a:ext cx="3749040" cy="46863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49" y="979714"/>
            <a:ext cx="8120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Неперевершена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вкрадена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Лувру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дня служить в 1911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два роки. 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безцінною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тому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застрахована.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ANd9GcRVAP64Gjkd1hf5QqNkvJGCwcN-SYDh2sabkCodAKzUhb8Tz2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74" y="0"/>
            <a:ext cx="4017826" cy="48855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6880" y="42493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Леонардо, як відомо , не залишив жодного автопортрету, який би міг йому бути однозначно приписаний. Учені засумнівалися в тім, що знаменитий автопортрет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сангіной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Леонардо (традиційно датується 1512-1515 роками), що зображує його в старості, є таким. Вважають, що, можливо, це всього лише етюд голови апостола для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”Таємної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вечері”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Сумніви в тім, що це автопортрет художника, висловлювалися 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століття, останнім їх висловив недавно один з найбільших фахівців по Леонардо, професор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П’єтро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Марані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0" y="361711"/>
            <a:ext cx="3978574" cy="627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</TotalTime>
  <Words>864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Леонардо да Вінчі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Уффіці</vt:lpstr>
      <vt:lpstr>Найвизначніші роботи: Мона Ліза та Ангел</vt:lpstr>
      <vt:lpstr>Таємна вечеря</vt:lpstr>
      <vt:lpstr>Леда</vt:lpstr>
      <vt:lpstr>Іоанн хреститель</vt:lpstr>
      <vt:lpstr>Дама з горностаєм</vt:lpstr>
      <vt:lpstr>Інші роботи</vt:lpstr>
      <vt:lpstr>Інші роботи</vt:lpstr>
      <vt:lpstr>Інші роботи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вінчі</dc:title>
  <dc:creator>ksy</dc:creator>
  <cp:lastModifiedBy>TEST</cp:lastModifiedBy>
  <cp:revision>30</cp:revision>
  <dcterms:created xsi:type="dcterms:W3CDTF">2014-09-17T14:47:40Z</dcterms:created>
  <dcterms:modified xsi:type="dcterms:W3CDTF">2014-11-25T06:20:29Z</dcterms:modified>
</cp:coreProperties>
</file>