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A7D719-28ED-4499-B497-A409DCA0DC33}" type="datetimeFigureOut">
              <a:rPr lang="ru-RU" smtClean="0"/>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258984157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A7D719-28ED-4499-B497-A409DCA0DC33}" type="datetimeFigureOut">
              <a:rPr lang="ru-RU" smtClean="0"/>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177605328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A7D719-28ED-4499-B497-A409DCA0DC33}" type="datetimeFigureOut">
              <a:rPr lang="ru-RU" smtClean="0"/>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294819262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A7D719-28ED-4499-B497-A409DCA0DC33}" type="datetimeFigureOut">
              <a:rPr lang="ru-RU" smtClean="0"/>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217181094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A7D719-28ED-4499-B497-A409DCA0DC33}" type="datetimeFigureOut">
              <a:rPr lang="ru-RU" smtClean="0"/>
              <a:t>18.11.2013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351896305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A7D719-28ED-4499-B497-A409DCA0DC33}" type="datetimeFigureOut">
              <a:rPr lang="ru-RU" smtClean="0"/>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330134558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A7D719-28ED-4499-B497-A409DCA0DC33}" type="datetimeFigureOut">
              <a:rPr lang="ru-RU" smtClean="0"/>
              <a:t>18.11.2013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483834585"/>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A7D719-28ED-4499-B497-A409DCA0DC33}" type="datetimeFigureOut">
              <a:rPr lang="ru-RU" smtClean="0"/>
              <a:t>18.11.2013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51906582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A7D719-28ED-4499-B497-A409DCA0DC33}" type="datetimeFigureOut">
              <a:rPr lang="ru-RU" smtClean="0"/>
              <a:t>18.11.2013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2821559912"/>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A7D719-28ED-4499-B497-A409DCA0DC33}" type="datetimeFigureOut">
              <a:rPr lang="ru-RU" smtClean="0"/>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131334792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A7D719-28ED-4499-B497-A409DCA0DC33}" type="datetimeFigureOut">
              <a:rPr lang="ru-RU" smtClean="0"/>
              <a:t>18.11.2013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4463D9-B816-435A-8CBA-39DEA48100C7}" type="slidenum">
              <a:rPr lang="ru-RU" smtClean="0"/>
              <a:t>‹#›</a:t>
            </a:fld>
            <a:endParaRPr lang="ru-RU"/>
          </a:p>
        </p:txBody>
      </p:sp>
    </p:spTree>
    <p:extLst>
      <p:ext uri="{BB962C8B-B14F-4D97-AF65-F5344CB8AC3E}">
        <p14:creationId xmlns:p14="http://schemas.microsoft.com/office/powerpoint/2010/main" val="278932895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1" name="drumroll.wav"/>
          </p:stSnd>
        </p:sndAc>
      </p:transition>
    </mc:Choice>
    <mc:Fallback xmlns="">
      <p:transition spd="slow">
        <p:fade/>
        <p:sndAc>
          <p:stSnd>
            <p:snd r:embed="rId3" name="drumroll.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7D719-28ED-4499-B497-A409DCA0DC33}" type="datetimeFigureOut">
              <a:rPr lang="ru-RU" smtClean="0"/>
              <a:t>18.11.2013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463D9-B816-435A-8CBA-39DEA48100C7}" type="slidenum">
              <a:rPr lang="ru-RU" smtClean="0"/>
              <a:t>‹#›</a:t>
            </a:fld>
            <a:endParaRPr lang="ru-RU"/>
          </a:p>
        </p:txBody>
      </p:sp>
    </p:spTree>
    <p:extLst>
      <p:ext uri="{BB962C8B-B14F-4D97-AF65-F5344CB8AC3E}">
        <p14:creationId xmlns:p14="http://schemas.microsoft.com/office/powerpoint/2010/main" val="99773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400">
        <p14:honeycomb/>
        <p:sndAc>
          <p:stSnd>
            <p:snd r:embed="rId13" name="drumroll.wav"/>
          </p:stSnd>
        </p:sndAc>
      </p:transition>
    </mc:Choice>
    <mc:Fallback xmlns="">
      <p:transition spd="slow">
        <p:fade/>
        <p:sndAc>
          <p:stSnd>
            <p:snd r:embed="rId14" name="drumroll.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340768"/>
            <a:ext cx="7772400" cy="1470025"/>
          </a:xfrm>
        </p:spPr>
        <p:txBody>
          <a:bodyPr>
            <a:noAutofit/>
            <a:scene3d>
              <a:camera prst="perspectiveContrastingLeftFacing"/>
              <a:lightRig rig="contrasting" dir="t">
                <a:rot lat="0" lon="0" rev="4500000"/>
              </a:lightRig>
            </a:scene3d>
            <a:sp3d contourW="6350" prstMaterial="metal">
              <a:bevelT w="127000" h="31750" prst="relaxedInset"/>
              <a:contourClr>
                <a:schemeClr val="accent1">
                  <a:shade val="75000"/>
                </a:schemeClr>
              </a:contourClr>
            </a:sp3d>
          </a:bodyPr>
          <a:lstStyle/>
          <a:p>
            <a:r>
              <a:rPr lang="ru-RU" sz="5400" b="1" cap="all" dirty="0" err="1">
                <a:ln w="0"/>
                <a:solidFill>
                  <a:schemeClr val="bg1"/>
                </a:solidFill>
                <a:effectLst>
                  <a:glow rad="228600">
                    <a:schemeClr val="accent6">
                      <a:satMod val="175000"/>
                      <a:alpha val="40000"/>
                    </a:schemeClr>
                  </a:glow>
                  <a:reflection blurRad="12700" stA="50000" endPos="50000" dist="5000" dir="5400000" sy="-100000" rotWithShape="0"/>
                </a:effectLst>
              </a:rPr>
              <a:t>Міжнародний</a:t>
            </a:r>
            <a:r>
              <a:rPr lang="ru-RU" sz="5400" b="1" cap="all" dirty="0">
                <a:ln w="0"/>
                <a:solidFill>
                  <a:schemeClr val="bg1"/>
                </a:solidFill>
                <a:effectLst>
                  <a:glow rad="228600">
                    <a:schemeClr val="accent6">
                      <a:satMod val="175000"/>
                      <a:alpha val="40000"/>
                    </a:schemeClr>
                  </a:glow>
                  <a:reflection blurRad="12700" stA="50000" endPos="50000" dist="5000" dir="5400000" sy="-100000" rotWithShape="0"/>
                </a:effectLst>
              </a:rPr>
              <a:t> факт про </a:t>
            </a:r>
            <a:r>
              <a:rPr lang="ru-RU" sz="5400" b="1" cap="all" dirty="0" err="1">
                <a:ln w="0"/>
                <a:solidFill>
                  <a:schemeClr val="bg1"/>
                </a:solidFill>
                <a:effectLst>
                  <a:glow rad="228600">
                    <a:schemeClr val="accent6">
                      <a:satMod val="175000"/>
                      <a:alpha val="40000"/>
                    </a:schemeClr>
                  </a:glow>
                  <a:reflection blurRad="12700" stA="50000" endPos="50000" dist="5000" dir="5400000" sy="-100000" rotWithShape="0"/>
                </a:effectLst>
              </a:rPr>
              <a:t>економічні</a:t>
            </a:r>
            <a:r>
              <a:rPr lang="ru-RU" sz="5400" b="1" cap="all" dirty="0">
                <a:ln w="0"/>
                <a:solidFill>
                  <a:schemeClr val="bg1"/>
                </a:solidFill>
                <a:effectLst>
                  <a:glow rad="228600">
                    <a:schemeClr val="accent6">
                      <a:satMod val="175000"/>
                      <a:alpha val="40000"/>
                    </a:schemeClr>
                  </a:glow>
                  <a:reflection blurRad="12700" stA="50000" endPos="50000" dist="5000" dir="5400000" sy="-100000" rotWithShape="0"/>
                </a:effectLst>
              </a:rPr>
              <a:t>, </a:t>
            </a:r>
            <a:r>
              <a:rPr lang="ru-RU" sz="5400" b="1" cap="all" dirty="0" err="1">
                <a:ln w="0"/>
                <a:solidFill>
                  <a:schemeClr val="bg1"/>
                </a:solidFill>
                <a:effectLst>
                  <a:glow rad="228600">
                    <a:schemeClr val="accent6">
                      <a:satMod val="175000"/>
                      <a:alpha val="40000"/>
                    </a:schemeClr>
                  </a:glow>
                  <a:reflection blurRad="12700" stA="50000" endPos="50000" dist="5000" dir="5400000" sy="-100000" rotWithShape="0"/>
                </a:effectLst>
              </a:rPr>
              <a:t>соціальні</a:t>
            </a:r>
            <a:r>
              <a:rPr lang="ru-RU" sz="5400" b="1" cap="all" dirty="0">
                <a:ln w="0"/>
                <a:solidFill>
                  <a:schemeClr val="bg1"/>
                </a:solidFill>
                <a:effectLst>
                  <a:glow rad="228600">
                    <a:schemeClr val="accent6">
                      <a:satMod val="175000"/>
                      <a:alpha val="40000"/>
                    </a:schemeClr>
                  </a:glow>
                  <a:reflection blurRad="12700" stA="50000" endPos="50000" dist="5000" dir="5400000" sy="-100000" rotWithShape="0"/>
                </a:effectLst>
              </a:rPr>
              <a:t>, </a:t>
            </a:r>
            <a:r>
              <a:rPr lang="ru-RU" sz="5400" b="1" cap="all" dirty="0" err="1">
                <a:ln w="0"/>
                <a:solidFill>
                  <a:schemeClr val="bg1"/>
                </a:solidFill>
                <a:effectLst>
                  <a:glow rad="228600">
                    <a:schemeClr val="accent6">
                      <a:satMod val="175000"/>
                      <a:alpha val="40000"/>
                    </a:schemeClr>
                  </a:glow>
                  <a:reflection blurRad="12700" stA="50000" endPos="50000" dist="5000" dir="5400000" sy="-100000" rotWithShape="0"/>
                </a:effectLst>
              </a:rPr>
              <a:t>культурні</a:t>
            </a:r>
            <a:r>
              <a:rPr lang="ru-RU" sz="5400" b="1" cap="all" dirty="0">
                <a:ln w="0"/>
                <a:solidFill>
                  <a:schemeClr val="bg1"/>
                </a:solidFill>
                <a:effectLst>
                  <a:glow rad="228600">
                    <a:schemeClr val="accent6">
                      <a:satMod val="175000"/>
                      <a:alpha val="40000"/>
                    </a:schemeClr>
                  </a:glow>
                  <a:reflection blurRad="12700" stA="50000" endPos="50000" dist="5000" dir="5400000" sy="-100000" rotWithShape="0"/>
                </a:effectLst>
              </a:rPr>
              <a:t> права </a:t>
            </a:r>
            <a:r>
              <a:rPr lang="ru-RU" sz="5400" b="1" cap="all" dirty="0" err="1">
                <a:ln w="0"/>
                <a:solidFill>
                  <a:schemeClr val="bg1"/>
                </a:solidFill>
                <a:effectLst>
                  <a:glow rad="228600">
                    <a:schemeClr val="accent6">
                      <a:satMod val="175000"/>
                      <a:alpha val="40000"/>
                    </a:schemeClr>
                  </a:glow>
                  <a:reflection blurRad="12700" stA="50000" endPos="50000" dist="5000" dir="5400000" sy="-100000" rotWithShape="0"/>
                </a:effectLst>
              </a:rPr>
              <a:t>людини</a:t>
            </a:r>
            <a:endParaRPr lang="ru-RU" sz="5400" b="1" cap="all" dirty="0">
              <a:ln w="0"/>
              <a:solidFill>
                <a:schemeClr val="bg1"/>
              </a:solidFill>
              <a:effectLst>
                <a:glow rad="228600">
                  <a:schemeClr val="accent6">
                    <a:satMod val="175000"/>
                    <a:alpha val="40000"/>
                  </a:schemeClr>
                </a:glow>
                <a:reflection blurRad="12700" stA="50000" endPos="50000" dist="5000" dir="5400000" sy="-100000" rotWithShape="0"/>
              </a:effectLst>
            </a:endParaRPr>
          </a:p>
        </p:txBody>
      </p:sp>
      <p:sp>
        <p:nvSpPr>
          <p:cNvPr id="5" name="Подзаголовок 4"/>
          <p:cNvSpPr>
            <a:spLocks noGrp="1"/>
          </p:cNvSpPr>
          <p:nvPr>
            <p:ph type="subTitle" idx="1"/>
          </p:nvPr>
        </p:nvSpPr>
        <p:spPr>
          <a:xfrm>
            <a:off x="4211960" y="4725144"/>
            <a:ext cx="6400800" cy="1752600"/>
          </a:xfrm>
        </p:spPr>
        <p:txBody>
          <a:bodyPr>
            <a:normAutofit lnSpcReduction="10000"/>
            <a:scene3d>
              <a:camera prst="perspectiveHeroicExtremeLeftFacing"/>
              <a:lightRig rig="threePt" dir="t"/>
            </a:scene3d>
          </a:bodyPr>
          <a:lstStyle/>
          <a:p>
            <a:r>
              <a:rPr lang="uk-UA" dirty="0">
                <a:ln>
                  <a:solidFill>
                    <a:schemeClr val="tx1"/>
                  </a:solidFill>
                </a:ln>
                <a:solidFill>
                  <a:srgbClr val="FF0000"/>
                </a:solidFill>
              </a:rPr>
              <a:t> </a:t>
            </a:r>
            <a:r>
              <a:rPr lang="uk-UA" dirty="0" smtClean="0">
                <a:ln>
                  <a:solidFill>
                    <a:schemeClr val="tx1"/>
                  </a:solidFill>
                </a:ln>
                <a:solidFill>
                  <a:srgbClr val="FF0000"/>
                </a:solidFill>
              </a:rPr>
              <a:t>  </a:t>
            </a:r>
            <a:r>
              <a:rPr lang="uk-UA" sz="2000" dirty="0" smtClean="0">
                <a:ln>
                  <a:solidFill>
                    <a:schemeClr val="tx1"/>
                  </a:solidFill>
                </a:ln>
                <a:solidFill>
                  <a:srgbClr val="FF0000"/>
                </a:solidFill>
              </a:rPr>
              <a:t>Підготували :                                                                 Ковалів Павло,                                                                          Бондар Руслана,                                                                      </a:t>
            </a:r>
            <a:r>
              <a:rPr lang="uk-UA" sz="2000" dirty="0" err="1" smtClean="0">
                <a:ln>
                  <a:solidFill>
                    <a:schemeClr val="tx1"/>
                  </a:solidFill>
                </a:ln>
                <a:solidFill>
                  <a:srgbClr val="FF0000"/>
                </a:solidFill>
              </a:rPr>
              <a:t>Христевич</a:t>
            </a:r>
            <a:r>
              <a:rPr lang="uk-UA" sz="2000" dirty="0" smtClean="0">
                <a:ln>
                  <a:solidFill>
                    <a:schemeClr val="tx1"/>
                  </a:solidFill>
                </a:ln>
                <a:solidFill>
                  <a:srgbClr val="FF0000"/>
                </a:solidFill>
              </a:rPr>
              <a:t> Ілона,                                                                      </a:t>
            </a:r>
            <a:r>
              <a:rPr lang="uk-UA" sz="2000" dirty="0" err="1" smtClean="0">
                <a:ln>
                  <a:solidFill>
                    <a:schemeClr val="tx1"/>
                  </a:solidFill>
                </a:ln>
                <a:solidFill>
                  <a:srgbClr val="FF0000"/>
                </a:solidFill>
              </a:rPr>
              <a:t>Нартікова</a:t>
            </a:r>
            <a:r>
              <a:rPr lang="uk-UA" sz="2000" dirty="0" smtClean="0">
                <a:ln>
                  <a:solidFill>
                    <a:schemeClr val="tx1"/>
                  </a:solidFill>
                </a:ln>
                <a:solidFill>
                  <a:srgbClr val="FF0000"/>
                </a:solidFill>
              </a:rPr>
              <a:t> Олена</a:t>
            </a:r>
            <a:endParaRPr lang="uk-UA" sz="2000" dirty="0">
              <a:ln>
                <a:solidFill>
                  <a:schemeClr val="tx1"/>
                </a:solidFill>
              </a:ln>
              <a:solidFill>
                <a:srgbClr val="FF0000"/>
              </a:solidFill>
            </a:endParaRPr>
          </a:p>
        </p:txBody>
      </p:sp>
    </p:spTree>
    <p:extLst>
      <p:ext uri="{BB962C8B-B14F-4D97-AF65-F5344CB8AC3E}">
        <p14:creationId xmlns:p14="http://schemas.microsoft.com/office/powerpoint/2010/main" val="321173820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46094 0.62708 C -0.44983 0.61829 -0.45139 0.61667 -0.44375 0.60417 C -0.43958 0.59722 -0.43333 0.59282 -0.42969 0.58542 C -0.42535 0.57685 -0.41823 0.56782 -0.41094 0.56458 C -0.40781 0.56042 -0.40469 0.55625 -0.40156 0.55208 C -0.39896 0.54861 -0.39219 0.54375 -0.39219 0.54375 C -0.38663 0.53241 -0.37743 0.53032 -0.36875 0.525 C -0.3441 0.50995 -0.31892 0.49815 -0.29236 0.49167 C -0.2816 0.48241 -0.29253 0.49074 -0.27031 0.48333 C -0.2434 0.47431 -0.21667 0.46042 -0.18906 0.45625 C -0.17187 0.44745 -0.16215 0.44167 -0.14375 0.43542 C -0.1276 0.42986 -0.1283 0.43333 -0.11406 0.42708 C -0.09323 0.41782 -0.07344 0.40278 -0.05156 0.39792 C -0.03455 0.3838 -0.01458 0.37917 0.00156 0.3625 C 0.0158 0.34792 0.0283 0.33264 0.04375 0.32083 C 0.05694 0.29907 0.07622 0.28588 0.09375 0.27083 C 0.09792 0.26736 0.10278 0.26505 0.10625 0.26042 C 0.11823 0.24444 0.13247 0.23171 0.14531 0.21667 C 0.15174 0.20926 0.15556 0.20069 0.1625 0.19375 C 0.16458 0.18819 0.16806 0.1831 0.16875 0.17708 C 0.16927 0.17292 0.16927 0.16852 0.17031 0.16458 C 0.17135 0.16088 0.17396 0.15787 0.175 0.15417 C 0.175 0.15417 0.18194 0.12662 0.18438 0.11667 C 0.18628 0.10903 0.1901 0.10347 0.19219 0.09583 C 0.19167 0.07639 0.1934 0.05648 0.19045 0.0375 C 0.18941 0.03056 0.17465 -0.00069 0.17031 -0.00833 C 0.14757 -0.04815 0.11285 -0.09005 0.07656 -0.10625 C 0.06076 -0.12384 0.05069 -0.12338 0.03125 -0.12917 C 0.0026 -0.12847 -0.02604 -0.1294 -0.05469 -0.12708 C -0.07101 -0.12593 -0.08681 -0.11921 -0.10312 -0.11667 C -0.12847 -0.10278 -0.15434 -0.09352 -0.17969 -0.07917 C -0.18611 -0.07546 -0.19045 -0.0669 -0.19687 -0.0625 C -0.20104 -0.05116 -0.20486 -0.04745 -0.21094 -0.0375 C -0.22569 -0.01343 -0.24115 0.01296 -0.24687 0.04375 C -0.2467 0.05185 -0.25035 0.11829 -0.24062 0.1375 C -0.23924 0.14491 -0.23976 0.14653 -0.23594 0.15208 C -0.23299 0.15648 -0.22656 0.16458 -0.22656 0.16458 C -0.22431 0.17384 -0.21701 0.17593 -0.21094 0.18125 C -0.19774 0.19306 -0.18559 0.20579 -0.17031 0.2125 C -0.15937 0.22731 -0.16944 0.21597 -0.15156 0.22708 C -0.14601 0.23056 -0.14167 0.23704 -0.13594 0.23958 C -0.13038 0.24213 -0.12448 0.24213 -0.11875 0.24375 C -0.09618 0.26389 -0.06649 0.2581 -0.04062 0.2625 C -0.03646 0.26597 -0.03281 0.27083 -0.02812 0.27292 C -0.02656 0.27361 -0.02483 0.27384 -0.02361 0.275 C -0.00729 0.28704 -0.01997 0.28079 -0.00937 0.28542 C -0.0066 0.2963 -0.00955 0.2875 -0.00312 0.29792 C -0.00052 0.30231 0.00035 0.3081 0.00313 0.3125 C 0.00434 0.31435 0.00642 0.31505 0.00781 0.31667 C 0.01354 0.32292 0.01927 0.32917 0.025 0.33542 C 0.03229 0.34352 0.03212 0.35069 0.04219 0.35417 C 0.05139 0.3706 0.0651 0.38056 0.07656 0.39375 C 0.07882 0.3963 0.08021 0.40023 0.08281 0.40208 C 0.08663 0.40463 0.09149 0.4037 0.09514 0.40625 C 0.09844 0.40833 0.10122 0.41157 0.10469 0.4125 C 0.11181 0.41435 0.1191 0.41389 0.12656 0.41458 C 0.14792 0.41319 0.16927 0.41343 0.19045 0.41042 C 0.21372 0.40718 0.2309 0.35926 0.24844 0.34375 C 0.25069 0.33912 0.25226 0.3338 0.25469 0.32917 C 0.2559 0.32685 0.25799 0.32523 0.25938 0.32292 C 0.26059 0.32106 0.26146 0.31875 0.2625 0.31667 C 0.26146 0.31181 0.26267 0.30463 0.25938 0.30208 C 0.25712 0.30023 0.2559 0.30741 0.25469 0.31042 C 0.25104 0.31875 0.25052 0.32894 0.24688 0.3375 C 0.23681 0.36042 0.22413 0.38079 0.21094 0.4 C 0.20295 0.41157 0.1717 0.43634 0.17031 0.4375 C 0.16128 0.4456 0.15382 0.45741 0.14375 0.4625 C 0.11198 0.4787 0.08021 0.49282 0.04826 0.50833 C 0.03281 0.50694 0.01719 0.50671 0.00156 0.50417 C -0.0158 0.50139 -0.02899 0.48727 -0.04531 0.48125 C -0.05087 0.47917 -0.05677 0.47986 -0.0625 0.47917 C -0.08872 0.46157 -0.11823 0.43866 -0.1375 0.40833 C -0.14392 0.39838 -0.14601 0.38819 -0.15156 0.37708 C -0.15382 0.37269 -0.15747 0.36921 -0.15937 0.36458 C -0.16788 0.34398 -0.17378 0.32106 -0.18125 0.3 C -0.18299 0.29537 -0.18594 0.29213 -0.1875 0.2875 C -0.19392 0.26921 -0.19549 0.25116 -0.20312 0.23333 C -0.20469 0.21481 -0.2066 0.19699 -0.21094 0.17917 C -0.2125 0.16204 -0.21528 0.14907 -0.22031 0.13333 C -0.2224 0.11968 -0.22274 0.10671 -0.22656 0.09375 C -0.22795 0.07708 -0.22847 0.06019 -0.23125 0.04375 C -0.23559 0.01829 -0.24618 -0.01065 -0.25312 -0.03542 C -0.25816 -0.05347 -0.26076 -0.07245 -0.26719 -0.08958 C -0.26875 -0.10556 -0.27153 -0.11829 -0.275 -0.13333 C -0.27622 -0.13889 -0.27622 -0.14491 -0.27812 -0.15 C -0.27986 -0.1544 -0.29705 -0.18912 -0.30156 -0.19583 C -0.30382 -0.19907 -0.30729 -0.20069 -0.30937 -0.20417 C -0.31701 -0.2162 -0.32066 -0.23542 -0.33281 -0.23958 C -0.34514 -0.21505 -0.35712 -0.18542 -0.3625 -0.15625 C -0.3658 -0.13819 -0.37187 -0.10208 -0.37187 -0.10208 C -0.37135 -0.06667 -0.3717 -0.03125 -0.37031 0.00417 C -0.36823 0.05972 -0.32882 0.11111 -0.28906 0.11875 C -0.27396 0.11667 -0.25868 0.11597 -0.24375 0.1125 C -0.20104 0.10255 -0.15955 0.06042 -0.14219 0.00833 C -0.13681 -0.03148 -0.14792 -0.0713 -0.13906 -0.11042 C -0.13715 -0.11898 -0.09878 -0.15185 -0.09844 -0.15208 C -0.04115 -0.19676 -0.08681 -0.1625 -0.03906 -0.1875 C -0.03264 -0.19097 -0.02708 -0.19769 -0.02031 -0.2 C 0.00104 -0.20741 0.02361 -0.2088 0.04531 -0.21458 C 0.08646 -0.21181 0.1059 -0.21597 0.13906 -0.19583 C 0.15972 -0.16829 0.13906 -0.19329 0.16701 -0.16875 C 0.18941 -0.14931 0.21059 -0.12245 0.22813 -0.09583 C 0.23299 -0.08843 0.23681 -0.07986 0.24219 -0.07292 C 0.2592 -0.05023 0.25295 -0.06806 0.2625 -0.04583 C 0.26476 -0.04051 0.26701 -0.03495 0.26875 -0.02917 C 0.27066 -0.02315 0.27344 -0.01042 0.27344 -0.01042 C 0.27188 0.01667 0.27118 0.07315 0.25781 0.1 C 0.26198 0.07755 0.27188 0.05926 0.27969 0.0375 C 0.28212 0.03079 0.28542 -0.00023 0.28594 -0.00417 C 0.28368 -0.04931 0.29688 -0.10185 0.27813 -0.13958 C 0.27483 -0.14606 0.27083 -0.15208 0.26719 -0.15833 C 0.2651 -0.16204 0.26493 -0.16759 0.2625 -0.17083 C 0.26007 -0.17407 0.25608 -0.17477 0.25313 -0.17708 C 0.2283 -0.19722 0.20625 -0.21296 0.17969 -0.22917 C 0.16181 -0.24005 0.15295 -0.2456 0.13281 -0.24792 C 0.11719 -0.24653 0.10122 -0.24792 0.08594 -0.24375 C 0.07101 -0.23958 0.05417 -0.20787 0.04688 -0.19167 C 0.04323 -0.16782 0.03594 -0.14861 0.025 -0.12917 C 0.01944 -0.09954 0.0184 -0.13218 0.02188 -0.07708 C 0.02257 -0.06736 0.02257 -0.05718 0.025 -0.04792 C 0.02569 -0.04514 0.02969 -0.04167 0.02969 -0.04167 L -0.01094 -0.025 L -3.61111E-6 -2.22222E-6 " pathEditMode="relative" ptsTypes="ffffffffffffffffffffffffffffffffffffffffffffffffffffffffffffffffffffffffffffffffffffffffffffffffffffffffffffffffffffffff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77064" cy="5090120"/>
          </a:xfrm>
        </p:spPr>
        <p:txBody>
          <a:bodyPr>
            <a:noAutofit/>
          </a:bodyPr>
          <a:lstStyle/>
          <a:p>
            <a:pPr algn="just"/>
            <a:r>
              <a:rPr lang="ru-RU" sz="1400" b="1" i="0" dirty="0" smtClean="0">
                <a:solidFill>
                  <a:schemeClr val="tx1">
                    <a:lumMod val="95000"/>
                    <a:lumOff val="5000"/>
                  </a:schemeClr>
                </a:solidFill>
                <a:effectLst/>
                <a:latin typeface="Palatino Linotype"/>
              </a:rPr>
              <a:t>право кожного, </a:t>
            </a:r>
            <a:r>
              <a:rPr lang="ru-RU" sz="1400" b="1" i="0" dirty="0" err="1" smtClean="0">
                <a:solidFill>
                  <a:schemeClr val="tx1">
                    <a:lumMod val="95000"/>
                    <a:lumOff val="5000"/>
                  </a:schemeClr>
                </a:solidFill>
                <a:effectLst/>
                <a:latin typeface="Palatino Linotype"/>
              </a:rPr>
              <a:t>хто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працює</a:t>
            </a:r>
            <a:r>
              <a:rPr lang="ru-RU" sz="1400" b="1" i="0" dirty="0" smtClean="0">
                <a:solidFill>
                  <a:schemeClr val="tx1">
                    <a:lumMod val="95000"/>
                    <a:lumOff val="5000"/>
                  </a:schemeClr>
                </a:solidFill>
                <a:effectLst/>
                <a:latin typeface="Palatino Linotype"/>
              </a:rPr>
              <a:t>, на </a:t>
            </a:r>
            <a:r>
              <a:rPr lang="ru-RU" sz="1400" b="1" i="0" dirty="0" err="1" smtClean="0">
                <a:solidFill>
                  <a:schemeClr val="tx1">
                    <a:lumMod val="95000"/>
                    <a:lumOff val="5000"/>
                  </a:schemeClr>
                </a:solidFill>
                <a:effectLst/>
                <a:latin typeface="Palatino Linotype"/>
              </a:rPr>
              <a:t>страйк</a:t>
            </a:r>
            <a:endParaRPr lang="ru-RU" sz="1400" b="1" i="0" dirty="0" smtClean="0">
              <a:solidFill>
                <a:schemeClr val="tx1">
                  <a:lumMod val="95000"/>
                  <a:lumOff val="5000"/>
                </a:schemeClr>
              </a:solidFill>
              <a:effectLst/>
              <a:latin typeface="Palatino Linotype"/>
            </a:endParaRPr>
          </a:p>
          <a:p>
            <a:pPr algn="just"/>
            <a:r>
              <a:rPr lang="ru-RU" sz="1400" b="1" i="0" dirty="0" smtClean="0">
                <a:solidFill>
                  <a:schemeClr val="tx1">
                    <a:lumMod val="95000"/>
                    <a:lumOff val="5000"/>
                  </a:schemeClr>
                </a:solidFill>
                <a:effectLst/>
                <a:latin typeface="Palatino Linotype"/>
              </a:rPr>
              <a:t>(ст. 44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демократичних</a:t>
            </a:r>
            <a:r>
              <a:rPr lang="ru-RU" sz="1400" b="1" i="0" dirty="0" smtClean="0">
                <a:solidFill>
                  <a:schemeClr val="tx1">
                    <a:lumMod val="95000"/>
                    <a:lumOff val="5000"/>
                  </a:schemeClr>
                </a:solidFill>
                <a:effectLst/>
                <a:latin typeface="Palatino Linotype"/>
              </a:rPr>
              <a:t> державах </a:t>
            </a:r>
            <a:r>
              <a:rPr lang="ru-RU" sz="1400" b="1" i="0" dirty="0" err="1" smtClean="0">
                <a:solidFill>
                  <a:schemeClr val="tx1">
                    <a:lumMod val="95000"/>
                    <a:lumOff val="5000"/>
                  </a:schemeClr>
                </a:solidFill>
                <a:effectLst/>
                <a:latin typeface="Palatino Linotype"/>
              </a:rPr>
              <a:t>це</a:t>
            </a:r>
            <a:r>
              <a:rPr lang="ru-RU" sz="1400" b="1" i="0" dirty="0" smtClean="0">
                <a:solidFill>
                  <a:schemeClr val="tx1">
                    <a:lumMod val="95000"/>
                    <a:lumOff val="5000"/>
                  </a:schemeClr>
                </a:solidFill>
                <a:effectLst/>
                <a:latin typeface="Palatino Linotype"/>
              </a:rPr>
              <a:t> право </a:t>
            </a:r>
            <a:r>
              <a:rPr lang="ru-RU" sz="1400" b="1" i="0" dirty="0" err="1" smtClean="0">
                <a:solidFill>
                  <a:schemeClr val="tx1">
                    <a:lumMod val="95000"/>
                    <a:lumOff val="5000"/>
                  </a:schemeClr>
                </a:solidFill>
                <a:effectLst/>
                <a:latin typeface="Palatino Linotype"/>
              </a:rPr>
              <a:t>зазвичай</a:t>
            </a:r>
            <a:r>
              <a:rPr lang="ru-RU" sz="1400" b="1" i="0" dirty="0" smtClean="0">
                <a:solidFill>
                  <a:schemeClr val="tx1">
                    <a:lumMod val="95000"/>
                    <a:lumOff val="5000"/>
                  </a:schemeClr>
                </a:solidFill>
                <a:effectLst/>
                <a:latin typeface="Palatino Linotype"/>
              </a:rPr>
              <a:t> не </a:t>
            </a:r>
            <a:r>
              <a:rPr lang="ru-RU" sz="1400" b="1" i="0" dirty="0" err="1" smtClean="0">
                <a:solidFill>
                  <a:schemeClr val="tx1">
                    <a:lumMod val="95000"/>
                    <a:lumOff val="5000"/>
                  </a:schemeClr>
                </a:solidFill>
                <a:effectLst/>
                <a:latin typeface="Palatino Linotype"/>
              </a:rPr>
              <a:t>виносять</a:t>
            </a:r>
            <a:r>
              <a:rPr lang="ru-RU" sz="1400" b="1" i="0" dirty="0" smtClean="0">
                <a:solidFill>
                  <a:schemeClr val="tx1">
                    <a:lumMod val="95000"/>
                    <a:lumOff val="5000"/>
                  </a:schemeClr>
                </a:solidFill>
                <a:effectLst/>
                <a:latin typeface="Palatino Linotype"/>
              </a:rPr>
              <a:t> на </a:t>
            </a:r>
            <a:r>
              <a:rPr lang="ru-RU" sz="1400" b="1" i="0" dirty="0" err="1" smtClean="0">
                <a:solidFill>
                  <a:schemeClr val="tx1">
                    <a:lumMod val="95000"/>
                    <a:lumOff val="5000"/>
                  </a:schemeClr>
                </a:solidFill>
                <a:effectLst/>
                <a:latin typeface="Palatino Linotype"/>
              </a:rPr>
              <a:t>конституційний</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рівень</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хоча</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воно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визнається</a:t>
            </a:r>
            <a:r>
              <a:rPr lang="ru-RU" sz="1400" b="1" i="0" dirty="0" smtClean="0">
                <a:solidFill>
                  <a:schemeClr val="tx1">
                    <a:lumMod val="95000"/>
                    <a:lumOff val="5000"/>
                  </a:schemeClr>
                </a:solidFill>
                <a:effectLst/>
                <a:latin typeface="Palatino Linotype"/>
              </a:rPr>
              <a:t> і детально </a:t>
            </a:r>
            <a:r>
              <a:rPr lang="ru-RU" sz="1400" b="1" i="0" dirty="0" err="1" smtClean="0">
                <a:solidFill>
                  <a:schemeClr val="tx1">
                    <a:lumMod val="95000"/>
                    <a:lumOff val="5000"/>
                  </a:schemeClr>
                </a:solidFill>
                <a:effectLst/>
                <a:latin typeface="Palatino Linotype"/>
              </a:rPr>
              <a:t>регулюється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чинним</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законодавством</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постсоціалістичних</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конституціях</a:t>
            </a:r>
            <a:r>
              <a:rPr lang="ru-RU" sz="1400" b="1" i="0" dirty="0" smtClean="0">
                <a:solidFill>
                  <a:schemeClr val="tx1">
                    <a:lumMod val="95000"/>
                    <a:lumOff val="5000"/>
                  </a:schemeClr>
                </a:solidFill>
                <a:effectLst/>
                <a:latin typeface="Palatino Linotype"/>
              </a:rPr>
              <a:t> право на </a:t>
            </a:r>
            <a:r>
              <a:rPr lang="ru-RU" sz="1400" b="1" i="0" dirty="0" err="1" smtClean="0">
                <a:solidFill>
                  <a:schemeClr val="tx1">
                    <a:lumMod val="95000"/>
                    <a:lumOff val="5000"/>
                  </a:schemeClr>
                </a:solidFill>
                <a:effectLst/>
                <a:latin typeface="Palatino Linotype"/>
              </a:rPr>
              <a:t>страйк</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зустрічається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досить</a:t>
            </a:r>
            <a:r>
              <a:rPr lang="ru-RU" sz="1400" b="1" i="0" dirty="0" smtClean="0">
                <a:solidFill>
                  <a:schemeClr val="tx1">
                    <a:lumMod val="95000"/>
                    <a:lumOff val="5000"/>
                  </a:schemeClr>
                </a:solidFill>
                <a:effectLst/>
                <a:latin typeface="Palatino Linotype"/>
              </a:rPr>
              <a:t> часто. </a:t>
            </a:r>
            <a:r>
              <a:rPr lang="ru-RU" sz="1400" b="1" i="0" dirty="0" err="1" smtClean="0">
                <a:solidFill>
                  <a:schemeClr val="tx1">
                    <a:lumMod val="95000"/>
                    <a:lumOff val="5000"/>
                  </a:schemeClr>
                </a:solidFill>
                <a:effectLst/>
                <a:latin typeface="Palatino Linotype"/>
              </a:rPr>
              <a:t>Це</a:t>
            </a:r>
            <a:r>
              <a:rPr lang="ru-RU" sz="1400" b="1" i="0" dirty="0" smtClean="0">
                <a:solidFill>
                  <a:schemeClr val="tx1">
                    <a:lumMod val="95000"/>
                    <a:lumOff val="5000"/>
                  </a:schemeClr>
                </a:solidFill>
                <a:effectLst/>
                <a:latin typeface="Palatino Linotype"/>
              </a:rPr>
              <a:t> є </a:t>
            </a:r>
            <a:r>
              <a:rPr lang="ru-RU" sz="1400" b="1" i="0" dirty="0" err="1" smtClean="0">
                <a:solidFill>
                  <a:schemeClr val="tx1">
                    <a:lumMod val="95000"/>
                    <a:lumOff val="5000"/>
                  </a:schemeClr>
                </a:solidFill>
                <a:effectLst/>
                <a:latin typeface="Palatino Linotype"/>
              </a:rPr>
              <a:t>реакцією</a:t>
            </a:r>
            <a:r>
              <a:rPr lang="ru-RU" sz="1400" b="1" i="0" dirty="0" smtClean="0">
                <a:solidFill>
                  <a:schemeClr val="tx1">
                    <a:lumMod val="95000"/>
                    <a:lumOff val="5000"/>
                  </a:schemeClr>
                </a:solidFill>
                <a:effectLst/>
                <a:latin typeface="Palatino Linotype"/>
              </a:rPr>
              <a:t> на </a:t>
            </a:r>
            <a:r>
              <a:rPr lang="ru-RU" sz="1400" b="1" i="0" dirty="0" err="1" smtClean="0">
                <a:solidFill>
                  <a:schemeClr val="tx1">
                    <a:lumMod val="95000"/>
                    <a:lumOff val="5000"/>
                  </a:schemeClr>
                </a:solidFill>
                <a:effectLst/>
                <a:latin typeface="Palatino Linotype"/>
              </a:rPr>
              <a:t>минуле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оскільки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соціалістичні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таке</a:t>
            </a:r>
            <a:r>
              <a:rPr lang="ru-RU" sz="1400" b="1" i="0" dirty="0" smtClean="0">
                <a:solidFill>
                  <a:schemeClr val="tx1">
                    <a:lumMod val="95000"/>
                    <a:lumOff val="5000"/>
                  </a:schemeClr>
                </a:solidFill>
                <a:effectLst/>
                <a:latin typeface="Palatino Linotype"/>
              </a:rPr>
              <a:t> право </a:t>
            </a:r>
            <a:r>
              <a:rPr lang="ru-RU" sz="1400" b="1" i="0" dirty="0" err="1" smtClean="0">
                <a:solidFill>
                  <a:schemeClr val="tx1">
                    <a:lumMod val="95000"/>
                    <a:lumOff val="5000"/>
                  </a:schemeClr>
                </a:solidFill>
                <a:effectLst/>
                <a:latin typeface="Palatino Linotype"/>
              </a:rPr>
              <a:t>рідко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визнають</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виходячи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із</a:t>
            </a:r>
            <a:r>
              <a:rPr lang="ru-RU" sz="1400" b="1" i="0" dirty="0" smtClean="0">
                <a:solidFill>
                  <a:schemeClr val="tx1">
                    <a:lumMod val="95000"/>
                    <a:lumOff val="5000"/>
                  </a:schemeClr>
                </a:solidFill>
                <a:effectLst/>
                <a:latin typeface="Palatino Linotype"/>
              </a:rPr>
              <a:t> того, </a:t>
            </a:r>
            <a:r>
              <a:rPr lang="ru-RU" sz="1400" b="1" i="0" dirty="0" err="1" smtClean="0">
                <a:solidFill>
                  <a:schemeClr val="tx1">
                    <a:lumMod val="95000"/>
                    <a:lumOff val="5000"/>
                  </a:schemeClr>
                </a:solidFill>
                <a:effectLst/>
                <a:latin typeface="Palatino Linotype"/>
              </a:rPr>
              <a:t>що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працівники</a:t>
            </a:r>
            <a:r>
              <a:rPr lang="ru-RU" sz="1400" b="1" i="0" dirty="0" smtClean="0">
                <a:solidFill>
                  <a:schemeClr val="tx1">
                    <a:lumMod val="95000"/>
                    <a:lumOff val="5000"/>
                  </a:schemeClr>
                </a:solidFill>
                <a:effectLst/>
                <a:latin typeface="Palatino Linotype"/>
              </a:rPr>
              <a:t> - </a:t>
            </a:r>
            <a:r>
              <a:rPr lang="ru-RU" sz="1400" b="1" i="0" dirty="0" err="1" smtClean="0">
                <a:solidFill>
                  <a:schemeClr val="tx1">
                    <a:lumMod val="95000"/>
                    <a:lumOff val="5000"/>
                  </a:schemeClr>
                </a:solidFill>
                <a:effectLst/>
                <a:latin typeface="Palatino Linotype"/>
              </a:rPr>
              <a:t>власники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всієї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економіки</a:t>
            </a:r>
            <a:r>
              <a:rPr lang="ru-RU" sz="1400" b="1" i="0" dirty="0" smtClean="0">
                <a:solidFill>
                  <a:schemeClr val="tx1">
                    <a:lumMod val="95000"/>
                    <a:lumOff val="5000"/>
                  </a:schemeClr>
                </a:solidFill>
                <a:effectLst/>
                <a:latin typeface="Palatino Linotype"/>
              </a:rPr>
              <a:t>, а тому </a:t>
            </a:r>
            <a:r>
              <a:rPr lang="ru-RU" sz="1400" b="1" i="0" dirty="0" err="1" smtClean="0">
                <a:solidFill>
                  <a:schemeClr val="tx1">
                    <a:lumMod val="95000"/>
                    <a:lumOff val="5000"/>
                  </a:schemeClr>
                </a:solidFill>
                <a:effectLst/>
                <a:latin typeface="Palatino Linotype"/>
              </a:rPr>
              <a:t>страйкувати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їм</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немає</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сенсу</a:t>
            </a:r>
            <a:r>
              <a:rPr lang="ru-RU" sz="1400" b="1" i="0" dirty="0" smtClean="0">
                <a:solidFill>
                  <a:schemeClr val="tx1">
                    <a:lumMod val="95000"/>
                    <a:lumOff val="5000"/>
                  </a:schemeClr>
                </a:solidFill>
                <a:effectLst/>
                <a:latin typeface="Palatino Linotype"/>
              </a:rPr>
              <a:t>;</a:t>
            </a:r>
          </a:p>
          <a:p>
            <a:pPr algn="just"/>
            <a:r>
              <a:rPr lang="ru-RU" sz="1400" b="1" i="0" dirty="0" smtClean="0">
                <a:solidFill>
                  <a:schemeClr val="tx1">
                    <a:lumMod val="95000"/>
                    <a:lumOff val="5000"/>
                  </a:schemeClr>
                </a:solidFill>
                <a:effectLst/>
                <a:latin typeface="Palatino Linotype"/>
              </a:rPr>
              <a:t>право кожного, </a:t>
            </a:r>
            <a:r>
              <a:rPr lang="ru-RU" sz="1400" b="1" i="0" dirty="0" err="1" smtClean="0">
                <a:solidFill>
                  <a:schemeClr val="tx1">
                    <a:lumMod val="95000"/>
                    <a:lumOff val="5000"/>
                  </a:schemeClr>
                </a:solidFill>
                <a:effectLst/>
                <a:latin typeface="Palatino Linotype"/>
              </a:rPr>
              <a:t>хто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працює</a:t>
            </a:r>
            <a:r>
              <a:rPr lang="ru-RU" sz="1400" b="1" i="0" dirty="0" smtClean="0">
                <a:solidFill>
                  <a:schemeClr val="tx1">
                    <a:lumMod val="95000"/>
                    <a:lumOff val="5000"/>
                  </a:schemeClr>
                </a:solidFill>
                <a:effectLst/>
                <a:latin typeface="Palatino Linotype"/>
              </a:rPr>
              <a:t>, на </a:t>
            </a:r>
            <a:r>
              <a:rPr lang="ru-RU" sz="1400" b="1" i="0" dirty="0" err="1" smtClean="0">
                <a:solidFill>
                  <a:schemeClr val="tx1">
                    <a:lumMod val="95000"/>
                    <a:lumOff val="5000"/>
                  </a:schemeClr>
                </a:solidFill>
                <a:effectLst/>
                <a:latin typeface="Palatino Linotype"/>
              </a:rPr>
              <a:t>відпочинок</a:t>
            </a:r>
            <a:endParaRPr lang="ru-RU" sz="1400" b="1" i="0" dirty="0" smtClean="0">
              <a:solidFill>
                <a:schemeClr val="tx1">
                  <a:lumMod val="95000"/>
                  <a:lumOff val="5000"/>
                </a:schemeClr>
              </a:solidFill>
              <a:effectLst/>
              <a:latin typeface="Palatino Linotype"/>
            </a:endParaRPr>
          </a:p>
          <a:p>
            <a:pPr algn="just"/>
            <a:r>
              <a:rPr lang="ru-RU" sz="1400" b="1" i="0" dirty="0" smtClean="0">
                <a:solidFill>
                  <a:schemeClr val="tx1">
                    <a:lumMod val="95000"/>
                    <a:lumOff val="5000"/>
                  </a:schemeClr>
                </a:solidFill>
                <a:effectLst/>
                <a:latin typeface="Palatino Linotype"/>
              </a:rPr>
              <a:t>(ст. 45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a:t>
            </a:r>
          </a:p>
          <a:p>
            <a:pPr algn="just"/>
            <a:r>
              <a:rPr lang="ru-RU" sz="1400" b="1" i="0" dirty="0" smtClean="0">
                <a:solidFill>
                  <a:schemeClr val="tx1">
                    <a:lumMod val="95000"/>
                    <a:lumOff val="5000"/>
                  </a:schemeClr>
                </a:solidFill>
                <a:effectLst/>
                <a:latin typeface="Palatino Linotype"/>
              </a:rPr>
              <a:t>право </a:t>
            </a:r>
            <a:r>
              <a:rPr lang="ru-RU" sz="1400" b="1" i="0" dirty="0" err="1" smtClean="0">
                <a:solidFill>
                  <a:schemeClr val="tx1">
                    <a:lumMod val="95000"/>
                    <a:lumOff val="5000"/>
                  </a:schemeClr>
                </a:solidFill>
                <a:effectLst/>
                <a:latin typeface="Palatino Linotype"/>
              </a:rPr>
              <a:t>громадян</a:t>
            </a:r>
            <a:r>
              <a:rPr lang="ru-RU" sz="1400" b="1" i="0" dirty="0" smtClean="0">
                <a:solidFill>
                  <a:schemeClr val="tx1">
                    <a:lumMod val="95000"/>
                    <a:lumOff val="5000"/>
                  </a:schemeClr>
                </a:solidFill>
                <a:effectLst/>
                <a:latin typeface="Palatino Linotype"/>
              </a:rPr>
              <a:t> на </a:t>
            </a:r>
            <a:r>
              <a:rPr lang="ru-RU" sz="1400" b="1" i="0" dirty="0" err="1" smtClean="0">
                <a:solidFill>
                  <a:schemeClr val="tx1">
                    <a:lumMod val="95000"/>
                    <a:lumOff val="5000"/>
                  </a:schemeClr>
                </a:solidFill>
                <a:effectLst/>
                <a:latin typeface="Palatino Linotype"/>
              </a:rPr>
              <a:t>соціальний</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захист</a:t>
            </a:r>
            <a:endParaRPr lang="ru-RU" sz="1400" b="1" i="0" dirty="0" smtClean="0">
              <a:solidFill>
                <a:schemeClr val="tx1">
                  <a:lumMod val="95000"/>
                  <a:lumOff val="5000"/>
                </a:schemeClr>
              </a:solidFill>
              <a:effectLst/>
              <a:latin typeface="Palatino Linotype"/>
            </a:endParaRPr>
          </a:p>
          <a:p>
            <a:pPr algn="just"/>
            <a:r>
              <a:rPr lang="ru-RU" sz="1400" b="1" i="0" dirty="0" smtClean="0">
                <a:solidFill>
                  <a:schemeClr val="tx1">
                    <a:lumMod val="95000"/>
                    <a:lumOff val="5000"/>
                  </a:schemeClr>
                </a:solidFill>
                <a:effectLst/>
                <a:latin typeface="Palatino Linotype"/>
              </a:rPr>
              <a:t>(ст. 46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Зазвичай</a:t>
            </a:r>
            <a:r>
              <a:rPr lang="ru-RU" sz="1400" b="1" i="0" dirty="0" smtClean="0">
                <a:solidFill>
                  <a:schemeClr val="tx1">
                    <a:lumMod val="95000"/>
                    <a:lumOff val="5000"/>
                  </a:schemeClr>
                </a:solidFill>
                <a:effectLst/>
                <a:latin typeface="Palatino Linotype"/>
              </a:rPr>
              <a:t> у такому </a:t>
            </a:r>
            <a:r>
              <a:rPr lang="ru-RU" sz="1400" b="1" i="0" dirty="0" err="1" smtClean="0">
                <a:solidFill>
                  <a:schemeClr val="tx1">
                    <a:lumMod val="95000"/>
                    <a:lumOff val="5000"/>
                  </a:schemeClr>
                </a:solidFill>
                <a:effectLst/>
                <a:latin typeface="Palatino Linotype"/>
              </a:rPr>
              <a:t>формулюванні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таке</a:t>
            </a:r>
            <a:r>
              <a:rPr lang="ru-RU" sz="1400" b="1" i="0" dirty="0" smtClean="0">
                <a:solidFill>
                  <a:schemeClr val="tx1">
                    <a:lumMod val="95000"/>
                    <a:lumOff val="5000"/>
                  </a:schemeClr>
                </a:solidFill>
                <a:effectLst/>
                <a:latin typeface="Palatino Linotype"/>
              </a:rPr>
              <a:t> право у </a:t>
            </a:r>
            <a:r>
              <a:rPr lang="ru-RU" sz="1400" b="1" i="0" dirty="0" err="1" smtClean="0">
                <a:solidFill>
                  <a:schemeClr val="tx1">
                    <a:lumMod val="95000"/>
                    <a:lumOff val="5000"/>
                  </a:schemeClr>
                </a:solidFill>
                <a:effectLst/>
                <a:latin typeface="Palatino Linotype"/>
              </a:rPr>
              <a:t>конституціях</a:t>
            </a:r>
            <a:r>
              <a:rPr lang="ru-RU" sz="1400" b="1" i="0" dirty="0" smtClean="0">
                <a:solidFill>
                  <a:schemeClr val="tx1">
                    <a:lumMod val="95000"/>
                    <a:lumOff val="5000"/>
                  </a:schemeClr>
                </a:solidFill>
                <a:effectLst/>
                <a:latin typeface="Palatino Linotype"/>
              </a:rPr>
              <a:t> не </a:t>
            </a:r>
            <a:r>
              <a:rPr lang="ru-RU" sz="1400" b="1" i="0" dirty="0" err="1" smtClean="0">
                <a:solidFill>
                  <a:schemeClr val="tx1">
                    <a:lumMod val="95000"/>
                    <a:lumOff val="5000"/>
                  </a:schemeClr>
                </a:solidFill>
                <a:effectLst/>
                <a:latin typeface="Palatino Linotype"/>
              </a:rPr>
              <a:t>записується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чим</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знімається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питання</a:t>
            </a:r>
            <a:r>
              <a:rPr lang="ru-RU" sz="1400" b="1" i="0" dirty="0" smtClean="0">
                <a:solidFill>
                  <a:schemeClr val="tx1">
                    <a:lumMod val="95000"/>
                    <a:lumOff val="5000"/>
                  </a:schemeClr>
                </a:solidFill>
                <a:effectLst/>
                <a:latin typeface="Palatino Linotype"/>
              </a:rPr>
              <a:t> про </a:t>
            </a:r>
            <a:r>
              <a:rPr lang="ru-RU" sz="1400" b="1" i="0" dirty="0" err="1" smtClean="0">
                <a:solidFill>
                  <a:schemeClr val="tx1">
                    <a:lumMod val="95000"/>
                    <a:lumOff val="5000"/>
                  </a:schemeClr>
                </a:solidFill>
                <a:effectLst/>
                <a:latin typeface="Palatino Linotype"/>
              </a:rPr>
              <a:t>його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судовий</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захист</a:t>
            </a:r>
            <a:r>
              <a:rPr lang="ru-RU" sz="1400" b="1" i="0" dirty="0" smtClean="0">
                <a:solidFill>
                  <a:schemeClr val="tx1">
                    <a:lumMod val="95000"/>
                    <a:lumOff val="5000"/>
                  </a:schemeClr>
                </a:solidFill>
                <a:effectLst/>
                <a:latin typeface="Palatino Linotype"/>
              </a:rPr>
              <a:t> як </a:t>
            </a:r>
            <a:r>
              <a:rPr lang="ru-RU" sz="1400" b="1" i="0" dirty="0" err="1" smtClean="0">
                <a:solidFill>
                  <a:schemeClr val="tx1">
                    <a:lumMod val="95000"/>
                    <a:lumOff val="5000"/>
                  </a:schemeClr>
                </a:solidFill>
                <a:effectLst/>
                <a:latin typeface="Palatino Linotype"/>
              </a:rPr>
              <a:t>конституційного</a:t>
            </a:r>
            <a:r>
              <a:rPr lang="ru-RU" sz="1400" b="1" i="0" dirty="0" smtClean="0">
                <a:solidFill>
                  <a:schemeClr val="tx1">
                    <a:lumMod val="95000"/>
                    <a:lumOff val="5000"/>
                  </a:schemeClr>
                </a:solidFill>
                <a:effectLst/>
                <a:latin typeface="Palatino Linotype"/>
              </a:rPr>
              <a:t> права, </a:t>
            </a:r>
            <a:r>
              <a:rPr lang="ru-RU" sz="1400" b="1" i="0" dirty="0" err="1" smtClean="0">
                <a:solidFill>
                  <a:schemeClr val="tx1">
                    <a:lumMod val="95000"/>
                    <a:lumOff val="5000"/>
                  </a:schemeClr>
                </a:solidFill>
                <a:effectLst/>
                <a:latin typeface="Palatino Linotype"/>
              </a:rPr>
              <a:t>однак</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ті</a:t>
            </a:r>
            <a:r>
              <a:rPr lang="ru-RU" sz="1400" b="1" i="0" dirty="0" smtClean="0">
                <a:solidFill>
                  <a:schemeClr val="tx1">
                    <a:lumMod val="95000"/>
                    <a:lumOff val="5000"/>
                  </a:schemeClr>
                </a:solidFill>
                <a:effectLst/>
                <a:latin typeface="Palatino Linotype"/>
              </a:rPr>
              <a:t> права у </a:t>
            </a:r>
            <a:r>
              <a:rPr lang="ru-RU" sz="1400" b="1" i="0" dirty="0" err="1" smtClean="0">
                <a:solidFill>
                  <a:schemeClr val="tx1">
                    <a:lumMod val="95000"/>
                    <a:lumOff val="5000"/>
                  </a:schemeClr>
                </a:solidFill>
                <a:effectLst/>
                <a:latin typeface="Palatino Linotype"/>
              </a:rPr>
              <a:t>цій</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сфері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які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передбачені</a:t>
            </a:r>
            <a:r>
              <a:rPr lang="ru-RU" sz="1400" b="1" i="0" dirty="0" smtClean="0">
                <a:solidFill>
                  <a:schemeClr val="tx1">
                    <a:lumMod val="95000"/>
                    <a:lumOff val="5000"/>
                  </a:schemeClr>
                </a:solidFill>
                <a:effectLst/>
                <a:latin typeface="Palatino Linotype"/>
              </a:rPr>
              <a:t> у чинному </a:t>
            </a:r>
            <a:r>
              <a:rPr lang="ru-RU" sz="1400" b="1" i="0" dirty="0" err="1" smtClean="0">
                <a:solidFill>
                  <a:schemeClr val="tx1">
                    <a:lumMod val="95000"/>
                    <a:lumOff val="5000"/>
                  </a:schemeClr>
                </a:solidFill>
                <a:effectLst/>
                <a:latin typeface="Palatino Linotype"/>
              </a:rPr>
              <a:t>законодавстві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захищаються</a:t>
            </a:r>
            <a:r>
              <a:rPr lang="ru-RU" sz="1400" b="1" i="0" dirty="0" smtClean="0">
                <a:solidFill>
                  <a:schemeClr val="tx1">
                    <a:lumMod val="95000"/>
                    <a:lumOff val="5000"/>
                  </a:schemeClr>
                </a:solidFill>
                <a:effectLst/>
                <a:latin typeface="Palatino Linotype"/>
              </a:rPr>
              <a:t> у судовому порядку;</a:t>
            </a:r>
          </a:p>
          <a:p>
            <a:pPr algn="just"/>
            <a:r>
              <a:rPr lang="ru-RU" sz="1400" b="1" i="0" dirty="0" smtClean="0">
                <a:solidFill>
                  <a:schemeClr val="tx1">
                    <a:lumMod val="95000"/>
                    <a:lumOff val="5000"/>
                  </a:schemeClr>
                </a:solidFill>
                <a:effectLst/>
                <a:latin typeface="Palatino Linotype"/>
              </a:rPr>
              <a:t>право кожного на </a:t>
            </a:r>
            <a:r>
              <a:rPr lang="ru-RU" sz="1400" b="1" i="0" dirty="0" err="1" smtClean="0">
                <a:solidFill>
                  <a:schemeClr val="tx1">
                    <a:lumMod val="95000"/>
                    <a:lumOff val="5000"/>
                  </a:schemeClr>
                </a:solidFill>
                <a:effectLst/>
                <a:latin typeface="Palatino Linotype"/>
              </a:rPr>
              <a:t>достатній</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життєвий</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рівень</a:t>
            </a:r>
            <a:endParaRPr lang="ru-RU" sz="1400" b="1" i="0" dirty="0" smtClean="0">
              <a:solidFill>
                <a:schemeClr val="tx1">
                  <a:lumMod val="95000"/>
                  <a:lumOff val="5000"/>
                </a:schemeClr>
              </a:solidFill>
              <a:effectLst/>
              <a:latin typeface="Palatino Linotype"/>
            </a:endParaRPr>
          </a:p>
          <a:p>
            <a:pPr algn="just"/>
            <a:r>
              <a:rPr lang="ru-RU" sz="1400" b="1" i="0" dirty="0" smtClean="0">
                <a:solidFill>
                  <a:schemeClr val="tx1">
                    <a:lumMod val="95000"/>
                    <a:lumOff val="5000"/>
                  </a:schemeClr>
                </a:solidFill>
                <a:effectLst/>
                <a:latin typeface="Palatino Linotype"/>
              </a:rPr>
              <a:t>(ст. 48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Це</a:t>
            </a:r>
            <a:r>
              <a:rPr lang="ru-RU" sz="1400" b="1" i="0" dirty="0" smtClean="0">
                <a:solidFill>
                  <a:schemeClr val="tx1">
                    <a:lumMod val="95000"/>
                    <a:lumOff val="5000"/>
                  </a:schemeClr>
                </a:solidFill>
                <a:effectLst/>
                <a:latin typeface="Palatino Linotype"/>
              </a:rPr>
              <a:t> право </a:t>
            </a:r>
            <a:r>
              <a:rPr lang="ru-RU" sz="1400" b="1" i="0" dirty="0" err="1" smtClean="0">
                <a:solidFill>
                  <a:schemeClr val="tx1">
                    <a:lumMod val="95000"/>
                    <a:lumOff val="5000"/>
                  </a:schemeClr>
                </a:solidFill>
                <a:effectLst/>
                <a:latin typeface="Palatino Linotype"/>
              </a:rPr>
              <a:t>слід</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розглядати</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двох</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взаємопов'язаних</a:t>
            </a:r>
            <a:r>
              <a:rPr lang="ru-RU" sz="1400" b="1" i="0" dirty="0" smtClean="0">
                <a:solidFill>
                  <a:schemeClr val="tx1">
                    <a:lumMod val="95000"/>
                    <a:lumOff val="5000"/>
                  </a:schemeClr>
                </a:solidFill>
                <a:effectLst/>
                <a:latin typeface="Palatino Linotype"/>
              </a:rPr>
              <a:t> аспектах: з одного боку, держава </a:t>
            </a:r>
            <a:r>
              <a:rPr lang="ru-RU" sz="1400" b="1" i="0" dirty="0" err="1" smtClean="0">
                <a:solidFill>
                  <a:schemeClr val="tx1">
                    <a:lumMod val="95000"/>
                    <a:lumOff val="5000"/>
                  </a:schemeClr>
                </a:solidFill>
                <a:effectLst/>
                <a:latin typeface="Palatino Linotype"/>
              </a:rPr>
              <a:t>створює</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умови</a:t>
            </a:r>
            <a:r>
              <a:rPr lang="ru-RU" sz="1400" b="1" i="0" dirty="0" smtClean="0">
                <a:solidFill>
                  <a:schemeClr val="tx1">
                    <a:lumMod val="95000"/>
                    <a:lumOff val="5000"/>
                  </a:schemeClr>
                </a:solidFill>
                <a:effectLst/>
                <a:latin typeface="Palatino Linotype"/>
              </a:rPr>
              <a:t>, за </a:t>
            </a:r>
            <a:r>
              <a:rPr lang="ru-RU" sz="1400" b="1" i="0" dirty="0" err="1" smtClean="0">
                <a:solidFill>
                  <a:schemeClr val="tx1">
                    <a:lumMod val="95000"/>
                    <a:lumOff val="5000"/>
                  </a:schemeClr>
                </a:solidFill>
                <a:effectLst/>
                <a:latin typeface="Palatino Linotype"/>
              </a:rPr>
              <a:t>яких</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кожна</a:t>
            </a:r>
            <a:r>
              <a:rPr lang="ru-RU" sz="1400" b="1" i="0" dirty="0" smtClean="0">
                <a:solidFill>
                  <a:schemeClr val="tx1">
                    <a:lumMod val="95000"/>
                    <a:lumOff val="5000"/>
                  </a:schemeClr>
                </a:solidFill>
                <a:effectLst/>
                <a:latin typeface="Palatino Linotype"/>
              </a:rPr>
              <a:t> здорова, </a:t>
            </a:r>
            <a:r>
              <a:rPr lang="ru-RU" sz="1400" b="1" i="0" dirty="0" err="1" smtClean="0">
                <a:solidFill>
                  <a:schemeClr val="tx1">
                    <a:lumMod val="95000"/>
                    <a:lumOff val="5000"/>
                  </a:schemeClr>
                </a:solidFill>
                <a:effectLst/>
                <a:latin typeface="Palatino Linotype"/>
              </a:rPr>
              <a:t>дієздатна</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людина</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має</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реальні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можливості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забезпечити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такий</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рівень</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свого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життя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який</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відповідає</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її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уявленням</a:t>
            </a:r>
            <a:r>
              <a:rPr lang="ru-RU" sz="1400" b="1" i="0" dirty="0" smtClean="0">
                <a:solidFill>
                  <a:schemeClr val="tx1">
                    <a:lumMod val="95000"/>
                    <a:lumOff val="5000"/>
                  </a:schemeClr>
                </a:solidFill>
                <a:effectLst/>
                <a:latin typeface="Palatino Linotype"/>
              </a:rPr>
              <a:t>, а з </a:t>
            </a:r>
            <a:r>
              <a:rPr lang="ru-RU" sz="1400" b="1" i="0" dirty="0" err="1" smtClean="0">
                <a:solidFill>
                  <a:schemeClr val="tx1">
                    <a:lumMod val="95000"/>
                    <a:lumOff val="5000"/>
                  </a:schemeClr>
                </a:solidFill>
                <a:effectLst/>
                <a:latin typeface="Palatino Linotype"/>
              </a:rPr>
              <a:t>іншого</a:t>
            </a:r>
            <a:r>
              <a:rPr lang="ru-RU" sz="1400" b="1" i="0" dirty="0" smtClean="0">
                <a:solidFill>
                  <a:schemeClr val="tx1">
                    <a:lumMod val="95000"/>
                    <a:lumOff val="5000"/>
                  </a:schemeClr>
                </a:solidFill>
                <a:effectLst/>
                <a:latin typeface="Palatino Linotype"/>
              </a:rPr>
              <a:t> - держава </a:t>
            </a:r>
            <a:r>
              <a:rPr lang="ru-RU" sz="1400" b="1" i="0" dirty="0" err="1" smtClean="0">
                <a:solidFill>
                  <a:schemeClr val="tx1">
                    <a:lumMod val="95000"/>
                    <a:lumOff val="5000"/>
                  </a:schemeClr>
                </a:solidFill>
                <a:effectLst/>
                <a:latin typeface="Palatino Linotype"/>
              </a:rPr>
              <a:t>зобов'язана</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використовувати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всі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свої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матеріальні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політичні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організаційні</a:t>
            </a:r>
            <a:r>
              <a:rPr lang="ru-RU" sz="1400" b="1" i="0" dirty="0" smtClean="0">
                <a:solidFill>
                  <a:schemeClr val="tx1">
                    <a:lumMod val="95000"/>
                    <a:lumOff val="5000"/>
                  </a:schemeClr>
                </a:solidFill>
                <a:effectLst/>
                <a:latin typeface="Palatino Linotype"/>
              </a:rPr>
              <a:t> та </a:t>
            </a:r>
            <a:r>
              <a:rPr lang="ru-RU" sz="1400" b="1" i="0" dirty="0" err="1" smtClean="0">
                <a:solidFill>
                  <a:schemeClr val="tx1">
                    <a:lumMod val="95000"/>
                    <a:lumOff val="5000"/>
                  </a:schemeClr>
                </a:solidFill>
                <a:effectLst/>
                <a:latin typeface="Palatino Linotype"/>
              </a:rPr>
              <a:t>інші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ресурси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задля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забезпечення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достатнього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життєвого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рівня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соціально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незахищених</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верств</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населення</a:t>
            </a:r>
            <a:r>
              <a:rPr lang="ru-RU" sz="1400" b="1" i="0" dirty="0" smtClean="0">
                <a:solidFill>
                  <a:schemeClr val="tx1">
                    <a:lumMod val="95000"/>
                    <a:lumOff val="5000"/>
                  </a:schemeClr>
                </a:solidFill>
                <a:effectLst/>
                <a:latin typeface="Palatino Linotype"/>
              </a:rPr>
              <a:t>;</a:t>
            </a:r>
          </a:p>
          <a:p>
            <a:pPr algn="just"/>
            <a:r>
              <a:rPr lang="ru-RU" sz="1400" b="1" i="0" dirty="0" smtClean="0">
                <a:solidFill>
                  <a:schemeClr val="tx1">
                    <a:lumMod val="95000"/>
                    <a:lumOff val="5000"/>
                  </a:schemeClr>
                </a:solidFill>
                <a:effectLst/>
                <a:latin typeface="Palatino Linotype"/>
              </a:rPr>
              <a:t>право кожного на </a:t>
            </a:r>
            <a:r>
              <a:rPr lang="ru-RU" sz="1400" b="1" i="0" dirty="0" err="1" smtClean="0">
                <a:solidFill>
                  <a:schemeClr val="tx1">
                    <a:lumMod val="95000"/>
                    <a:lumOff val="5000"/>
                  </a:schemeClr>
                </a:solidFill>
                <a:effectLst/>
                <a:latin typeface="Palatino Linotype"/>
              </a:rPr>
              <a:t>охорону</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здоров'я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медичну</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допомогу</a:t>
            </a:r>
            <a:r>
              <a:rPr lang="ru-RU" sz="1400" b="1" i="0" dirty="0" smtClean="0">
                <a:solidFill>
                  <a:schemeClr val="tx1">
                    <a:lumMod val="95000"/>
                    <a:lumOff val="5000"/>
                  </a:schemeClr>
                </a:solidFill>
                <a:effectLst/>
                <a:latin typeface="Palatino Linotype"/>
              </a:rPr>
              <a:t> та </a:t>
            </a:r>
            <a:r>
              <a:rPr lang="ru-RU" sz="1400" b="1" i="0" dirty="0" err="1" smtClean="0">
                <a:solidFill>
                  <a:schemeClr val="tx1">
                    <a:lumMod val="95000"/>
                    <a:lumOff val="5000"/>
                  </a:schemeClr>
                </a:solidFill>
                <a:effectLst/>
                <a:latin typeface="Palatino Linotype"/>
              </a:rPr>
              <a:t>медичне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страхування</a:t>
            </a:r>
            <a:endParaRPr lang="ru-RU" sz="1400" b="1" i="0" dirty="0" smtClean="0">
              <a:solidFill>
                <a:schemeClr val="tx1">
                  <a:lumMod val="95000"/>
                  <a:lumOff val="5000"/>
                </a:schemeClr>
              </a:solidFill>
              <a:effectLst/>
              <a:latin typeface="Palatino Linotype"/>
            </a:endParaRPr>
          </a:p>
          <a:p>
            <a:pPr algn="just"/>
            <a:r>
              <a:rPr lang="ru-RU" sz="1400" b="1" i="0" dirty="0" smtClean="0">
                <a:solidFill>
                  <a:schemeClr val="tx1">
                    <a:lumMod val="95000"/>
                    <a:lumOff val="5000"/>
                  </a:schemeClr>
                </a:solidFill>
                <a:effectLst/>
                <a:latin typeface="Palatino Linotype"/>
              </a:rPr>
              <a:t>ст. 49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Важливо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що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Конституційний</a:t>
            </a:r>
            <a:r>
              <a:rPr lang="ru-RU" sz="1400" b="1" i="0" dirty="0" smtClean="0">
                <a:solidFill>
                  <a:schemeClr val="tx1">
                    <a:lumMod val="95000"/>
                    <a:lumOff val="5000"/>
                  </a:schemeClr>
                </a:solidFill>
                <a:effectLst/>
                <a:latin typeface="Palatino Linotype"/>
              </a:rPr>
              <a:t> Суд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своєму</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Рішенні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від</a:t>
            </a:r>
            <a:r>
              <a:rPr lang="ru-RU" sz="1400" b="1" i="0" dirty="0" smtClean="0">
                <a:solidFill>
                  <a:schemeClr val="tx1">
                    <a:lumMod val="95000"/>
                    <a:lumOff val="5000"/>
                  </a:schemeClr>
                </a:solidFill>
                <a:effectLst/>
                <a:latin typeface="Palatino Linotype"/>
              </a:rPr>
              <a:t> 29.05.2002 р. № 10-рп/20023 </a:t>
            </a:r>
            <a:r>
              <a:rPr lang="ru-RU" sz="1400" b="1" i="0" dirty="0" err="1" smtClean="0">
                <a:solidFill>
                  <a:schemeClr val="tx1">
                    <a:lumMod val="95000"/>
                    <a:lumOff val="5000"/>
                  </a:schemeClr>
                </a:solidFill>
                <a:effectLst/>
                <a:latin typeface="Palatino Linotype"/>
              </a:rPr>
              <a:t>стосовно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змісту</a:t>
            </a:r>
            <a:r>
              <a:rPr lang="ru-RU" sz="1400" b="1" i="0" dirty="0" smtClean="0">
                <a:solidFill>
                  <a:schemeClr val="tx1">
                    <a:lumMod val="95000"/>
                    <a:lumOff val="5000"/>
                  </a:schemeClr>
                </a:solidFill>
                <a:effectLst/>
                <a:latin typeface="Palatino Linotype"/>
              </a:rPr>
              <a:t> ч. З ст. 49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визначив</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що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положення</a:t>
            </a:r>
            <a:r>
              <a:rPr lang="ru-RU" sz="1400" b="1" i="0" dirty="0" smtClean="0">
                <a:solidFill>
                  <a:schemeClr val="tx1">
                    <a:lumMod val="95000"/>
                    <a:lumOff val="5000"/>
                  </a:schemeClr>
                </a:solidFill>
                <a:effectLst/>
                <a:latin typeface="Palatino Linotype"/>
              </a:rPr>
              <a:t> ч. З ст. 49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державних</a:t>
            </a:r>
            <a:r>
              <a:rPr lang="ru-RU" sz="1400" b="1" i="0" dirty="0" smtClean="0">
                <a:solidFill>
                  <a:schemeClr val="tx1">
                    <a:lumMod val="95000"/>
                    <a:lumOff val="5000"/>
                  </a:schemeClr>
                </a:solidFill>
                <a:effectLst/>
                <a:latin typeface="Palatino Linotype"/>
              </a:rPr>
              <a:t> і </a:t>
            </a:r>
            <a:r>
              <a:rPr lang="ru-RU" sz="1400" b="1" i="0" dirty="0" err="1" smtClean="0">
                <a:solidFill>
                  <a:schemeClr val="tx1">
                    <a:lumMod val="95000"/>
                    <a:lumOff val="5000"/>
                  </a:schemeClr>
                </a:solidFill>
                <a:effectLst/>
                <a:latin typeface="Palatino Linotype"/>
              </a:rPr>
              <a:t>комунальних</a:t>
            </a:r>
            <a:r>
              <a:rPr lang="ru-RU" sz="1400" b="1" i="0" dirty="0" smtClean="0">
                <a:solidFill>
                  <a:schemeClr val="tx1">
                    <a:lumMod val="95000"/>
                    <a:lumOff val="5000"/>
                  </a:schemeClr>
                </a:solidFill>
                <a:effectLst/>
                <a:latin typeface="Palatino Linotype"/>
              </a:rPr>
              <a:t> закладах </a:t>
            </a:r>
            <a:r>
              <a:rPr lang="ru-RU" sz="1400" b="1" i="0" dirty="0" err="1" smtClean="0">
                <a:solidFill>
                  <a:schemeClr val="tx1">
                    <a:lumMod val="95000"/>
                    <a:lumOff val="5000"/>
                  </a:schemeClr>
                </a:solidFill>
                <a:effectLst/>
                <a:latin typeface="Palatino Linotype"/>
              </a:rPr>
              <a:t>охорони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здоров'я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медична</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допомога</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надається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безоплатно</a:t>
            </a:r>
            <a:r>
              <a:rPr lang="ru-RU" sz="1400" b="1" i="0" dirty="0" smtClean="0">
                <a:solidFill>
                  <a:schemeClr val="tx1">
                    <a:lumMod val="95000"/>
                    <a:lumOff val="5000"/>
                  </a:schemeClr>
                </a:solidFill>
                <a:effectLst/>
                <a:latin typeface="Palatino Linotype"/>
              </a:rPr>
              <a:t>" треба </a:t>
            </a:r>
            <a:r>
              <a:rPr lang="ru-RU" sz="1400" b="1" i="0" dirty="0" err="1" smtClean="0">
                <a:solidFill>
                  <a:schemeClr val="tx1">
                    <a:lumMod val="95000"/>
                    <a:lumOff val="5000"/>
                  </a:schemeClr>
                </a:solidFill>
                <a:effectLst/>
                <a:latin typeface="Palatino Linotype"/>
              </a:rPr>
              <a:t>розуміти</a:t>
            </a:r>
            <a:r>
              <a:rPr lang="ru-RU" sz="1400" b="1" i="0" dirty="0" smtClean="0">
                <a:solidFill>
                  <a:schemeClr val="tx1">
                    <a:lumMod val="95000"/>
                    <a:lumOff val="5000"/>
                  </a:schemeClr>
                </a:solidFill>
                <a:effectLst/>
                <a:latin typeface="Palatino Linotype"/>
              </a:rPr>
              <a:t> так, </a:t>
            </a:r>
            <a:r>
              <a:rPr lang="ru-RU" sz="1400" b="1" i="0" dirty="0" err="1" smtClean="0">
                <a:solidFill>
                  <a:schemeClr val="tx1">
                    <a:lumMod val="95000"/>
                    <a:lumOff val="5000"/>
                  </a:schemeClr>
                </a:solidFill>
                <a:effectLst/>
                <a:latin typeface="Palatino Linotype"/>
              </a:rPr>
              <a:t>що</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державних</a:t>
            </a:r>
            <a:r>
              <a:rPr lang="ru-RU" sz="1400" b="1" i="0" dirty="0" smtClean="0">
                <a:solidFill>
                  <a:schemeClr val="tx1">
                    <a:lumMod val="95000"/>
                    <a:lumOff val="5000"/>
                  </a:schemeClr>
                </a:solidFill>
                <a:effectLst/>
                <a:latin typeface="Palatino Linotype"/>
              </a:rPr>
              <a:t> та </a:t>
            </a:r>
            <a:r>
              <a:rPr lang="ru-RU" sz="1400" b="1" i="0" dirty="0" err="1" smtClean="0">
                <a:solidFill>
                  <a:schemeClr val="tx1">
                    <a:lumMod val="95000"/>
                    <a:lumOff val="5000"/>
                  </a:schemeClr>
                </a:solidFill>
                <a:effectLst/>
                <a:latin typeface="Palatino Linotype"/>
              </a:rPr>
              <a:t>комунальних</a:t>
            </a:r>
            <a:r>
              <a:rPr lang="ru-RU" sz="1400" b="1" i="0" dirty="0" smtClean="0">
                <a:solidFill>
                  <a:schemeClr val="tx1">
                    <a:lumMod val="95000"/>
                    <a:lumOff val="5000"/>
                  </a:schemeClr>
                </a:solidFill>
                <a:effectLst/>
                <a:latin typeface="Palatino Linotype"/>
              </a:rPr>
              <a:t> закладах </a:t>
            </a:r>
            <a:r>
              <a:rPr lang="ru-RU" sz="1400" b="1" i="0" dirty="0" err="1" smtClean="0">
                <a:solidFill>
                  <a:schemeClr val="tx1">
                    <a:lumMod val="95000"/>
                    <a:lumOff val="5000"/>
                  </a:schemeClr>
                </a:solidFill>
                <a:effectLst/>
                <a:latin typeface="Palatino Linotype"/>
              </a:rPr>
              <a:t>охорони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здоров'я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медична</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допомога</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надається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всім</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громадянам</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незалежно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від</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її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обсягу</a:t>
            </a:r>
            <a:r>
              <a:rPr lang="ru-RU" sz="1400" b="1" i="0" dirty="0" smtClean="0">
                <a:solidFill>
                  <a:schemeClr val="tx1">
                    <a:lumMod val="95000"/>
                    <a:lumOff val="5000"/>
                  </a:schemeClr>
                </a:solidFill>
                <a:effectLst/>
                <a:latin typeface="Palatino Linotype"/>
              </a:rPr>
              <a:t> та без </a:t>
            </a:r>
            <a:r>
              <a:rPr lang="ru-RU" sz="1400" b="1" i="0" dirty="0" err="1" smtClean="0">
                <a:solidFill>
                  <a:schemeClr val="tx1">
                    <a:lumMod val="95000"/>
                    <a:lumOff val="5000"/>
                  </a:schemeClr>
                </a:solidFill>
                <a:effectLst/>
                <a:latin typeface="Palatino Linotype"/>
              </a:rPr>
              <a:t>попереднього</a:t>
            </a:r>
            <a:r>
              <a:rPr lang="ru-RU" sz="1400" b="1" i="0" dirty="0" smtClean="0">
                <a:solidFill>
                  <a:schemeClr val="tx1">
                    <a:lumMod val="95000"/>
                    <a:lumOff val="5000"/>
                  </a:schemeClr>
                </a:solidFill>
                <a:effectLst/>
                <a:latin typeface="Palatino Linotype"/>
              </a:rPr>
              <a:t>, поточного </a:t>
            </a:r>
            <a:r>
              <a:rPr lang="ru-RU" sz="1400" b="1" i="0" dirty="0" err="1" smtClean="0">
                <a:solidFill>
                  <a:schemeClr val="tx1">
                    <a:lumMod val="95000"/>
                    <a:lumOff val="5000"/>
                  </a:schemeClr>
                </a:solidFill>
                <a:effectLst/>
                <a:latin typeface="Palatino Linotype"/>
              </a:rPr>
              <a:t>або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наступного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їх</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розрахунку</a:t>
            </a:r>
            <a:r>
              <a:rPr lang="ru-RU" sz="1400" b="1" i="0" dirty="0" smtClean="0">
                <a:solidFill>
                  <a:schemeClr val="tx1">
                    <a:lumMod val="95000"/>
                    <a:lumOff val="5000"/>
                  </a:schemeClr>
                </a:solidFill>
                <a:effectLst/>
                <a:latin typeface="Palatino Linotype"/>
              </a:rPr>
              <a:t> за </a:t>
            </a:r>
            <a:r>
              <a:rPr lang="ru-RU" sz="1400" b="1" i="0" dirty="0" err="1" smtClean="0">
                <a:solidFill>
                  <a:schemeClr val="tx1">
                    <a:lumMod val="95000"/>
                    <a:lumOff val="5000"/>
                  </a:schemeClr>
                </a:solidFill>
                <a:effectLst/>
                <a:latin typeface="Palatino Linotype"/>
              </a:rPr>
              <a:t>надання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такої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допомоги</a:t>
            </a:r>
            <a:r>
              <a:rPr lang="ru-RU" sz="1400" b="1" i="0" dirty="0" smtClean="0">
                <a:solidFill>
                  <a:schemeClr val="tx1">
                    <a:lumMod val="95000"/>
                    <a:lumOff val="5000"/>
                  </a:schemeClr>
                </a:solidFill>
                <a:effectLst/>
                <a:latin typeface="Palatino Linotype"/>
              </a:rPr>
              <a:t>.</a:t>
            </a:r>
          </a:p>
          <a:p>
            <a:endParaRPr lang="ru-RU" sz="1400" dirty="0">
              <a:solidFill>
                <a:srgbClr val="FF0000"/>
              </a:solidFill>
            </a:endParaRPr>
          </a:p>
        </p:txBody>
      </p:sp>
    </p:spTree>
    <p:extLst>
      <p:ext uri="{BB962C8B-B14F-4D97-AF65-F5344CB8AC3E}">
        <p14:creationId xmlns:p14="http://schemas.microsoft.com/office/powerpoint/2010/main" val="62049295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476672"/>
            <a:ext cx="8128992" cy="5832648"/>
          </a:xfrm>
        </p:spPr>
        <p:txBody>
          <a:bodyPr>
            <a:normAutofit fontScale="62500" lnSpcReduction="20000"/>
          </a:bodyPr>
          <a:lstStyle/>
          <a:p>
            <a:pPr algn="just"/>
            <a:r>
              <a:rPr lang="ru-RU" b="0" i="0" dirty="0" err="1" smtClean="0">
                <a:solidFill>
                  <a:srgbClr val="000000"/>
                </a:solidFill>
                <a:effectLst/>
                <a:latin typeface="Palatino Linotype"/>
              </a:rPr>
              <a:t>Хоча</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враховуючи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дійсний</a:t>
            </a:r>
            <a:r>
              <a:rPr lang="ru-RU" b="0" i="0" dirty="0" smtClean="0">
                <a:solidFill>
                  <a:srgbClr val="000000"/>
                </a:solidFill>
                <a:effectLst/>
                <a:latin typeface="Palatino Linotype"/>
              </a:rPr>
              <a:t> стан справ у </a:t>
            </a:r>
            <a:r>
              <a:rPr lang="ru-RU" b="0" i="0" dirty="0" err="1" smtClean="0">
                <a:solidFill>
                  <a:srgbClr val="000000"/>
                </a:solidFill>
                <a:effectLst/>
                <a:latin typeface="Palatino Linotype"/>
              </a:rPr>
              <a:t>цій</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сфері</a:t>
            </a:r>
            <a:r>
              <a:rPr lang="ru-RU" b="0" i="0" dirty="0" smtClean="0">
                <a:solidFill>
                  <a:srgbClr val="000000"/>
                </a:solidFill>
                <a:effectLst/>
                <a:latin typeface="Palatino Linotype"/>
              </a:rPr>
              <a:t>, при </a:t>
            </a:r>
            <a:r>
              <a:rPr lang="ru-RU" b="0" i="0" dirty="0" err="1" smtClean="0">
                <a:solidFill>
                  <a:srgbClr val="000000"/>
                </a:solidFill>
                <a:effectLst/>
                <a:latin typeface="Palatino Linotype"/>
              </a:rPr>
              <a:t>тлумаченні</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наведеного</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положення</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більш</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прийнятною</a:t>
            </a:r>
            <a:r>
              <a:rPr lang="ru-RU" b="0" i="0" dirty="0" smtClean="0">
                <a:solidFill>
                  <a:srgbClr val="000000"/>
                </a:solidFill>
                <a:effectLst/>
                <a:latin typeface="Palatino Linotype"/>
              </a:rPr>
              <a:t>, на наш </a:t>
            </a:r>
            <a:r>
              <a:rPr lang="ru-RU" b="0" i="0" dirty="0" err="1" smtClean="0">
                <a:solidFill>
                  <a:srgbClr val="000000"/>
                </a:solidFill>
                <a:effectLst/>
                <a:latin typeface="Palatino Linotype"/>
              </a:rPr>
              <a:t>погляд</a:t>
            </a:r>
            <a:r>
              <a:rPr lang="ru-RU" b="0" i="0" dirty="0" smtClean="0">
                <a:solidFill>
                  <a:srgbClr val="000000"/>
                </a:solidFill>
                <a:effectLst/>
                <a:latin typeface="Palatino Linotype"/>
              </a:rPr>
              <a:t>, є </a:t>
            </a:r>
            <a:r>
              <a:rPr lang="ru-RU" b="0" i="0" dirty="0" err="1" smtClean="0">
                <a:solidFill>
                  <a:srgbClr val="000000"/>
                </a:solidFill>
                <a:effectLst/>
                <a:latin typeface="Palatino Linotype"/>
              </a:rPr>
              <a:t>позиція</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висловлена</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Міністерством</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економіки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України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згідно</a:t>
            </a:r>
            <a:r>
              <a:rPr lang="ru-RU" b="0" i="0" dirty="0" smtClean="0">
                <a:solidFill>
                  <a:srgbClr val="000000"/>
                </a:solidFill>
                <a:effectLst/>
                <a:latin typeface="Palatino Linotype"/>
              </a:rPr>
              <a:t> з </a:t>
            </a:r>
            <a:r>
              <a:rPr lang="ru-RU" b="0" i="0" dirty="0" err="1" smtClean="0">
                <a:solidFill>
                  <a:srgbClr val="000000"/>
                </a:solidFill>
                <a:effectLst/>
                <a:latin typeface="Palatino Linotype"/>
              </a:rPr>
              <a:t>якою</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термін</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безоплатність</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узагалі</a:t>
            </a:r>
            <a:r>
              <a:rPr lang="ru-RU" b="0" i="0" dirty="0" smtClean="0">
                <a:solidFill>
                  <a:srgbClr val="000000"/>
                </a:solidFill>
                <a:effectLst/>
                <a:latin typeface="Palatino Linotype"/>
              </a:rPr>
              <a:t> не </a:t>
            </a:r>
            <a:r>
              <a:rPr lang="ru-RU" b="0" i="0" dirty="0" err="1" smtClean="0">
                <a:solidFill>
                  <a:srgbClr val="000000"/>
                </a:solidFill>
                <a:effectLst/>
                <a:latin typeface="Palatino Linotype"/>
              </a:rPr>
              <a:t>може</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мати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достатнього</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обґрунтування</a:t>
            </a:r>
            <a:r>
              <a:rPr lang="ru-RU" b="0" i="0" dirty="0" smtClean="0">
                <a:solidFill>
                  <a:srgbClr val="000000"/>
                </a:solidFill>
                <a:effectLst/>
                <a:latin typeface="Palatino Linotype"/>
              </a:rPr>
              <a:t> в </a:t>
            </a:r>
            <a:r>
              <a:rPr lang="ru-RU" b="0" i="0" dirty="0" err="1" smtClean="0">
                <a:solidFill>
                  <a:srgbClr val="000000"/>
                </a:solidFill>
                <a:effectLst/>
                <a:latin typeface="Palatino Linotype"/>
              </a:rPr>
              <a:t>умовах</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ринкової</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моделі</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економіки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оскільки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видатки</a:t>
            </a:r>
            <a:r>
              <a:rPr lang="ru-RU" b="0" i="0" dirty="0" smtClean="0">
                <a:solidFill>
                  <a:srgbClr val="000000"/>
                </a:solidFill>
                <a:effectLst/>
                <a:latin typeface="Palatino Linotype"/>
              </a:rPr>
              <a:t> на "</a:t>
            </a:r>
            <a:r>
              <a:rPr lang="ru-RU" b="0" i="0" dirty="0" err="1" smtClean="0">
                <a:solidFill>
                  <a:srgbClr val="000000"/>
                </a:solidFill>
                <a:effectLst/>
                <a:latin typeface="Palatino Linotype"/>
              </a:rPr>
              <a:t>безоплатну</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медичну</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допомогу</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завжди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оплачуються</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раніше</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чи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пізніше</a:t>
            </a:r>
            <a:r>
              <a:rPr lang="ru-RU" b="0" i="0" dirty="0" smtClean="0">
                <a:solidFill>
                  <a:srgbClr val="000000"/>
                </a:solidFill>
                <a:effectLst/>
                <a:latin typeface="Palatino Linotype"/>
              </a:rPr>
              <a:t>) самим </a:t>
            </a:r>
            <a:r>
              <a:rPr lang="ru-RU" b="0" i="0" dirty="0" err="1" smtClean="0">
                <a:solidFill>
                  <a:srgbClr val="000000"/>
                </a:solidFill>
                <a:effectLst/>
                <a:latin typeface="Palatino Linotype"/>
              </a:rPr>
              <a:t>пацієнтом</a:t>
            </a:r>
            <a:r>
              <a:rPr lang="ru-RU" b="0" i="0" dirty="0" smtClean="0">
                <a:solidFill>
                  <a:srgbClr val="000000"/>
                </a:solidFill>
                <a:effectLst/>
                <a:latin typeface="Palatino Linotype"/>
              </a:rPr>
              <a:t> шляхом </a:t>
            </a:r>
            <a:r>
              <a:rPr lang="ru-RU" b="0" i="0" dirty="0" err="1" smtClean="0">
                <a:solidFill>
                  <a:srgbClr val="000000"/>
                </a:solidFill>
                <a:effectLst/>
                <a:latin typeface="Palatino Linotype"/>
              </a:rPr>
              <a:t>відрахувань</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від</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заробітної</a:t>
            </a:r>
            <a:r>
              <a:rPr lang="ru-RU" b="0" i="0" dirty="0" smtClean="0">
                <a:solidFill>
                  <a:srgbClr val="000000"/>
                </a:solidFill>
                <a:effectLst/>
                <a:latin typeface="Palatino Linotype"/>
              </a:rPr>
              <a:t> плати (</a:t>
            </a:r>
            <a:r>
              <a:rPr lang="ru-RU" b="0" i="0" dirty="0" err="1" smtClean="0">
                <a:solidFill>
                  <a:srgbClr val="000000"/>
                </a:solidFill>
                <a:effectLst/>
                <a:latin typeface="Palatino Linotype"/>
              </a:rPr>
              <a:t>доходів</a:t>
            </a:r>
            <a:r>
              <a:rPr lang="ru-RU" b="0" i="0" dirty="0" smtClean="0">
                <a:solidFill>
                  <a:srgbClr val="000000"/>
                </a:solidFill>
                <a:effectLst/>
                <a:latin typeface="Palatino Linotype"/>
              </a:rPr>
              <a:t>) до </a:t>
            </a:r>
            <a:r>
              <a:rPr lang="ru-RU" b="0" i="0" dirty="0" err="1" smtClean="0">
                <a:solidFill>
                  <a:srgbClr val="000000"/>
                </a:solidFill>
                <a:effectLst/>
                <a:latin typeface="Palatino Linotype"/>
              </a:rPr>
              <a:t>бюджетів</a:t>
            </a:r>
            <a:r>
              <a:rPr lang="ru-RU" b="0" i="0" dirty="0" smtClean="0">
                <a:solidFill>
                  <a:srgbClr val="000000"/>
                </a:solidFill>
                <a:effectLst/>
                <a:latin typeface="Palatino Linotype"/>
              </a:rPr>
              <a:t>. Тому "</a:t>
            </a:r>
            <a:r>
              <a:rPr lang="ru-RU" b="0" i="0" dirty="0" err="1" smtClean="0">
                <a:solidFill>
                  <a:srgbClr val="000000"/>
                </a:solidFill>
                <a:effectLst/>
                <a:latin typeface="Palatino Linotype"/>
              </a:rPr>
              <a:t>положення</a:t>
            </a:r>
            <a:r>
              <a:rPr lang="ru-RU" b="0" i="0" dirty="0" smtClean="0">
                <a:solidFill>
                  <a:srgbClr val="000000"/>
                </a:solidFill>
                <a:effectLst/>
                <a:latin typeface="Palatino Linotype"/>
              </a:rPr>
              <a:t> ч. З ст. 49 </a:t>
            </a:r>
            <a:r>
              <a:rPr lang="ru-RU" b="0" i="0" dirty="0" err="1" smtClean="0">
                <a:solidFill>
                  <a:srgbClr val="000000"/>
                </a:solidFill>
                <a:effectLst/>
                <a:latin typeface="Palatino Linotype"/>
              </a:rPr>
              <a:t>Конституції</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України</a:t>
            </a:r>
            <a:r>
              <a:rPr lang="ru-RU" b="0" i="0" dirty="0" smtClean="0">
                <a:solidFill>
                  <a:srgbClr val="000000"/>
                </a:solidFill>
                <a:effectLst/>
                <a:latin typeface="Palatino Linotype"/>
              </a:rPr>
              <a:t> про </a:t>
            </a:r>
            <a:r>
              <a:rPr lang="ru-RU" b="0" i="0" dirty="0" err="1" smtClean="0">
                <a:solidFill>
                  <a:srgbClr val="000000"/>
                </a:solidFill>
                <a:effectLst/>
                <a:latin typeface="Palatino Linotype"/>
              </a:rPr>
              <a:t>безоплатність</a:t>
            </a:r>
            <a:r>
              <a:rPr lang="ru-RU" b="0" i="0" dirty="0" smtClean="0">
                <a:solidFill>
                  <a:srgbClr val="000000"/>
                </a:solidFill>
                <a:effectLst/>
                <a:latin typeface="Palatino Linotype"/>
              </a:rPr>
              <a:t>... є одним з </a:t>
            </a:r>
            <a:r>
              <a:rPr lang="ru-RU" b="0" i="0" dirty="0" err="1" smtClean="0">
                <a:solidFill>
                  <a:srgbClr val="000000"/>
                </a:solidFill>
                <a:effectLst/>
                <a:latin typeface="Palatino Linotype"/>
              </a:rPr>
              <a:t>рецидивів</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планової</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економіки</a:t>
            </a:r>
            <a:r>
              <a:rPr lang="ru-RU" b="0" i="0" dirty="0" smtClean="0">
                <a:solidFill>
                  <a:srgbClr val="000000"/>
                </a:solidFill>
                <a:effectLst/>
                <a:latin typeface="Palatino Linotype"/>
              </a:rPr>
              <a:t>... і </a:t>
            </a:r>
            <a:r>
              <a:rPr lang="ru-RU" b="0" i="0" dirty="0" err="1" smtClean="0">
                <a:solidFill>
                  <a:srgbClr val="000000"/>
                </a:solidFill>
                <a:effectLst/>
                <a:latin typeface="Palatino Linotype"/>
              </a:rPr>
              <a:t>зовсім</a:t>
            </a:r>
            <a:r>
              <a:rPr lang="ru-RU" b="0" i="0" dirty="0" smtClean="0">
                <a:solidFill>
                  <a:srgbClr val="000000"/>
                </a:solidFill>
                <a:effectLst/>
                <a:latin typeface="Palatino Linotype"/>
              </a:rPr>
              <a:t> не </a:t>
            </a:r>
            <a:r>
              <a:rPr lang="ru-RU" b="0" i="0" dirty="0" err="1" smtClean="0">
                <a:solidFill>
                  <a:srgbClr val="000000"/>
                </a:solidFill>
                <a:effectLst/>
                <a:latin typeface="Palatino Linotype"/>
              </a:rPr>
              <a:t>враховує</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ринкових</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принципів</a:t>
            </a:r>
            <a:r>
              <a:rPr lang="ru-RU" b="0" i="0" dirty="0" smtClean="0">
                <a:solidFill>
                  <a:srgbClr val="000000"/>
                </a:solidFill>
                <a:effectLst/>
                <a:latin typeface="Palatino Linotype"/>
              </a:rPr>
              <a:t>". На думку </a:t>
            </a:r>
            <a:r>
              <a:rPr lang="ru-RU" b="0" i="0" dirty="0" err="1" smtClean="0">
                <a:solidFill>
                  <a:srgbClr val="000000"/>
                </a:solidFill>
                <a:effectLst/>
                <a:latin typeface="Palatino Linotype"/>
              </a:rPr>
              <a:t>Міністерства</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безоплатну</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медичну</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допомогу</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доцільніше</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розглядати</a:t>
            </a:r>
            <a:r>
              <a:rPr lang="ru-RU" b="0" i="0" dirty="0" smtClean="0">
                <a:solidFill>
                  <a:srgbClr val="000000"/>
                </a:solidFill>
                <a:effectLst/>
                <a:latin typeface="Palatino Linotype"/>
              </a:rPr>
              <a:t> як </a:t>
            </a:r>
            <a:r>
              <a:rPr lang="ru-RU" b="0" i="0" dirty="0" err="1" smtClean="0">
                <a:solidFill>
                  <a:srgbClr val="000000"/>
                </a:solidFill>
                <a:effectLst/>
                <a:latin typeface="Palatino Linotype"/>
              </a:rPr>
              <a:t>благодійну</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що</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оплачується</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інтими</a:t>
            </a:r>
            <a:r>
              <a:rPr lang="ru-RU" b="0" i="0" dirty="0" smtClean="0">
                <a:solidFill>
                  <a:srgbClr val="000000"/>
                </a:solidFill>
                <a:effectLst/>
                <a:latin typeface="Palatino Linotype"/>
              </a:rPr>
              <a:t> членами </a:t>
            </a:r>
            <a:r>
              <a:rPr lang="ru-RU" b="0" i="0" dirty="0" err="1" smtClean="0">
                <a:solidFill>
                  <a:srgbClr val="000000"/>
                </a:solidFill>
                <a:effectLst/>
                <a:latin typeface="Palatino Linotype"/>
              </a:rPr>
              <a:t>суспільства</a:t>
            </a:r>
            <a:r>
              <a:rPr lang="ru-RU" b="0" i="0" dirty="0" smtClean="0">
                <a:solidFill>
                  <a:srgbClr val="000000"/>
                </a:solidFill>
                <a:effectLst/>
                <a:latin typeface="Palatino Linotype"/>
              </a:rPr>
              <a:t> (п. 2 </a:t>
            </a:r>
            <a:r>
              <a:rPr lang="ru-RU" b="0" i="0" dirty="0" err="1" smtClean="0">
                <a:solidFill>
                  <a:srgbClr val="000000"/>
                </a:solidFill>
                <a:effectLst/>
                <a:latin typeface="Palatino Linotype"/>
              </a:rPr>
              <a:t>мотивувальної</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частини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зазначеного</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Рішення</a:t>
            </a:r>
            <a:r>
              <a:rPr lang="ru-RU" b="0" i="0" dirty="0" smtClean="0">
                <a:solidFill>
                  <a:srgbClr val="000000"/>
                </a:solidFill>
                <a:effectLst/>
                <a:latin typeface="Palatino Linotype"/>
              </a:rPr>
              <a:t>);</a:t>
            </a:r>
          </a:p>
          <a:p>
            <a:pPr algn="just"/>
            <a:r>
              <a:rPr lang="ru-RU" b="0" i="0" dirty="0" smtClean="0">
                <a:solidFill>
                  <a:srgbClr val="000000"/>
                </a:solidFill>
                <a:effectLst/>
                <a:latin typeface="Palatino Linotype"/>
              </a:rPr>
              <a:t>право кожного на </a:t>
            </a:r>
            <a:r>
              <a:rPr lang="ru-RU" b="0" i="0" dirty="0" err="1" smtClean="0">
                <a:solidFill>
                  <a:srgbClr val="000000"/>
                </a:solidFill>
                <a:effectLst/>
                <a:latin typeface="Palatino Linotype"/>
              </a:rPr>
              <a:t>безпечне</a:t>
            </a:r>
            <a:r>
              <a:rPr lang="ru-RU" b="0" i="0" dirty="0" smtClean="0">
                <a:solidFill>
                  <a:srgbClr val="000000"/>
                </a:solidFill>
                <a:effectLst/>
                <a:latin typeface="Palatino Linotype"/>
              </a:rPr>
              <a:t> для </a:t>
            </a:r>
            <a:r>
              <a:rPr lang="ru-RU" b="0" i="0" dirty="0" err="1" smtClean="0">
                <a:solidFill>
                  <a:srgbClr val="000000"/>
                </a:solidFill>
                <a:effectLst/>
                <a:latin typeface="Palatino Linotype"/>
              </a:rPr>
              <a:t>життя</a:t>
            </a:r>
            <a:r>
              <a:rPr lang="ru-RU" b="0" i="0" dirty="0" smtClean="0">
                <a:solidFill>
                  <a:srgbClr val="000000"/>
                </a:solidFill>
                <a:effectLst/>
                <a:latin typeface="Palatino Linotype"/>
              </a:rPr>
              <a:t> і </a:t>
            </a:r>
            <a:r>
              <a:rPr lang="ru-RU" b="0" i="0" dirty="0" err="1" smtClean="0">
                <a:solidFill>
                  <a:srgbClr val="000000"/>
                </a:solidFill>
                <a:effectLst/>
                <a:latin typeface="Palatino Linotype"/>
              </a:rPr>
              <a:t>здоров'я</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людини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довкілля</a:t>
            </a:r>
            <a:endParaRPr lang="ru-RU" b="0" i="0" dirty="0" smtClean="0">
              <a:solidFill>
                <a:srgbClr val="000000"/>
              </a:solidFill>
              <a:effectLst/>
              <a:latin typeface="Palatino Linotype"/>
            </a:endParaRPr>
          </a:p>
          <a:p>
            <a:pPr algn="just"/>
            <a:r>
              <a:rPr lang="ru-RU" b="0" i="0" dirty="0" smtClean="0">
                <a:solidFill>
                  <a:srgbClr val="000000"/>
                </a:solidFill>
                <a:effectLst/>
                <a:latin typeface="Palatino Linotype"/>
              </a:rPr>
              <a:t>(</a:t>
            </a:r>
            <a:r>
              <a:rPr lang="ru-RU" b="0" i="0" dirty="0" err="1" smtClean="0">
                <a:solidFill>
                  <a:srgbClr val="000000"/>
                </a:solidFill>
                <a:effectLst/>
                <a:latin typeface="Palatino Linotype"/>
              </a:rPr>
              <a:t>ст</a:t>
            </a:r>
            <a:r>
              <a:rPr lang="ru-RU" b="0" i="0" dirty="0" smtClean="0">
                <a:solidFill>
                  <a:srgbClr val="000000"/>
                </a:solidFill>
                <a:effectLst/>
                <a:latin typeface="Palatino Linotype"/>
              </a:rPr>
              <a:t>, 50 </a:t>
            </a:r>
            <a:r>
              <a:rPr lang="ru-RU" b="0" i="0" dirty="0" err="1" smtClean="0">
                <a:solidFill>
                  <a:srgbClr val="000000"/>
                </a:solidFill>
                <a:effectLst/>
                <a:latin typeface="Palatino Linotype"/>
              </a:rPr>
              <a:t>Конституції</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України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Окрім</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актів</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Міжнародної</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хартії</a:t>
            </a:r>
            <a:r>
              <a:rPr lang="ru-RU" b="0" i="0" dirty="0" smtClean="0">
                <a:solidFill>
                  <a:srgbClr val="000000"/>
                </a:solidFill>
                <a:effectLst/>
                <a:latin typeface="Palatino Linotype"/>
              </a:rPr>
              <a:t> прав </a:t>
            </a:r>
            <a:r>
              <a:rPr lang="ru-RU" b="0" i="0" dirty="0" err="1" smtClean="0">
                <a:solidFill>
                  <a:srgbClr val="000000"/>
                </a:solidFill>
                <a:effectLst/>
                <a:latin typeface="Palatino Linotype"/>
              </a:rPr>
              <a:t>людини</a:t>
            </a:r>
            <a:r>
              <a:rPr lang="ru-RU" b="0" i="0" dirty="0" smtClean="0">
                <a:solidFill>
                  <a:srgbClr val="000000"/>
                </a:solidFill>
                <a:effectLst/>
                <a:latin typeface="Palatino Linotype"/>
              </a:rPr>
              <a:t>, документами, </a:t>
            </a:r>
            <a:r>
              <a:rPr lang="ru-RU" b="0" i="0" dirty="0" err="1" smtClean="0">
                <a:solidFill>
                  <a:srgbClr val="000000"/>
                </a:solidFill>
                <a:effectLst/>
                <a:latin typeface="Palatino Linotype"/>
              </a:rPr>
              <a:t>що</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регулюють</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реалізацію</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соціальних</a:t>
            </a:r>
            <a:r>
              <a:rPr lang="ru-RU" b="0" i="0" dirty="0" smtClean="0">
                <a:solidFill>
                  <a:srgbClr val="000000"/>
                </a:solidFill>
                <a:effectLst/>
                <a:latin typeface="Palatino Linotype"/>
              </a:rPr>
              <a:t> прав, є: </a:t>
            </a:r>
            <a:r>
              <a:rPr lang="ru-RU" b="0" i="0" dirty="0" err="1" smtClean="0">
                <a:solidFill>
                  <a:srgbClr val="000000"/>
                </a:solidFill>
                <a:effectLst/>
                <a:latin typeface="Palatino Linotype"/>
              </a:rPr>
              <a:t>Європейська</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соціальна</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хартія</a:t>
            </a:r>
            <a:r>
              <a:rPr lang="ru-RU" b="0" i="0" dirty="0" smtClean="0">
                <a:solidFill>
                  <a:srgbClr val="000000"/>
                </a:solidFill>
                <a:effectLst/>
                <a:latin typeface="Palatino Linotype"/>
              </a:rPr>
              <a:t> (1961 р.) та </a:t>
            </a:r>
            <a:r>
              <a:rPr lang="ru-RU" b="0" i="0" dirty="0" err="1" smtClean="0">
                <a:solidFill>
                  <a:srgbClr val="000000"/>
                </a:solidFill>
                <a:effectLst/>
                <a:latin typeface="Palatino Linotype"/>
              </a:rPr>
              <a:t>Європейська</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соціальна</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хартія</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переглянута</a:t>
            </a:r>
            <a:r>
              <a:rPr lang="ru-RU" b="0" i="0" dirty="0" smtClean="0">
                <a:solidFill>
                  <a:srgbClr val="000000"/>
                </a:solidFill>
                <a:effectLst/>
                <a:latin typeface="Palatino Linotype"/>
              </a:rPr>
              <a:t>) (1996 р.) (</a:t>
            </a:r>
            <a:r>
              <a:rPr lang="ru-RU" b="0" i="0" dirty="0" err="1" smtClean="0">
                <a:solidFill>
                  <a:srgbClr val="000000"/>
                </a:solidFill>
                <a:effectLst/>
                <a:latin typeface="Palatino Linotype"/>
              </a:rPr>
              <a:t>обидві</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ратифіковані</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Україною</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конвенційні</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стандарти</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Міжнародної</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організації</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праці</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їх</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прийнято</a:t>
            </a:r>
            <a:r>
              <a:rPr lang="ru-RU" b="0" i="0" dirty="0" smtClean="0">
                <a:solidFill>
                  <a:srgbClr val="000000"/>
                </a:solidFill>
                <a:effectLst/>
                <a:latin typeface="Palatino Linotype"/>
              </a:rPr>
              <a:t> </a:t>
            </a:r>
            <a:r>
              <a:rPr lang="ru-RU" b="0" i="0" dirty="0" err="1" smtClean="0">
                <a:solidFill>
                  <a:srgbClr val="000000"/>
                </a:solidFill>
                <a:effectLst/>
                <a:latin typeface="Palatino Linotype"/>
              </a:rPr>
              <a:t>більше</a:t>
            </a:r>
            <a:r>
              <a:rPr lang="ru-RU" b="0" i="0" dirty="0" smtClean="0">
                <a:solidFill>
                  <a:srgbClr val="000000"/>
                </a:solidFill>
                <a:effectLst/>
                <a:latin typeface="Palatino Linotype"/>
              </a:rPr>
              <a:t> 170) </a:t>
            </a:r>
            <a:r>
              <a:rPr lang="ru-RU" b="0" i="0" dirty="0" err="1" smtClean="0">
                <a:solidFill>
                  <a:srgbClr val="000000"/>
                </a:solidFill>
                <a:effectLst/>
                <a:latin typeface="Palatino Linotype"/>
              </a:rPr>
              <a:t>тощо</a:t>
            </a:r>
            <a:r>
              <a:rPr lang="ru-RU" b="0" i="0" dirty="0" smtClean="0">
                <a:solidFill>
                  <a:srgbClr val="000000"/>
                </a:solidFill>
                <a:effectLst/>
                <a:latin typeface="Palatino Linotype"/>
              </a:rPr>
              <a:t>.</a:t>
            </a:r>
          </a:p>
          <a:p>
            <a:endParaRPr lang="ru-RU" dirty="0"/>
          </a:p>
        </p:txBody>
      </p:sp>
    </p:spTree>
    <p:extLst>
      <p:ext uri="{BB962C8B-B14F-4D97-AF65-F5344CB8AC3E}">
        <p14:creationId xmlns:p14="http://schemas.microsoft.com/office/powerpoint/2010/main" val="1039275139"/>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63836"/>
            <a:ext cx="33337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708920"/>
            <a:ext cx="52387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http://kor.gov.ua/sites/default/files/imagecache/320x240/relizb5_05_01_12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8574" y="178060"/>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89" y="3434347"/>
            <a:ext cx="2232248" cy="247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724657"/>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7" name="drumroll.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umy.ua/uploads/posts/2012-06/1339504328_ohran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836712"/>
            <a:ext cx="4257675" cy="29337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irgorod.just.gov.ua/uploads/2010-12/image0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824" y="3356992"/>
            <a:ext cx="4392811" cy="329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2146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5" name="drumroll.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71600" y="908720"/>
            <a:ext cx="6800800" cy="4730080"/>
          </a:xfrm>
        </p:spPr>
        <p:txBody>
          <a:bodyPr>
            <a:normAutofit fontScale="77500" lnSpcReduction="20000"/>
          </a:bodyPr>
          <a:lstStyle/>
          <a:p>
            <a:r>
              <a:rPr lang="ru-RU" b="1" dirty="0">
                <a:solidFill>
                  <a:schemeClr val="tx1">
                    <a:lumMod val="95000"/>
                    <a:lumOff val="5000"/>
                  </a:schemeClr>
                </a:solidFill>
              </a:rPr>
              <a:t>До </a:t>
            </a:r>
            <a:r>
              <a:rPr lang="ru-RU" b="1" dirty="0" err="1">
                <a:solidFill>
                  <a:schemeClr val="tx1">
                    <a:lumMod val="95000"/>
                    <a:lumOff val="5000"/>
                  </a:schemeClr>
                </a:solidFill>
              </a:rPr>
              <a:t>культурних</a:t>
            </a:r>
            <a:r>
              <a:rPr lang="ru-RU" b="1" dirty="0">
                <a:solidFill>
                  <a:schemeClr val="tx1">
                    <a:lumMod val="95000"/>
                    <a:lumOff val="5000"/>
                  </a:schemeClr>
                </a:solidFill>
              </a:rPr>
              <a:t> прав і свобод </a:t>
            </a:r>
            <a:r>
              <a:rPr lang="ru-RU" b="1" dirty="0" err="1">
                <a:solidFill>
                  <a:schemeClr val="tx1">
                    <a:lumMod val="95000"/>
                    <a:lumOff val="5000"/>
                  </a:schemeClr>
                </a:solidFill>
              </a:rPr>
              <a:t>людини</a:t>
            </a:r>
            <a:r>
              <a:rPr lang="ru-RU" b="1" dirty="0">
                <a:solidFill>
                  <a:schemeClr val="tx1">
                    <a:lumMod val="95000"/>
                    <a:lumOff val="5000"/>
                  </a:schemeClr>
                </a:solidFill>
              </a:rPr>
              <a:t> і </a:t>
            </a:r>
            <a:r>
              <a:rPr lang="ru-RU" b="1" dirty="0" err="1">
                <a:solidFill>
                  <a:schemeClr val="tx1">
                    <a:lumMod val="95000"/>
                    <a:lumOff val="5000"/>
                  </a:schemeClr>
                </a:solidFill>
              </a:rPr>
              <a:t>громадянина</a:t>
            </a:r>
            <a:r>
              <a:rPr lang="ru-RU" b="1" dirty="0">
                <a:solidFill>
                  <a:schemeClr val="tx1">
                    <a:lumMod val="95000"/>
                    <a:lumOff val="5000"/>
                  </a:schemeClr>
                </a:solidFill>
              </a:rPr>
              <a:t> належать: право кожного на </a:t>
            </a:r>
            <a:r>
              <a:rPr lang="ru-RU" b="1" dirty="0" err="1">
                <a:solidFill>
                  <a:schemeClr val="tx1">
                    <a:lumMod val="95000"/>
                    <a:lumOff val="5000"/>
                  </a:schemeClr>
                </a:solidFill>
              </a:rPr>
              <a:t>освіту</a:t>
            </a:r>
            <a:r>
              <a:rPr lang="ru-RU" b="1" dirty="0">
                <a:solidFill>
                  <a:schemeClr val="tx1">
                    <a:lumMod val="95000"/>
                    <a:lumOff val="5000"/>
                  </a:schemeClr>
                </a:solidFill>
              </a:rPr>
              <a:t> (ст. 53 </a:t>
            </a:r>
            <a:r>
              <a:rPr lang="ru-RU" b="1" dirty="0" err="1">
                <a:solidFill>
                  <a:schemeClr val="tx1">
                    <a:lumMod val="95000"/>
                    <a:lumOff val="5000"/>
                  </a:schemeClr>
                </a:solidFill>
              </a:rPr>
              <a:t>Конституції</a:t>
            </a:r>
            <a:r>
              <a:rPr lang="ru-RU" b="1" dirty="0">
                <a:solidFill>
                  <a:schemeClr val="tx1">
                    <a:lumMod val="95000"/>
                    <a:lumOff val="5000"/>
                  </a:schemeClr>
                </a:solidFill>
              </a:rPr>
              <a:t> </a:t>
            </a:r>
            <a:r>
              <a:rPr lang="ru-RU" b="1" dirty="0" err="1">
                <a:solidFill>
                  <a:schemeClr val="tx1">
                    <a:lumMod val="95000"/>
                    <a:lumOff val="5000"/>
                  </a:schemeClr>
                </a:solidFill>
              </a:rPr>
              <a:t>України</a:t>
            </a:r>
            <a:r>
              <a:rPr lang="ru-RU" b="1" dirty="0">
                <a:solidFill>
                  <a:schemeClr val="tx1">
                    <a:lumMod val="95000"/>
                    <a:lumOff val="5000"/>
                  </a:schemeClr>
                </a:solidFill>
              </a:rPr>
              <a:t>). В </a:t>
            </a:r>
            <a:r>
              <a:rPr lang="ru-RU" b="1" dirty="0" err="1">
                <a:solidFill>
                  <a:schemeClr val="tx1">
                    <a:lumMod val="95000"/>
                    <a:lumOff val="5000"/>
                  </a:schemeClr>
                </a:solidFill>
              </a:rPr>
              <a:t>Україні</a:t>
            </a:r>
            <a:r>
              <a:rPr lang="ru-RU" b="1" dirty="0">
                <a:solidFill>
                  <a:schemeClr val="tx1">
                    <a:lumMod val="95000"/>
                    <a:lumOff val="5000"/>
                  </a:schemeClr>
                </a:solidFill>
              </a:rPr>
              <a:t> </a:t>
            </a:r>
            <a:r>
              <a:rPr lang="ru-RU" b="1" dirty="0" err="1">
                <a:solidFill>
                  <a:schemeClr val="tx1">
                    <a:lumMod val="95000"/>
                    <a:lumOff val="5000"/>
                  </a:schemeClr>
                </a:solidFill>
              </a:rPr>
              <a:t>прийнято</a:t>
            </a:r>
            <a:r>
              <a:rPr lang="ru-RU" b="1" dirty="0">
                <a:solidFill>
                  <a:schemeClr val="tx1">
                    <a:lumMod val="95000"/>
                    <a:lumOff val="5000"/>
                  </a:schemeClr>
                </a:solidFill>
              </a:rPr>
              <a:t> низку </a:t>
            </a:r>
            <a:r>
              <a:rPr lang="ru-RU" b="1" dirty="0" err="1">
                <a:solidFill>
                  <a:schemeClr val="tx1">
                    <a:lumMod val="95000"/>
                    <a:lumOff val="5000"/>
                  </a:schemeClr>
                </a:solidFill>
              </a:rPr>
              <a:t>законів</a:t>
            </a:r>
            <a:r>
              <a:rPr lang="ru-RU" b="1" dirty="0">
                <a:solidFill>
                  <a:schemeClr val="tx1">
                    <a:lumMod val="95000"/>
                    <a:lumOff val="5000"/>
                  </a:schemeClr>
                </a:solidFill>
              </a:rPr>
              <a:t>, </a:t>
            </a:r>
            <a:r>
              <a:rPr lang="ru-RU" b="1" dirty="0" err="1">
                <a:solidFill>
                  <a:schemeClr val="tx1">
                    <a:lumMod val="95000"/>
                    <a:lumOff val="5000"/>
                  </a:schemeClr>
                </a:solidFill>
              </a:rPr>
              <a:t>спрямованих</a:t>
            </a:r>
            <a:r>
              <a:rPr lang="ru-RU" b="1" dirty="0">
                <a:solidFill>
                  <a:schemeClr val="tx1">
                    <a:lumMod val="95000"/>
                    <a:lumOff val="5000"/>
                  </a:schemeClr>
                </a:solidFill>
              </a:rPr>
              <a:t> на </a:t>
            </a:r>
            <a:r>
              <a:rPr lang="ru-RU" b="1" dirty="0" err="1">
                <a:solidFill>
                  <a:schemeClr val="tx1">
                    <a:lumMod val="95000"/>
                    <a:lumOff val="5000"/>
                  </a:schemeClr>
                </a:solidFill>
              </a:rPr>
              <a:t>деталізацію</a:t>
            </a:r>
            <a:r>
              <a:rPr lang="ru-RU" b="1" dirty="0">
                <a:solidFill>
                  <a:schemeClr val="tx1">
                    <a:lumMod val="95000"/>
                    <a:lumOff val="5000"/>
                  </a:schemeClr>
                </a:solidFill>
              </a:rPr>
              <a:t> </a:t>
            </a:r>
            <a:r>
              <a:rPr lang="ru-RU" b="1" dirty="0" err="1">
                <a:solidFill>
                  <a:schemeClr val="tx1">
                    <a:lumMod val="95000"/>
                    <a:lumOff val="5000"/>
                  </a:schemeClr>
                </a:solidFill>
              </a:rPr>
              <a:t>конституційного</a:t>
            </a:r>
            <a:r>
              <a:rPr lang="ru-RU" b="1" dirty="0">
                <a:solidFill>
                  <a:schemeClr val="tx1">
                    <a:lumMod val="95000"/>
                    <a:lumOff val="5000"/>
                  </a:schemeClr>
                </a:solidFill>
              </a:rPr>
              <a:t> права на </a:t>
            </a:r>
            <a:r>
              <a:rPr lang="ru-RU" b="1" dirty="0" err="1">
                <a:solidFill>
                  <a:schemeClr val="tx1">
                    <a:lumMod val="95000"/>
                    <a:lumOff val="5000"/>
                  </a:schemeClr>
                </a:solidFill>
              </a:rPr>
              <a:t>освіту</a:t>
            </a:r>
            <a:r>
              <a:rPr lang="ru-RU" b="1" dirty="0">
                <a:solidFill>
                  <a:schemeClr val="tx1">
                    <a:lumMod val="95000"/>
                    <a:lumOff val="5000"/>
                  </a:schemeClr>
                </a:solidFill>
              </a:rPr>
              <a:t>, </a:t>
            </a:r>
            <a:r>
              <a:rPr lang="ru-RU" b="1" dirty="0" err="1">
                <a:solidFill>
                  <a:schemeClr val="tx1">
                    <a:lumMod val="95000"/>
                    <a:lumOff val="5000"/>
                  </a:schemeClr>
                </a:solidFill>
              </a:rPr>
              <a:t>серед</a:t>
            </a:r>
            <a:r>
              <a:rPr lang="ru-RU" b="1" dirty="0">
                <a:solidFill>
                  <a:schemeClr val="tx1">
                    <a:lumMod val="95000"/>
                    <a:lumOff val="5000"/>
                  </a:schemeClr>
                </a:solidFill>
              </a:rPr>
              <a:t> них: Закон </a:t>
            </a:r>
            <a:r>
              <a:rPr lang="ru-RU" b="1" dirty="0" err="1">
                <a:solidFill>
                  <a:schemeClr val="tx1">
                    <a:lumMod val="95000"/>
                    <a:lumOff val="5000"/>
                  </a:schemeClr>
                </a:solidFill>
              </a:rPr>
              <a:t>України</a:t>
            </a:r>
            <a:r>
              <a:rPr lang="ru-RU" b="1" dirty="0">
                <a:solidFill>
                  <a:schemeClr val="tx1">
                    <a:lumMod val="95000"/>
                    <a:lumOff val="5000"/>
                  </a:schemeClr>
                </a:solidFill>
              </a:rPr>
              <a:t> "Про </a:t>
            </a:r>
            <a:r>
              <a:rPr lang="ru-RU" b="1" dirty="0" err="1">
                <a:solidFill>
                  <a:schemeClr val="tx1">
                    <a:lumMod val="95000"/>
                    <a:lumOff val="5000"/>
                  </a:schemeClr>
                </a:solidFill>
              </a:rPr>
              <a:t>освіту</a:t>
            </a:r>
            <a:r>
              <a:rPr lang="ru-RU" b="1" dirty="0">
                <a:solidFill>
                  <a:schemeClr val="tx1">
                    <a:lumMod val="95000"/>
                    <a:lumOff val="5000"/>
                  </a:schemeClr>
                </a:solidFill>
              </a:rPr>
              <a:t>" </a:t>
            </a:r>
            <a:r>
              <a:rPr lang="ru-RU" b="1" dirty="0" err="1">
                <a:solidFill>
                  <a:schemeClr val="tx1">
                    <a:lumMod val="95000"/>
                    <a:lumOff val="5000"/>
                  </a:schemeClr>
                </a:solidFill>
              </a:rPr>
              <a:t>від</a:t>
            </a:r>
            <a:r>
              <a:rPr lang="ru-RU" b="1" dirty="0">
                <a:solidFill>
                  <a:schemeClr val="tx1">
                    <a:lumMod val="95000"/>
                    <a:lumOff val="5000"/>
                  </a:schemeClr>
                </a:solidFill>
              </a:rPr>
              <a:t> 23.05.1991 р. </a:t>
            </a:r>
            <a:r>
              <a:rPr lang="ru-RU" b="1" dirty="0" err="1">
                <a:solidFill>
                  <a:schemeClr val="tx1">
                    <a:lumMod val="95000"/>
                    <a:lumOff val="5000"/>
                  </a:schemeClr>
                </a:solidFill>
              </a:rPr>
              <a:t>із</a:t>
            </a:r>
            <a:r>
              <a:rPr lang="ru-RU" b="1" dirty="0">
                <a:solidFill>
                  <a:schemeClr val="tx1">
                    <a:lumMod val="95000"/>
                    <a:lumOff val="5000"/>
                  </a:schemeClr>
                </a:solidFill>
              </a:rPr>
              <a:t> </a:t>
            </a:r>
            <a:r>
              <a:rPr lang="ru-RU" b="1" dirty="0" err="1">
                <a:solidFill>
                  <a:schemeClr val="tx1">
                    <a:lumMod val="95000"/>
                    <a:lumOff val="5000"/>
                  </a:schemeClr>
                </a:solidFill>
              </a:rPr>
              <a:t>змінами</a:t>
            </a:r>
            <a:r>
              <a:rPr lang="ru-RU" b="1" dirty="0">
                <a:solidFill>
                  <a:schemeClr val="tx1">
                    <a:lumMod val="95000"/>
                    <a:lumOff val="5000"/>
                  </a:schemeClr>
                </a:solidFill>
              </a:rPr>
              <a:t>, Закон </a:t>
            </a:r>
            <a:r>
              <a:rPr lang="ru-RU" b="1" dirty="0" err="1">
                <a:solidFill>
                  <a:schemeClr val="tx1">
                    <a:lumMod val="95000"/>
                    <a:lumOff val="5000"/>
                  </a:schemeClr>
                </a:solidFill>
              </a:rPr>
              <a:t>України</a:t>
            </a:r>
            <a:r>
              <a:rPr lang="ru-RU" b="1" dirty="0">
                <a:solidFill>
                  <a:schemeClr val="tx1">
                    <a:lumMod val="95000"/>
                    <a:lumOff val="5000"/>
                  </a:schemeClr>
                </a:solidFill>
              </a:rPr>
              <a:t> "Про </a:t>
            </a:r>
            <a:r>
              <a:rPr lang="ru-RU" b="1" dirty="0" err="1">
                <a:solidFill>
                  <a:schemeClr val="tx1">
                    <a:lumMod val="95000"/>
                    <a:lumOff val="5000"/>
                  </a:schemeClr>
                </a:solidFill>
              </a:rPr>
              <a:t>вищу</a:t>
            </a:r>
            <a:r>
              <a:rPr lang="ru-RU" b="1" dirty="0">
                <a:solidFill>
                  <a:schemeClr val="tx1">
                    <a:lumMod val="95000"/>
                    <a:lumOff val="5000"/>
                  </a:schemeClr>
                </a:solidFill>
              </a:rPr>
              <a:t> </a:t>
            </a:r>
            <a:r>
              <a:rPr lang="ru-RU" b="1" dirty="0" err="1">
                <a:solidFill>
                  <a:schemeClr val="tx1">
                    <a:lumMod val="95000"/>
                    <a:lumOff val="5000"/>
                  </a:schemeClr>
                </a:solidFill>
              </a:rPr>
              <a:t>освіту</a:t>
            </a:r>
            <a:r>
              <a:rPr lang="ru-RU" b="1" dirty="0">
                <a:solidFill>
                  <a:schemeClr val="tx1">
                    <a:lumMod val="95000"/>
                    <a:lumOff val="5000"/>
                  </a:schemeClr>
                </a:solidFill>
              </a:rPr>
              <a:t>" </a:t>
            </a:r>
            <a:r>
              <a:rPr lang="ru-RU" b="1" dirty="0" err="1">
                <a:solidFill>
                  <a:schemeClr val="tx1">
                    <a:lumMod val="95000"/>
                    <a:lumOff val="5000"/>
                  </a:schemeClr>
                </a:solidFill>
              </a:rPr>
              <a:t>від</a:t>
            </a:r>
            <a:r>
              <a:rPr lang="ru-RU" b="1" dirty="0">
                <a:solidFill>
                  <a:schemeClr val="tx1">
                    <a:lumMod val="95000"/>
                    <a:lumOff val="5000"/>
                  </a:schemeClr>
                </a:solidFill>
              </a:rPr>
              <a:t> 17.01.2002 р. </a:t>
            </a:r>
            <a:r>
              <a:rPr lang="ru-RU" b="1" dirty="0" err="1">
                <a:solidFill>
                  <a:schemeClr val="tx1">
                    <a:lumMod val="95000"/>
                    <a:lumOff val="5000"/>
                  </a:schemeClr>
                </a:solidFill>
              </a:rPr>
              <a:t>із</a:t>
            </a:r>
            <a:r>
              <a:rPr lang="ru-RU" b="1" dirty="0">
                <a:solidFill>
                  <a:schemeClr val="tx1">
                    <a:lumMod val="95000"/>
                    <a:lumOff val="5000"/>
                  </a:schemeClr>
                </a:solidFill>
              </a:rPr>
              <a:t> </a:t>
            </a:r>
            <a:r>
              <a:rPr lang="ru-RU" b="1" dirty="0" err="1">
                <a:solidFill>
                  <a:schemeClr val="tx1">
                    <a:lumMod val="95000"/>
                    <a:lumOff val="5000"/>
                  </a:schemeClr>
                </a:solidFill>
              </a:rPr>
              <a:t>змінами</a:t>
            </a:r>
            <a:r>
              <a:rPr lang="ru-RU" b="1" dirty="0">
                <a:solidFill>
                  <a:schemeClr val="tx1">
                    <a:lumMod val="95000"/>
                    <a:lumOff val="5000"/>
                  </a:schemeClr>
                </a:solidFill>
              </a:rPr>
              <a:t>, Закон </a:t>
            </a:r>
            <a:r>
              <a:rPr lang="ru-RU" b="1" dirty="0" err="1">
                <a:solidFill>
                  <a:schemeClr val="tx1">
                    <a:lumMod val="95000"/>
                    <a:lumOff val="5000"/>
                  </a:schemeClr>
                </a:solidFill>
              </a:rPr>
              <a:t>України</a:t>
            </a:r>
            <a:r>
              <a:rPr lang="ru-RU" b="1" dirty="0">
                <a:solidFill>
                  <a:schemeClr val="tx1">
                    <a:lumMod val="95000"/>
                    <a:lumOff val="5000"/>
                  </a:schemeClr>
                </a:solidFill>
              </a:rPr>
              <a:t> "Про </a:t>
            </a:r>
            <a:r>
              <a:rPr lang="ru-RU" b="1" dirty="0" err="1">
                <a:solidFill>
                  <a:schemeClr val="tx1">
                    <a:lumMod val="95000"/>
                    <a:lumOff val="5000"/>
                  </a:schemeClr>
                </a:solidFill>
              </a:rPr>
              <a:t>професійно-технічну</a:t>
            </a:r>
            <a:r>
              <a:rPr lang="ru-RU" b="1" dirty="0">
                <a:solidFill>
                  <a:schemeClr val="tx1">
                    <a:lumMod val="95000"/>
                    <a:lumOff val="5000"/>
                  </a:schemeClr>
                </a:solidFill>
              </a:rPr>
              <a:t> </a:t>
            </a:r>
            <a:r>
              <a:rPr lang="ru-RU" b="1" dirty="0" err="1">
                <a:solidFill>
                  <a:schemeClr val="tx1">
                    <a:lumMod val="95000"/>
                    <a:lumOff val="5000"/>
                  </a:schemeClr>
                </a:solidFill>
              </a:rPr>
              <a:t>освіту</a:t>
            </a:r>
            <a:r>
              <a:rPr lang="ru-RU" b="1" dirty="0">
                <a:solidFill>
                  <a:schemeClr val="tx1">
                    <a:lumMod val="95000"/>
                    <a:lumOff val="5000"/>
                  </a:schemeClr>
                </a:solidFill>
              </a:rPr>
              <a:t>" </a:t>
            </a:r>
            <a:r>
              <a:rPr lang="ru-RU" b="1" dirty="0" err="1">
                <a:solidFill>
                  <a:schemeClr val="tx1">
                    <a:lumMod val="95000"/>
                    <a:lumOff val="5000"/>
                  </a:schemeClr>
                </a:solidFill>
              </a:rPr>
              <a:t>від</a:t>
            </a:r>
            <a:r>
              <a:rPr lang="ru-RU" b="1" dirty="0">
                <a:solidFill>
                  <a:schemeClr val="tx1">
                    <a:lumMod val="95000"/>
                    <a:lumOff val="5000"/>
                  </a:schemeClr>
                </a:solidFill>
              </a:rPr>
              <a:t> 10.02.1998 р. </a:t>
            </a:r>
            <a:r>
              <a:rPr lang="ru-RU" b="1" dirty="0" err="1">
                <a:solidFill>
                  <a:schemeClr val="tx1">
                    <a:lumMod val="95000"/>
                    <a:lumOff val="5000"/>
                  </a:schemeClr>
                </a:solidFill>
              </a:rPr>
              <a:t>із</a:t>
            </a:r>
            <a:r>
              <a:rPr lang="ru-RU" b="1" dirty="0">
                <a:solidFill>
                  <a:schemeClr val="tx1">
                    <a:lumMod val="95000"/>
                    <a:lumOff val="5000"/>
                  </a:schemeClr>
                </a:solidFill>
              </a:rPr>
              <a:t> </a:t>
            </a:r>
            <a:r>
              <a:rPr lang="ru-RU" b="1" dirty="0" err="1">
                <a:solidFill>
                  <a:schemeClr val="tx1">
                    <a:lumMod val="95000"/>
                    <a:lumOff val="5000"/>
                  </a:schemeClr>
                </a:solidFill>
              </a:rPr>
              <a:t>змінами</a:t>
            </a:r>
            <a:r>
              <a:rPr lang="ru-RU" b="1" dirty="0">
                <a:solidFill>
                  <a:schemeClr val="tx1">
                    <a:lumMod val="95000"/>
                    <a:lumOff val="5000"/>
                  </a:schemeClr>
                </a:solidFill>
              </a:rPr>
              <a:t>, Закон </a:t>
            </a:r>
            <a:r>
              <a:rPr lang="ru-RU" b="1" dirty="0" err="1">
                <a:solidFill>
                  <a:schemeClr val="tx1">
                    <a:lumMod val="95000"/>
                    <a:lumOff val="5000"/>
                  </a:schemeClr>
                </a:solidFill>
              </a:rPr>
              <a:t>України</a:t>
            </a:r>
            <a:r>
              <a:rPr lang="ru-RU" b="1" dirty="0">
                <a:solidFill>
                  <a:schemeClr val="tx1">
                    <a:lumMod val="95000"/>
                    <a:lumOff val="5000"/>
                  </a:schemeClr>
                </a:solidFill>
              </a:rPr>
              <a:t> "Про </a:t>
            </a:r>
            <a:r>
              <a:rPr lang="ru-RU" b="1" dirty="0" err="1">
                <a:solidFill>
                  <a:schemeClr val="tx1">
                    <a:lumMod val="95000"/>
                    <a:lumOff val="5000"/>
                  </a:schemeClr>
                </a:solidFill>
              </a:rPr>
              <a:t>загальну</a:t>
            </a:r>
            <a:r>
              <a:rPr lang="ru-RU" b="1" dirty="0">
                <a:solidFill>
                  <a:schemeClr val="tx1">
                    <a:lumMod val="95000"/>
                    <a:lumOff val="5000"/>
                  </a:schemeClr>
                </a:solidFill>
              </a:rPr>
              <a:t> </a:t>
            </a:r>
            <a:r>
              <a:rPr lang="ru-RU" b="1" dirty="0" err="1">
                <a:solidFill>
                  <a:schemeClr val="tx1">
                    <a:lumMod val="95000"/>
                    <a:lumOff val="5000"/>
                  </a:schemeClr>
                </a:solidFill>
              </a:rPr>
              <a:t>середню</a:t>
            </a:r>
            <a:r>
              <a:rPr lang="ru-RU" b="1" dirty="0">
                <a:solidFill>
                  <a:schemeClr val="tx1">
                    <a:lumMod val="95000"/>
                    <a:lumOff val="5000"/>
                  </a:schemeClr>
                </a:solidFill>
              </a:rPr>
              <a:t> </a:t>
            </a:r>
            <a:r>
              <a:rPr lang="ru-RU" b="1" dirty="0" err="1">
                <a:solidFill>
                  <a:schemeClr val="tx1">
                    <a:lumMod val="95000"/>
                    <a:lumOff val="5000"/>
                  </a:schemeClr>
                </a:solidFill>
              </a:rPr>
              <a:t>освіту</a:t>
            </a:r>
            <a:r>
              <a:rPr lang="ru-RU" b="1" dirty="0">
                <a:solidFill>
                  <a:schemeClr val="tx1">
                    <a:lumMod val="95000"/>
                    <a:lumOff val="5000"/>
                  </a:schemeClr>
                </a:solidFill>
              </a:rPr>
              <a:t>" </a:t>
            </a:r>
            <a:r>
              <a:rPr lang="ru-RU" b="1" dirty="0" err="1">
                <a:solidFill>
                  <a:schemeClr val="tx1">
                    <a:lumMod val="95000"/>
                    <a:lumOff val="5000"/>
                  </a:schemeClr>
                </a:solidFill>
              </a:rPr>
              <a:t>від</a:t>
            </a:r>
            <a:r>
              <a:rPr lang="ru-RU" b="1" dirty="0">
                <a:solidFill>
                  <a:schemeClr val="tx1">
                    <a:lumMod val="95000"/>
                    <a:lumOff val="5000"/>
                  </a:schemeClr>
                </a:solidFill>
              </a:rPr>
              <a:t> 13.05.1999 р. </a:t>
            </a:r>
            <a:r>
              <a:rPr lang="ru-RU" b="1" dirty="0" err="1">
                <a:solidFill>
                  <a:schemeClr val="tx1">
                    <a:lumMod val="95000"/>
                    <a:lumOff val="5000"/>
                  </a:schemeClr>
                </a:solidFill>
              </a:rPr>
              <a:t>із</a:t>
            </a:r>
            <a:r>
              <a:rPr lang="ru-RU" b="1" dirty="0">
                <a:solidFill>
                  <a:schemeClr val="tx1">
                    <a:lumMod val="95000"/>
                    <a:lumOff val="5000"/>
                  </a:schemeClr>
                </a:solidFill>
              </a:rPr>
              <a:t> </a:t>
            </a:r>
            <a:r>
              <a:rPr lang="ru-RU" b="1" dirty="0" err="1">
                <a:solidFill>
                  <a:schemeClr val="tx1">
                    <a:lumMod val="95000"/>
                    <a:lumOff val="5000"/>
                  </a:schemeClr>
                </a:solidFill>
              </a:rPr>
              <a:t>змінами</a:t>
            </a:r>
            <a:r>
              <a:rPr lang="ru-RU" b="1" dirty="0">
                <a:solidFill>
                  <a:schemeClr val="tx1">
                    <a:lumMod val="95000"/>
                    <a:lumOff val="5000"/>
                  </a:schemeClr>
                </a:solidFill>
              </a:rPr>
              <a:t>, Закон </a:t>
            </a:r>
            <a:r>
              <a:rPr lang="ru-RU" b="1" dirty="0" err="1">
                <a:solidFill>
                  <a:schemeClr val="tx1">
                    <a:lumMod val="95000"/>
                    <a:lumOff val="5000"/>
                  </a:schemeClr>
                </a:solidFill>
              </a:rPr>
              <a:t>України</a:t>
            </a:r>
            <a:r>
              <a:rPr lang="ru-RU" b="1" dirty="0">
                <a:solidFill>
                  <a:schemeClr val="tx1">
                    <a:lumMod val="95000"/>
                    <a:lumOff val="5000"/>
                  </a:schemeClr>
                </a:solidFill>
              </a:rPr>
              <a:t> "Про </a:t>
            </a:r>
            <a:r>
              <a:rPr lang="ru-RU" b="1" dirty="0" err="1">
                <a:solidFill>
                  <a:schemeClr val="tx1">
                    <a:lumMod val="95000"/>
                    <a:lumOff val="5000"/>
                  </a:schemeClr>
                </a:solidFill>
              </a:rPr>
              <a:t>дошкільну</a:t>
            </a:r>
            <a:r>
              <a:rPr lang="ru-RU" b="1" dirty="0">
                <a:solidFill>
                  <a:schemeClr val="tx1">
                    <a:lumMod val="95000"/>
                    <a:lumOff val="5000"/>
                  </a:schemeClr>
                </a:solidFill>
              </a:rPr>
              <a:t> </a:t>
            </a:r>
            <a:r>
              <a:rPr lang="ru-RU" b="1" dirty="0" err="1">
                <a:solidFill>
                  <a:schemeClr val="tx1">
                    <a:lumMod val="95000"/>
                    <a:lumOff val="5000"/>
                  </a:schemeClr>
                </a:solidFill>
              </a:rPr>
              <a:t>освіту</a:t>
            </a:r>
            <a:r>
              <a:rPr lang="ru-RU" b="1" dirty="0">
                <a:solidFill>
                  <a:schemeClr val="tx1">
                    <a:lumMod val="95000"/>
                    <a:lumOff val="5000"/>
                  </a:schemeClr>
                </a:solidFill>
              </a:rPr>
              <a:t>" </a:t>
            </a:r>
            <a:r>
              <a:rPr lang="ru-RU" b="1" dirty="0" err="1">
                <a:solidFill>
                  <a:schemeClr val="tx1">
                    <a:lumMod val="95000"/>
                    <a:lumOff val="5000"/>
                  </a:schemeClr>
                </a:solidFill>
              </a:rPr>
              <a:t>від</a:t>
            </a:r>
            <a:r>
              <a:rPr lang="ru-RU" b="1" dirty="0">
                <a:solidFill>
                  <a:schemeClr val="tx1">
                    <a:lumMod val="95000"/>
                    <a:lumOff val="5000"/>
                  </a:schemeClr>
                </a:solidFill>
              </a:rPr>
              <a:t> 11.07.2001 р. </a:t>
            </a:r>
            <a:r>
              <a:rPr lang="ru-RU" b="1" dirty="0" err="1">
                <a:solidFill>
                  <a:schemeClr val="tx1">
                    <a:lumMod val="95000"/>
                    <a:lumOff val="5000"/>
                  </a:schemeClr>
                </a:solidFill>
              </a:rPr>
              <a:t>із</a:t>
            </a:r>
            <a:r>
              <a:rPr lang="ru-RU" b="1" dirty="0">
                <a:solidFill>
                  <a:schemeClr val="tx1">
                    <a:lumMod val="95000"/>
                    <a:lumOff val="5000"/>
                  </a:schemeClr>
                </a:solidFill>
              </a:rPr>
              <a:t> </a:t>
            </a:r>
            <a:r>
              <a:rPr lang="ru-RU" b="1" dirty="0" err="1">
                <a:solidFill>
                  <a:schemeClr val="tx1">
                    <a:lumMod val="95000"/>
                    <a:lumOff val="5000"/>
                  </a:schemeClr>
                </a:solidFill>
              </a:rPr>
              <a:t>змінами</a:t>
            </a:r>
            <a:r>
              <a:rPr lang="ru-RU" b="1" dirty="0">
                <a:solidFill>
                  <a:schemeClr val="tx1">
                    <a:lumMod val="95000"/>
                    <a:lumOff val="5000"/>
                  </a:schemeClr>
                </a:solidFill>
              </a:rPr>
              <a:t>, Закон </a:t>
            </a:r>
            <a:r>
              <a:rPr lang="ru-RU" b="1" dirty="0" err="1">
                <a:solidFill>
                  <a:schemeClr val="tx1">
                    <a:lumMod val="95000"/>
                    <a:lumOff val="5000"/>
                  </a:schemeClr>
                </a:solidFill>
              </a:rPr>
              <a:t>України</a:t>
            </a:r>
            <a:r>
              <a:rPr lang="ru-RU" b="1" dirty="0">
                <a:solidFill>
                  <a:schemeClr val="tx1">
                    <a:lumMod val="95000"/>
                    <a:lumOff val="5000"/>
                  </a:schemeClr>
                </a:solidFill>
              </a:rPr>
              <a:t> "Про </a:t>
            </a:r>
            <a:r>
              <a:rPr lang="ru-RU" b="1" dirty="0" err="1">
                <a:solidFill>
                  <a:schemeClr val="tx1">
                    <a:lumMod val="95000"/>
                    <a:lumOff val="5000"/>
                  </a:schemeClr>
                </a:solidFill>
              </a:rPr>
              <a:t>позашкільну</a:t>
            </a:r>
            <a:r>
              <a:rPr lang="ru-RU" b="1" dirty="0">
                <a:solidFill>
                  <a:schemeClr val="tx1">
                    <a:lumMod val="95000"/>
                    <a:lumOff val="5000"/>
                  </a:schemeClr>
                </a:solidFill>
              </a:rPr>
              <a:t> </a:t>
            </a:r>
            <a:r>
              <a:rPr lang="ru-RU" b="1" dirty="0" err="1">
                <a:solidFill>
                  <a:schemeClr val="tx1">
                    <a:lumMod val="95000"/>
                    <a:lumOff val="5000"/>
                  </a:schemeClr>
                </a:solidFill>
              </a:rPr>
              <a:t>освіту</a:t>
            </a:r>
            <a:r>
              <a:rPr lang="ru-RU" b="1" dirty="0">
                <a:solidFill>
                  <a:schemeClr val="tx1">
                    <a:lumMod val="95000"/>
                    <a:lumOff val="5000"/>
                  </a:schemeClr>
                </a:solidFill>
              </a:rPr>
              <a:t>" </a:t>
            </a:r>
            <a:r>
              <a:rPr lang="ru-RU" b="1" dirty="0" err="1">
                <a:solidFill>
                  <a:schemeClr val="tx1">
                    <a:lumMod val="95000"/>
                    <a:lumOff val="5000"/>
                  </a:schemeClr>
                </a:solidFill>
              </a:rPr>
              <a:t>від</a:t>
            </a:r>
            <a:r>
              <a:rPr lang="ru-RU" b="1" dirty="0">
                <a:solidFill>
                  <a:schemeClr val="tx1">
                    <a:lumMod val="95000"/>
                    <a:lumOff val="5000"/>
                  </a:schemeClr>
                </a:solidFill>
              </a:rPr>
              <a:t> 22.06.2000 р. </a:t>
            </a:r>
            <a:r>
              <a:rPr lang="ru-RU" b="1" dirty="0" err="1">
                <a:solidFill>
                  <a:schemeClr val="tx1">
                    <a:lumMod val="95000"/>
                    <a:lumOff val="5000"/>
                  </a:schemeClr>
                </a:solidFill>
              </a:rPr>
              <a:t>із</a:t>
            </a:r>
            <a:r>
              <a:rPr lang="ru-RU" b="1" dirty="0">
                <a:solidFill>
                  <a:schemeClr val="tx1">
                    <a:lumMod val="95000"/>
                    <a:lumOff val="5000"/>
                  </a:schemeClr>
                </a:solidFill>
              </a:rPr>
              <a:t> </a:t>
            </a:r>
            <a:r>
              <a:rPr lang="ru-RU" b="1" dirty="0" err="1">
                <a:solidFill>
                  <a:schemeClr val="tx1">
                    <a:lumMod val="95000"/>
                    <a:lumOff val="5000"/>
                  </a:schemeClr>
                </a:solidFill>
              </a:rPr>
              <a:t>змінами</a:t>
            </a:r>
            <a:r>
              <a:rPr lang="ru-RU" b="1" dirty="0">
                <a:solidFill>
                  <a:schemeClr val="tx1">
                    <a:lumMod val="95000"/>
                    <a:lumOff val="5000"/>
                  </a:schemeClr>
                </a:solidFill>
              </a:rPr>
              <a:t>.</a:t>
            </a:r>
          </a:p>
        </p:txBody>
      </p:sp>
    </p:spTree>
    <p:extLst>
      <p:ext uri="{BB962C8B-B14F-4D97-AF65-F5344CB8AC3E}">
        <p14:creationId xmlns:p14="http://schemas.microsoft.com/office/powerpoint/2010/main" val="98493279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svita.ua/doc/images/news/204/20419/vocationaltraining-1_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36712"/>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gra-news.ru/sites/default/files/styles/big_photo/public/images/galleries/20120919/364852556.jpg?itok=2BgR4Le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477" y="3789040"/>
            <a:ext cx="3096344" cy="2066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6.image1.org/images/2012/11/19/1/930fed934db0df9798b77f8c206b0e8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468" y="692696"/>
            <a:ext cx="3977304" cy="22372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osvita.ua/doc/images/news/218/21896/15085083_BG1-1_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499700"/>
            <a:ext cx="3505572" cy="292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29798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7" name="drumroll.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722313" y="548680"/>
            <a:ext cx="7772400" cy="5904655"/>
          </a:xfrm>
        </p:spPr>
        <p:txBody>
          <a:bodyPr>
            <a:normAutofit/>
          </a:bodyPr>
          <a:lstStyle/>
          <a:p>
            <a:r>
              <a:rPr lang="ru-RU" b="1" u="sng" dirty="0" err="1">
                <a:solidFill>
                  <a:schemeClr val="tx1">
                    <a:lumMod val="95000"/>
                    <a:lumOff val="5000"/>
                  </a:schemeClr>
                </a:solidFill>
              </a:rPr>
              <a:t>Слід</a:t>
            </a:r>
            <a:r>
              <a:rPr lang="ru-RU" b="1" u="sng" dirty="0">
                <a:solidFill>
                  <a:schemeClr val="tx1">
                    <a:lumMod val="95000"/>
                    <a:lumOff val="5000"/>
                  </a:schemeClr>
                </a:solidFill>
              </a:rPr>
              <a:t> </a:t>
            </a:r>
            <a:r>
              <a:rPr lang="ru-RU" b="1" u="sng" dirty="0" err="1">
                <a:solidFill>
                  <a:schemeClr val="tx1">
                    <a:lumMod val="95000"/>
                    <a:lumOff val="5000"/>
                  </a:schemeClr>
                </a:solidFill>
              </a:rPr>
              <a:t>звернути</a:t>
            </a:r>
            <a:r>
              <a:rPr lang="ru-RU" b="1" u="sng" dirty="0">
                <a:solidFill>
                  <a:schemeClr val="tx1">
                    <a:lumMod val="95000"/>
                    <a:lumOff val="5000"/>
                  </a:schemeClr>
                </a:solidFill>
              </a:rPr>
              <a:t> </a:t>
            </a:r>
            <a:r>
              <a:rPr lang="ru-RU" b="1" u="sng" dirty="0" err="1">
                <a:solidFill>
                  <a:schemeClr val="tx1">
                    <a:lumMod val="95000"/>
                    <a:lumOff val="5000"/>
                  </a:schemeClr>
                </a:solidFill>
              </a:rPr>
              <a:t>увагу</a:t>
            </a:r>
            <a:r>
              <a:rPr lang="ru-RU" b="1" u="sng" dirty="0">
                <a:solidFill>
                  <a:schemeClr val="tx1">
                    <a:lumMod val="95000"/>
                    <a:lumOff val="5000"/>
                  </a:schemeClr>
                </a:solidFill>
              </a:rPr>
              <a:t> на те, </a:t>
            </a:r>
            <a:r>
              <a:rPr lang="ru-RU" b="1" u="sng" dirty="0" err="1">
                <a:solidFill>
                  <a:schemeClr val="tx1">
                    <a:lumMod val="95000"/>
                    <a:lumOff val="5000"/>
                  </a:schemeClr>
                </a:solidFill>
              </a:rPr>
              <a:t>що</a:t>
            </a:r>
            <a:r>
              <a:rPr lang="ru-RU" b="1" u="sng" dirty="0">
                <a:solidFill>
                  <a:schemeClr val="tx1">
                    <a:lumMod val="95000"/>
                    <a:lumOff val="5000"/>
                  </a:schemeClr>
                </a:solidFill>
              </a:rPr>
              <a:t> суть </a:t>
            </a:r>
            <a:r>
              <a:rPr lang="ru-RU" b="1" u="sng" dirty="0" err="1">
                <a:solidFill>
                  <a:schemeClr val="tx1">
                    <a:lumMod val="95000"/>
                    <a:lumOff val="5000"/>
                  </a:schemeClr>
                </a:solidFill>
              </a:rPr>
              <a:t>зазначеного</a:t>
            </a:r>
            <a:r>
              <a:rPr lang="ru-RU" b="1" u="sng" dirty="0">
                <a:solidFill>
                  <a:schemeClr val="tx1">
                    <a:lumMod val="95000"/>
                    <a:lumOff val="5000"/>
                  </a:schemeClr>
                </a:solidFill>
              </a:rPr>
              <a:t> права у </a:t>
            </a:r>
            <a:r>
              <a:rPr lang="ru-RU" b="1" u="sng" dirty="0" err="1">
                <a:solidFill>
                  <a:schemeClr val="tx1">
                    <a:lumMod val="95000"/>
                    <a:lumOff val="5000"/>
                  </a:schemeClr>
                </a:solidFill>
              </a:rPr>
              <a:t>сфері</a:t>
            </a:r>
            <a:r>
              <a:rPr lang="ru-RU" b="1" u="sng" dirty="0">
                <a:solidFill>
                  <a:schemeClr val="tx1">
                    <a:lumMod val="95000"/>
                    <a:lumOff val="5000"/>
                  </a:schemeClr>
                </a:solidFill>
              </a:rPr>
              <a:t> </a:t>
            </a:r>
            <a:r>
              <a:rPr lang="ru-RU" b="1" u="sng" dirty="0" err="1">
                <a:solidFill>
                  <a:schemeClr val="tx1">
                    <a:lumMod val="95000"/>
                    <a:lumOff val="5000"/>
                  </a:schemeClr>
                </a:solidFill>
              </a:rPr>
              <a:t>вищої</a:t>
            </a:r>
            <a:r>
              <a:rPr lang="ru-RU" b="1" u="sng" dirty="0">
                <a:solidFill>
                  <a:schemeClr val="tx1">
                    <a:lumMod val="95000"/>
                    <a:lumOff val="5000"/>
                  </a:schemeClr>
                </a:solidFill>
              </a:rPr>
              <a:t> </a:t>
            </a:r>
            <a:r>
              <a:rPr lang="ru-RU" b="1" u="sng" dirty="0" err="1">
                <a:solidFill>
                  <a:schemeClr val="tx1">
                    <a:lumMod val="95000"/>
                    <a:lumOff val="5000"/>
                  </a:schemeClr>
                </a:solidFill>
              </a:rPr>
              <a:t>освіти</a:t>
            </a:r>
            <a:r>
              <a:rPr lang="ru-RU" b="1" u="sng" dirty="0">
                <a:solidFill>
                  <a:schemeClr val="tx1">
                    <a:lumMod val="95000"/>
                    <a:lumOff val="5000"/>
                  </a:schemeClr>
                </a:solidFill>
              </a:rPr>
              <a:t> </a:t>
            </a:r>
            <a:r>
              <a:rPr lang="ru-RU" b="1" u="sng" dirty="0" err="1">
                <a:solidFill>
                  <a:schemeClr val="tx1">
                    <a:lumMod val="95000"/>
                    <a:lumOff val="5000"/>
                  </a:schemeClr>
                </a:solidFill>
              </a:rPr>
              <a:t>полягає</a:t>
            </a:r>
            <a:r>
              <a:rPr lang="ru-RU" b="1" u="sng" dirty="0">
                <a:solidFill>
                  <a:schemeClr val="tx1">
                    <a:lumMod val="95000"/>
                    <a:lumOff val="5000"/>
                  </a:schemeClr>
                </a:solidFill>
              </a:rPr>
              <a:t> у </a:t>
            </a:r>
            <a:r>
              <a:rPr lang="ru-RU" b="1" u="sng" dirty="0" err="1">
                <a:solidFill>
                  <a:schemeClr val="tx1">
                    <a:lumMod val="95000"/>
                    <a:lumOff val="5000"/>
                  </a:schemeClr>
                </a:solidFill>
              </a:rPr>
              <a:t>взятті</a:t>
            </a:r>
            <a:r>
              <a:rPr lang="ru-RU" b="1" u="sng" dirty="0">
                <a:solidFill>
                  <a:schemeClr val="tx1">
                    <a:lumMod val="95000"/>
                    <a:lumOff val="5000"/>
                  </a:schemeClr>
                </a:solidFill>
              </a:rPr>
              <a:t> на себе державою </a:t>
            </a:r>
            <a:r>
              <a:rPr lang="ru-RU" b="1" u="sng" dirty="0" err="1">
                <a:solidFill>
                  <a:schemeClr val="tx1">
                    <a:lumMod val="95000"/>
                    <a:lumOff val="5000"/>
                  </a:schemeClr>
                </a:solidFill>
              </a:rPr>
              <a:t>зобов'язання</a:t>
            </a:r>
            <a:r>
              <a:rPr lang="ru-RU" b="1" u="sng" dirty="0">
                <a:solidFill>
                  <a:schemeClr val="tx1">
                    <a:lumMod val="95000"/>
                    <a:lumOff val="5000"/>
                  </a:schemeClr>
                </a:solidFill>
              </a:rPr>
              <a:t> </a:t>
            </a:r>
            <a:r>
              <a:rPr lang="ru-RU" b="1" u="sng" dirty="0" err="1">
                <a:solidFill>
                  <a:schemeClr val="tx1">
                    <a:lumMod val="95000"/>
                    <a:lumOff val="5000"/>
                  </a:schemeClr>
                </a:solidFill>
              </a:rPr>
              <a:t>забезпечити</a:t>
            </a:r>
            <a:r>
              <a:rPr lang="ru-RU" b="1" u="sng" dirty="0">
                <a:solidFill>
                  <a:schemeClr val="tx1">
                    <a:lumMod val="95000"/>
                    <a:lumOff val="5000"/>
                  </a:schemeClr>
                </a:solidFill>
              </a:rPr>
              <a:t> </a:t>
            </a:r>
            <a:r>
              <a:rPr lang="ru-RU" b="1" u="sng" dirty="0" err="1">
                <a:solidFill>
                  <a:schemeClr val="tx1">
                    <a:lumMod val="95000"/>
                    <a:lumOff val="5000"/>
                  </a:schemeClr>
                </a:solidFill>
              </a:rPr>
              <a:t>певний</a:t>
            </a:r>
            <a:r>
              <a:rPr lang="ru-RU" b="1" u="sng" dirty="0">
                <a:solidFill>
                  <a:schemeClr val="tx1">
                    <a:lumMod val="95000"/>
                    <a:lumOff val="5000"/>
                  </a:schemeClr>
                </a:solidFill>
              </a:rPr>
              <a:t> </a:t>
            </a:r>
            <a:r>
              <a:rPr lang="ru-RU" b="1" u="sng" dirty="0" err="1">
                <a:solidFill>
                  <a:schemeClr val="tx1">
                    <a:lumMod val="95000"/>
                    <a:lumOff val="5000"/>
                  </a:schemeClr>
                </a:solidFill>
              </a:rPr>
              <a:t>рівень</a:t>
            </a:r>
            <a:r>
              <a:rPr lang="ru-RU" b="1" u="sng" dirty="0">
                <a:solidFill>
                  <a:schemeClr val="tx1">
                    <a:lumMod val="95000"/>
                    <a:lumOff val="5000"/>
                  </a:schemeClr>
                </a:solidFill>
              </a:rPr>
              <a:t> </a:t>
            </a:r>
            <a:r>
              <a:rPr lang="ru-RU" b="1" u="sng" dirty="0" err="1">
                <a:solidFill>
                  <a:schemeClr val="tx1">
                    <a:lumMod val="95000"/>
                    <a:lumOff val="5000"/>
                  </a:schemeClr>
                </a:solidFill>
              </a:rPr>
              <a:t>обов'язкової</a:t>
            </a:r>
            <a:r>
              <a:rPr lang="ru-RU" b="1" u="sng" dirty="0">
                <a:solidFill>
                  <a:schemeClr val="tx1">
                    <a:lumMod val="95000"/>
                    <a:lumOff val="5000"/>
                  </a:schemeClr>
                </a:solidFill>
              </a:rPr>
              <a:t> </a:t>
            </a:r>
            <a:r>
              <a:rPr lang="ru-RU" b="1" u="sng" dirty="0" err="1">
                <a:solidFill>
                  <a:schemeClr val="tx1">
                    <a:lumMod val="95000"/>
                    <a:lumOff val="5000"/>
                  </a:schemeClr>
                </a:solidFill>
              </a:rPr>
              <a:t>освіти</a:t>
            </a:r>
            <a:r>
              <a:rPr lang="ru-RU" b="1" u="sng" dirty="0">
                <a:solidFill>
                  <a:schemeClr val="tx1">
                    <a:lumMod val="95000"/>
                    <a:lumOff val="5000"/>
                  </a:schemeClr>
                </a:solidFill>
              </a:rPr>
              <a:t>, а не </a:t>
            </a:r>
            <a:r>
              <a:rPr lang="ru-RU" b="1" u="sng" dirty="0" err="1">
                <a:solidFill>
                  <a:schemeClr val="tx1">
                    <a:lumMod val="95000"/>
                    <a:lumOff val="5000"/>
                  </a:schemeClr>
                </a:solidFill>
              </a:rPr>
              <a:t>автоматичне</a:t>
            </a:r>
            <a:r>
              <a:rPr lang="ru-RU" b="1" u="sng" dirty="0">
                <a:solidFill>
                  <a:schemeClr val="tx1">
                    <a:lumMod val="95000"/>
                    <a:lumOff val="5000"/>
                  </a:schemeClr>
                </a:solidFill>
              </a:rPr>
              <a:t> </a:t>
            </a:r>
            <a:r>
              <a:rPr lang="ru-RU" b="1" u="sng" dirty="0" err="1">
                <a:solidFill>
                  <a:schemeClr val="tx1">
                    <a:lumMod val="95000"/>
                    <a:lumOff val="5000"/>
                  </a:schemeClr>
                </a:solidFill>
              </a:rPr>
              <a:t>надання</a:t>
            </a:r>
            <a:r>
              <a:rPr lang="ru-RU" b="1" u="sng" dirty="0">
                <a:solidFill>
                  <a:schemeClr val="tx1">
                    <a:lumMod val="95000"/>
                    <a:lumOff val="5000"/>
                  </a:schemeClr>
                </a:solidFill>
              </a:rPr>
              <a:t> </a:t>
            </a:r>
            <a:r>
              <a:rPr lang="ru-RU" b="1" u="sng" dirty="0" err="1">
                <a:solidFill>
                  <a:schemeClr val="tx1">
                    <a:lumMod val="95000"/>
                    <a:lumOff val="5000"/>
                  </a:schemeClr>
                </a:solidFill>
              </a:rPr>
              <a:t>кожній</a:t>
            </a:r>
            <a:r>
              <a:rPr lang="ru-RU" b="1" u="sng" dirty="0">
                <a:solidFill>
                  <a:schemeClr val="tx1">
                    <a:lumMod val="95000"/>
                    <a:lumOff val="5000"/>
                  </a:schemeClr>
                </a:solidFill>
              </a:rPr>
              <a:t> </a:t>
            </a:r>
            <a:r>
              <a:rPr lang="ru-RU" b="1" u="sng" dirty="0" err="1">
                <a:solidFill>
                  <a:schemeClr val="tx1">
                    <a:lumMod val="95000"/>
                    <a:lumOff val="5000"/>
                  </a:schemeClr>
                </a:solidFill>
              </a:rPr>
              <a:t>людині</a:t>
            </a:r>
            <a:r>
              <a:rPr lang="ru-RU" b="1" u="sng" dirty="0">
                <a:solidFill>
                  <a:schemeClr val="tx1">
                    <a:lumMod val="95000"/>
                    <a:lumOff val="5000"/>
                  </a:schemeClr>
                </a:solidFill>
              </a:rPr>
              <a:t> </a:t>
            </a:r>
            <a:r>
              <a:rPr lang="ru-RU" b="1" u="sng" dirty="0" err="1">
                <a:solidFill>
                  <a:schemeClr val="tx1">
                    <a:lumMod val="95000"/>
                    <a:lumOff val="5000"/>
                  </a:schemeClr>
                </a:solidFill>
              </a:rPr>
              <a:t>можливості</a:t>
            </a:r>
            <a:r>
              <a:rPr lang="ru-RU" b="1" u="sng" dirty="0">
                <a:solidFill>
                  <a:schemeClr val="tx1">
                    <a:lumMod val="95000"/>
                    <a:lumOff val="5000"/>
                  </a:schemeClr>
                </a:solidFill>
              </a:rPr>
              <a:t> </a:t>
            </a:r>
            <a:r>
              <a:rPr lang="ru-RU" b="1" u="sng" dirty="0" err="1">
                <a:solidFill>
                  <a:schemeClr val="tx1">
                    <a:lumMod val="95000"/>
                    <a:lumOff val="5000"/>
                  </a:schemeClr>
                </a:solidFill>
              </a:rPr>
              <a:t>отримати</a:t>
            </a:r>
            <a:r>
              <a:rPr lang="ru-RU" b="1" u="sng" dirty="0">
                <a:solidFill>
                  <a:schemeClr val="tx1">
                    <a:lumMod val="95000"/>
                    <a:lumOff val="5000"/>
                  </a:schemeClr>
                </a:solidFill>
              </a:rPr>
              <a:t> </a:t>
            </a:r>
            <a:r>
              <a:rPr lang="ru-RU" b="1" u="sng" dirty="0" err="1" smtClean="0">
                <a:solidFill>
                  <a:schemeClr val="tx1">
                    <a:lumMod val="95000"/>
                    <a:lumOff val="5000"/>
                  </a:schemeClr>
                </a:solidFill>
              </a:rPr>
              <a:t>освіту</a:t>
            </a:r>
            <a:r>
              <a:rPr lang="ru-RU" b="1" dirty="0" smtClean="0">
                <a:solidFill>
                  <a:schemeClr val="tx1">
                    <a:lumMod val="95000"/>
                    <a:lumOff val="5000"/>
                  </a:schemeClr>
                </a:solidFill>
              </a:rPr>
              <a:t>. </a:t>
            </a:r>
            <a:r>
              <a:rPr lang="ru-RU" b="1" dirty="0" err="1">
                <a:solidFill>
                  <a:schemeClr val="tx1">
                    <a:lumMod val="95000"/>
                    <a:lumOff val="5000"/>
                  </a:schemeClr>
                </a:solidFill>
              </a:rPr>
              <a:t>Згідно</a:t>
            </a:r>
            <a:r>
              <a:rPr lang="ru-RU" b="1" dirty="0">
                <a:solidFill>
                  <a:schemeClr val="tx1">
                    <a:lumMod val="95000"/>
                    <a:lumOff val="5000"/>
                  </a:schemeClr>
                </a:solidFill>
              </a:rPr>
              <a:t> з </a:t>
            </a:r>
            <a:r>
              <a:rPr lang="ru-RU" b="1" dirty="0" err="1">
                <a:solidFill>
                  <a:schemeClr val="tx1">
                    <a:lumMod val="95000"/>
                    <a:lumOff val="5000"/>
                  </a:schemeClr>
                </a:solidFill>
              </a:rPr>
              <a:t>Рішенням</a:t>
            </a:r>
            <a:r>
              <a:rPr lang="ru-RU" b="1" dirty="0">
                <a:solidFill>
                  <a:schemeClr val="tx1">
                    <a:lumMod val="95000"/>
                    <a:lumOff val="5000"/>
                  </a:schemeClr>
                </a:solidFill>
              </a:rPr>
              <a:t> </a:t>
            </a:r>
            <a:r>
              <a:rPr lang="ru-RU" b="1" dirty="0" err="1">
                <a:solidFill>
                  <a:schemeClr val="tx1">
                    <a:lumMod val="95000"/>
                    <a:lumOff val="5000"/>
                  </a:schemeClr>
                </a:solidFill>
              </a:rPr>
              <a:t>Конституційного</a:t>
            </a:r>
            <a:r>
              <a:rPr lang="ru-RU" b="1" dirty="0">
                <a:solidFill>
                  <a:schemeClr val="tx1">
                    <a:lumMod val="95000"/>
                    <a:lumOff val="5000"/>
                  </a:schemeClr>
                </a:solidFill>
              </a:rPr>
              <a:t> Суду </a:t>
            </a:r>
            <a:r>
              <a:rPr lang="ru-RU" b="1" dirty="0" err="1">
                <a:solidFill>
                  <a:schemeClr val="tx1">
                    <a:lumMod val="95000"/>
                    <a:lumOff val="5000"/>
                  </a:schemeClr>
                </a:solidFill>
              </a:rPr>
              <a:t>України</a:t>
            </a:r>
            <a:r>
              <a:rPr lang="ru-RU" b="1" dirty="0">
                <a:solidFill>
                  <a:schemeClr val="tx1">
                    <a:lumMod val="95000"/>
                    <a:lumOff val="5000"/>
                  </a:schemeClr>
                </a:solidFill>
              </a:rPr>
              <a:t> </a:t>
            </a:r>
            <a:r>
              <a:rPr lang="ru-RU" b="1" dirty="0" err="1">
                <a:solidFill>
                  <a:schemeClr val="tx1">
                    <a:lumMod val="95000"/>
                    <a:lumOff val="5000"/>
                  </a:schemeClr>
                </a:solidFill>
              </a:rPr>
              <a:t>від</a:t>
            </a:r>
            <a:r>
              <a:rPr lang="ru-RU" b="1" dirty="0">
                <a:solidFill>
                  <a:schemeClr val="tx1">
                    <a:lumMod val="95000"/>
                    <a:lumOff val="5000"/>
                  </a:schemeClr>
                </a:solidFill>
              </a:rPr>
              <a:t> 04.03.2004 р. № 5-рп/20042 </a:t>
            </a:r>
            <a:r>
              <a:rPr lang="ru-RU" b="1" dirty="0" err="1">
                <a:solidFill>
                  <a:schemeClr val="tx1">
                    <a:lumMod val="95000"/>
                    <a:lumOff val="5000"/>
                  </a:schemeClr>
                </a:solidFill>
              </a:rPr>
              <a:t>безоплатність</a:t>
            </a:r>
            <a:r>
              <a:rPr lang="ru-RU" b="1" dirty="0">
                <a:solidFill>
                  <a:schemeClr val="tx1">
                    <a:lumMod val="95000"/>
                    <a:lumOff val="5000"/>
                  </a:schemeClr>
                </a:solidFill>
              </a:rPr>
              <a:t> </a:t>
            </a:r>
            <a:r>
              <a:rPr lang="ru-RU" b="1" dirty="0" err="1">
                <a:solidFill>
                  <a:schemeClr val="tx1">
                    <a:lumMod val="95000"/>
                    <a:lumOff val="5000"/>
                  </a:schemeClr>
                </a:solidFill>
              </a:rPr>
              <a:t>вищої</a:t>
            </a:r>
            <a:r>
              <a:rPr lang="ru-RU" b="1" dirty="0">
                <a:solidFill>
                  <a:schemeClr val="tx1">
                    <a:lumMod val="95000"/>
                    <a:lumOff val="5000"/>
                  </a:schemeClr>
                </a:solidFill>
              </a:rPr>
              <a:t> </a:t>
            </a:r>
            <a:r>
              <a:rPr lang="ru-RU" b="1" dirty="0" err="1">
                <a:solidFill>
                  <a:schemeClr val="tx1">
                    <a:lumMod val="95000"/>
                    <a:lumOff val="5000"/>
                  </a:schemeClr>
                </a:solidFill>
              </a:rPr>
              <a:t>освіти</a:t>
            </a:r>
            <a:r>
              <a:rPr lang="ru-RU" b="1" dirty="0">
                <a:solidFill>
                  <a:schemeClr val="tx1">
                    <a:lumMod val="95000"/>
                    <a:lumOff val="5000"/>
                  </a:schemeClr>
                </a:solidFill>
              </a:rPr>
              <a:t> </a:t>
            </a:r>
            <a:r>
              <a:rPr lang="ru-RU" b="1" dirty="0" err="1">
                <a:solidFill>
                  <a:schemeClr val="tx1">
                    <a:lumMod val="95000"/>
                    <a:lumOff val="5000"/>
                  </a:schemeClr>
                </a:solidFill>
              </a:rPr>
              <a:t>означає</a:t>
            </a:r>
            <a:r>
              <a:rPr lang="ru-RU" b="1" dirty="0">
                <a:solidFill>
                  <a:schemeClr val="tx1">
                    <a:lumMod val="95000"/>
                    <a:lumOff val="5000"/>
                  </a:schemeClr>
                </a:solidFill>
              </a:rPr>
              <a:t>, </a:t>
            </a:r>
            <a:r>
              <a:rPr lang="ru-RU" b="1" dirty="0" err="1">
                <a:solidFill>
                  <a:schemeClr val="tx1">
                    <a:lumMod val="95000"/>
                    <a:lumOff val="5000"/>
                  </a:schemeClr>
                </a:solidFill>
              </a:rPr>
              <a:t>що</a:t>
            </a:r>
            <a:r>
              <a:rPr lang="ru-RU" b="1" dirty="0">
                <a:solidFill>
                  <a:schemeClr val="tx1">
                    <a:lumMod val="95000"/>
                    <a:lumOff val="5000"/>
                  </a:schemeClr>
                </a:solidFill>
              </a:rPr>
              <a:t> </a:t>
            </a:r>
            <a:r>
              <a:rPr lang="ru-RU" b="1" dirty="0" err="1">
                <a:solidFill>
                  <a:schemeClr val="tx1">
                    <a:lumMod val="95000"/>
                    <a:lumOff val="5000"/>
                  </a:schemeClr>
                </a:solidFill>
              </a:rPr>
              <a:t>громадянин</a:t>
            </a:r>
            <a:r>
              <a:rPr lang="ru-RU" b="1" dirty="0">
                <a:solidFill>
                  <a:schemeClr val="tx1">
                    <a:lumMod val="95000"/>
                    <a:lumOff val="5000"/>
                  </a:schemeClr>
                </a:solidFill>
              </a:rPr>
              <a:t> </a:t>
            </a:r>
            <a:r>
              <a:rPr lang="ru-RU" b="1" dirty="0" err="1">
                <a:solidFill>
                  <a:schemeClr val="tx1">
                    <a:lumMod val="95000"/>
                    <a:lumOff val="5000"/>
                  </a:schemeClr>
                </a:solidFill>
              </a:rPr>
              <a:t>має</a:t>
            </a:r>
            <a:r>
              <a:rPr lang="ru-RU" b="1" dirty="0">
                <a:solidFill>
                  <a:schemeClr val="tx1">
                    <a:lumMod val="95000"/>
                    <a:lumOff val="5000"/>
                  </a:schemeClr>
                </a:solidFill>
              </a:rPr>
              <a:t> право </a:t>
            </a:r>
            <a:r>
              <a:rPr lang="ru-RU" b="1" dirty="0" err="1">
                <a:solidFill>
                  <a:schemeClr val="tx1">
                    <a:lumMod val="95000"/>
                    <a:lumOff val="5000"/>
                  </a:schemeClr>
                </a:solidFill>
              </a:rPr>
              <a:t>здобути</a:t>
            </a:r>
            <a:r>
              <a:rPr lang="ru-RU" b="1" dirty="0">
                <a:solidFill>
                  <a:schemeClr val="tx1">
                    <a:lumMod val="95000"/>
                    <a:lumOff val="5000"/>
                  </a:schemeClr>
                </a:solidFill>
              </a:rPr>
              <a:t> </a:t>
            </a:r>
            <a:r>
              <a:rPr lang="ru-RU" b="1" dirty="0" err="1">
                <a:solidFill>
                  <a:schemeClr val="tx1">
                    <a:lumMod val="95000"/>
                    <a:lumOff val="5000"/>
                  </a:schemeClr>
                </a:solidFill>
              </a:rPr>
              <a:t>її</a:t>
            </a:r>
            <a:r>
              <a:rPr lang="ru-RU" b="1" dirty="0">
                <a:solidFill>
                  <a:schemeClr val="tx1">
                    <a:lumMod val="95000"/>
                    <a:lumOff val="5000"/>
                  </a:schemeClr>
                </a:solidFill>
              </a:rPr>
              <a:t> </a:t>
            </a:r>
            <a:r>
              <a:rPr lang="ru-RU" b="1" dirty="0" err="1">
                <a:solidFill>
                  <a:schemeClr val="tx1">
                    <a:lumMod val="95000"/>
                    <a:lumOff val="5000"/>
                  </a:schemeClr>
                </a:solidFill>
              </a:rPr>
              <a:t>відповідно</a:t>
            </a:r>
            <a:r>
              <a:rPr lang="ru-RU" b="1" dirty="0">
                <a:solidFill>
                  <a:schemeClr val="tx1">
                    <a:lumMod val="95000"/>
                    <a:lumOff val="5000"/>
                  </a:schemeClr>
                </a:solidFill>
              </a:rPr>
              <a:t> до </a:t>
            </a:r>
            <a:r>
              <a:rPr lang="ru-RU" b="1" dirty="0" err="1">
                <a:solidFill>
                  <a:schemeClr val="tx1">
                    <a:lumMod val="95000"/>
                    <a:lumOff val="5000"/>
                  </a:schemeClr>
                </a:solidFill>
              </a:rPr>
              <a:t>стандартів</a:t>
            </a:r>
            <a:r>
              <a:rPr lang="ru-RU" b="1" dirty="0">
                <a:solidFill>
                  <a:schemeClr val="tx1">
                    <a:lumMod val="95000"/>
                    <a:lumOff val="5000"/>
                  </a:schemeClr>
                </a:solidFill>
              </a:rPr>
              <a:t> </a:t>
            </a:r>
            <a:r>
              <a:rPr lang="ru-RU" b="1" dirty="0" err="1">
                <a:solidFill>
                  <a:schemeClr val="tx1">
                    <a:lumMod val="95000"/>
                    <a:lumOff val="5000"/>
                  </a:schemeClr>
                </a:solidFill>
              </a:rPr>
              <a:t>вищої</a:t>
            </a:r>
            <a:r>
              <a:rPr lang="ru-RU" b="1" dirty="0">
                <a:solidFill>
                  <a:schemeClr val="tx1">
                    <a:lumMod val="95000"/>
                    <a:lumOff val="5000"/>
                  </a:schemeClr>
                </a:solidFill>
              </a:rPr>
              <a:t> </a:t>
            </a:r>
            <a:r>
              <a:rPr lang="ru-RU" b="1" dirty="0" err="1">
                <a:solidFill>
                  <a:schemeClr val="tx1">
                    <a:lumMod val="95000"/>
                    <a:lumOff val="5000"/>
                  </a:schemeClr>
                </a:solidFill>
              </a:rPr>
              <a:t>освіти</a:t>
            </a:r>
            <a:r>
              <a:rPr lang="ru-RU" b="1" dirty="0">
                <a:solidFill>
                  <a:schemeClr val="tx1">
                    <a:lumMod val="95000"/>
                    <a:lumOff val="5000"/>
                  </a:schemeClr>
                </a:solidFill>
              </a:rPr>
              <a:t> без </a:t>
            </a:r>
            <a:r>
              <a:rPr lang="ru-RU" b="1" dirty="0" err="1">
                <a:solidFill>
                  <a:schemeClr val="tx1">
                    <a:lumMod val="95000"/>
                    <a:lumOff val="5000"/>
                  </a:schemeClr>
                </a:solidFill>
              </a:rPr>
              <a:t>внесення</a:t>
            </a:r>
            <a:r>
              <a:rPr lang="ru-RU" b="1" dirty="0">
                <a:solidFill>
                  <a:schemeClr val="tx1">
                    <a:lumMod val="95000"/>
                    <a:lumOff val="5000"/>
                  </a:schemeClr>
                </a:solidFill>
              </a:rPr>
              <a:t> плати в </a:t>
            </a:r>
            <a:r>
              <a:rPr lang="ru-RU" b="1" dirty="0" err="1">
                <a:solidFill>
                  <a:schemeClr val="tx1">
                    <a:lumMod val="95000"/>
                    <a:lumOff val="5000"/>
                  </a:schemeClr>
                </a:solidFill>
              </a:rPr>
              <a:t>державних</a:t>
            </a:r>
            <a:r>
              <a:rPr lang="ru-RU" b="1" dirty="0">
                <a:solidFill>
                  <a:schemeClr val="tx1">
                    <a:lumMod val="95000"/>
                    <a:lumOff val="5000"/>
                  </a:schemeClr>
                </a:solidFill>
              </a:rPr>
              <a:t> і </a:t>
            </a:r>
            <a:r>
              <a:rPr lang="ru-RU" b="1" dirty="0" err="1">
                <a:solidFill>
                  <a:schemeClr val="tx1">
                    <a:lumMod val="95000"/>
                    <a:lumOff val="5000"/>
                  </a:schemeClr>
                </a:solidFill>
              </a:rPr>
              <a:t>комунальних</a:t>
            </a:r>
            <a:r>
              <a:rPr lang="ru-RU" b="1" dirty="0">
                <a:solidFill>
                  <a:schemeClr val="tx1">
                    <a:lumMod val="95000"/>
                    <a:lumOff val="5000"/>
                  </a:schemeClr>
                </a:solidFill>
              </a:rPr>
              <a:t> </a:t>
            </a:r>
            <a:r>
              <a:rPr lang="ru-RU" b="1" dirty="0" err="1">
                <a:solidFill>
                  <a:schemeClr val="tx1">
                    <a:lumMod val="95000"/>
                    <a:lumOff val="5000"/>
                  </a:schemeClr>
                </a:solidFill>
              </a:rPr>
              <a:t>навчальних</a:t>
            </a:r>
            <a:r>
              <a:rPr lang="ru-RU" b="1" dirty="0">
                <a:solidFill>
                  <a:schemeClr val="tx1">
                    <a:lumMod val="95000"/>
                    <a:lumOff val="5000"/>
                  </a:schemeClr>
                </a:solidFill>
              </a:rPr>
              <a:t> закладах на </a:t>
            </a:r>
            <a:r>
              <a:rPr lang="ru-RU" b="1" dirty="0" err="1">
                <a:solidFill>
                  <a:schemeClr val="tx1">
                    <a:lumMod val="95000"/>
                    <a:lumOff val="5000"/>
                  </a:schemeClr>
                </a:solidFill>
              </a:rPr>
              <a:t>конкурсній</a:t>
            </a:r>
            <a:r>
              <a:rPr lang="ru-RU" b="1" dirty="0">
                <a:solidFill>
                  <a:schemeClr val="tx1">
                    <a:lumMod val="95000"/>
                    <a:lumOff val="5000"/>
                  </a:schemeClr>
                </a:solidFill>
              </a:rPr>
              <a:t> </a:t>
            </a:r>
            <a:r>
              <a:rPr lang="ru-RU" b="1" dirty="0" err="1">
                <a:solidFill>
                  <a:schemeClr val="tx1">
                    <a:lumMod val="95000"/>
                    <a:lumOff val="5000"/>
                  </a:schemeClr>
                </a:solidFill>
              </a:rPr>
              <a:t>основі</a:t>
            </a:r>
            <a:r>
              <a:rPr lang="ru-RU" b="1" dirty="0">
                <a:solidFill>
                  <a:schemeClr val="tx1">
                    <a:lumMod val="95000"/>
                    <a:lumOff val="5000"/>
                  </a:schemeClr>
                </a:solidFill>
              </a:rPr>
              <a:t> (ч. 4 ст. 53 </a:t>
            </a:r>
            <a:r>
              <a:rPr lang="ru-RU" b="1" dirty="0" err="1">
                <a:solidFill>
                  <a:schemeClr val="tx1">
                    <a:lumMod val="95000"/>
                    <a:lumOff val="5000"/>
                  </a:schemeClr>
                </a:solidFill>
              </a:rPr>
              <a:t>Конституції</a:t>
            </a:r>
            <a:r>
              <a:rPr lang="ru-RU" b="1" dirty="0">
                <a:solidFill>
                  <a:schemeClr val="tx1">
                    <a:lumMod val="95000"/>
                    <a:lumOff val="5000"/>
                  </a:schemeClr>
                </a:solidFill>
              </a:rPr>
              <a:t> </a:t>
            </a:r>
            <a:r>
              <a:rPr lang="ru-RU" b="1" dirty="0" err="1">
                <a:solidFill>
                  <a:schemeClr val="tx1">
                    <a:lumMod val="95000"/>
                    <a:lumOff val="5000"/>
                  </a:schemeClr>
                </a:solidFill>
              </a:rPr>
              <a:t>України</a:t>
            </a:r>
            <a:r>
              <a:rPr lang="ru-RU" b="1" dirty="0">
                <a:solidFill>
                  <a:schemeClr val="tx1">
                    <a:lumMod val="95000"/>
                    <a:lumOff val="5000"/>
                  </a:schemeClr>
                </a:solidFill>
              </a:rPr>
              <a:t>) в межах </a:t>
            </a:r>
            <a:r>
              <a:rPr lang="ru-RU" b="1" dirty="0" err="1">
                <a:solidFill>
                  <a:schemeClr val="tx1">
                    <a:lumMod val="95000"/>
                    <a:lumOff val="5000"/>
                  </a:schemeClr>
                </a:solidFill>
              </a:rPr>
              <a:t>обсягу</a:t>
            </a:r>
            <a:r>
              <a:rPr lang="ru-RU" b="1" dirty="0">
                <a:solidFill>
                  <a:schemeClr val="tx1">
                    <a:lumMod val="95000"/>
                    <a:lumOff val="5000"/>
                  </a:schemeClr>
                </a:solidFill>
              </a:rPr>
              <a:t> </a:t>
            </a:r>
            <a:r>
              <a:rPr lang="ru-RU" b="1" dirty="0" err="1">
                <a:solidFill>
                  <a:schemeClr val="tx1">
                    <a:lumMod val="95000"/>
                    <a:lumOff val="5000"/>
                  </a:schemeClr>
                </a:solidFill>
              </a:rPr>
              <a:t>підготовки</a:t>
            </a:r>
            <a:r>
              <a:rPr lang="ru-RU" b="1" dirty="0">
                <a:solidFill>
                  <a:schemeClr val="tx1">
                    <a:lumMod val="95000"/>
                    <a:lumOff val="5000"/>
                  </a:schemeClr>
                </a:solidFill>
              </a:rPr>
              <a:t> </a:t>
            </a:r>
            <a:r>
              <a:rPr lang="ru-RU" b="1" dirty="0" err="1">
                <a:solidFill>
                  <a:schemeClr val="tx1">
                    <a:lumMod val="95000"/>
                    <a:lumOff val="5000"/>
                  </a:schemeClr>
                </a:solidFill>
              </a:rPr>
              <a:t>фахівців</a:t>
            </a:r>
            <a:r>
              <a:rPr lang="ru-RU" b="1" dirty="0">
                <a:solidFill>
                  <a:schemeClr val="tx1">
                    <a:lumMod val="95000"/>
                    <a:lumOff val="5000"/>
                  </a:schemeClr>
                </a:solidFill>
              </a:rPr>
              <a:t> для </a:t>
            </a:r>
            <a:r>
              <a:rPr lang="ru-RU" b="1" dirty="0" err="1">
                <a:solidFill>
                  <a:schemeClr val="tx1">
                    <a:lumMod val="95000"/>
                    <a:lumOff val="5000"/>
                  </a:schemeClr>
                </a:solidFill>
              </a:rPr>
              <a:t>загальносуспільних</a:t>
            </a:r>
            <a:r>
              <a:rPr lang="ru-RU" b="1" dirty="0">
                <a:solidFill>
                  <a:schemeClr val="tx1">
                    <a:lumMod val="95000"/>
                    <a:lumOff val="5000"/>
                  </a:schemeClr>
                </a:solidFill>
              </a:rPr>
              <a:t> потреб (державного </a:t>
            </a:r>
            <a:r>
              <a:rPr lang="ru-RU" b="1" dirty="0" err="1">
                <a:solidFill>
                  <a:schemeClr val="tx1">
                    <a:lumMod val="95000"/>
                    <a:lumOff val="5000"/>
                  </a:schemeClr>
                </a:solidFill>
              </a:rPr>
              <a:t>замовлення</a:t>
            </a:r>
            <a:r>
              <a:rPr lang="ru-RU" b="1" dirty="0">
                <a:solidFill>
                  <a:schemeClr val="tx1">
                    <a:lumMod val="95000"/>
                    <a:lumOff val="5000"/>
                  </a:schemeClr>
                </a:solidFill>
              </a:rPr>
              <a:t>);</a:t>
            </a:r>
          </a:p>
          <a:p>
            <a:r>
              <a:rPr lang="ru-RU" b="1" dirty="0">
                <a:solidFill>
                  <a:schemeClr val="tx1">
                    <a:lumMod val="95000"/>
                    <a:lumOff val="5000"/>
                  </a:schemeClr>
                </a:solidFill>
              </a:rPr>
              <a:t>свобода </a:t>
            </a:r>
            <a:r>
              <a:rPr lang="ru-RU" b="1" dirty="0" err="1">
                <a:solidFill>
                  <a:schemeClr val="tx1">
                    <a:lumMod val="95000"/>
                    <a:lumOff val="5000"/>
                  </a:schemeClr>
                </a:solidFill>
              </a:rPr>
              <a:t>літературної</a:t>
            </a:r>
            <a:r>
              <a:rPr lang="ru-RU" b="1" dirty="0">
                <a:solidFill>
                  <a:schemeClr val="tx1">
                    <a:lumMod val="95000"/>
                    <a:lumOff val="5000"/>
                  </a:schemeClr>
                </a:solidFill>
              </a:rPr>
              <a:t>, </a:t>
            </a:r>
            <a:r>
              <a:rPr lang="ru-RU" b="1" dirty="0" err="1">
                <a:solidFill>
                  <a:schemeClr val="tx1">
                    <a:lumMod val="95000"/>
                    <a:lumOff val="5000"/>
                  </a:schemeClr>
                </a:solidFill>
              </a:rPr>
              <a:t>художньої</a:t>
            </a:r>
            <a:r>
              <a:rPr lang="ru-RU" b="1" dirty="0">
                <a:solidFill>
                  <a:schemeClr val="tx1">
                    <a:lumMod val="95000"/>
                    <a:lumOff val="5000"/>
                  </a:schemeClr>
                </a:solidFill>
              </a:rPr>
              <a:t>, </a:t>
            </a:r>
            <a:r>
              <a:rPr lang="ru-RU" b="1" dirty="0" err="1">
                <a:solidFill>
                  <a:schemeClr val="tx1">
                    <a:lumMod val="95000"/>
                    <a:lumOff val="5000"/>
                  </a:schemeClr>
                </a:solidFill>
              </a:rPr>
              <a:t>наукової</a:t>
            </a:r>
            <a:r>
              <a:rPr lang="ru-RU" b="1" dirty="0">
                <a:solidFill>
                  <a:schemeClr val="tx1">
                    <a:lumMod val="95000"/>
                    <a:lumOff val="5000"/>
                  </a:schemeClr>
                </a:solidFill>
              </a:rPr>
              <a:t> і </a:t>
            </a:r>
            <a:r>
              <a:rPr lang="ru-RU" b="1" dirty="0" err="1">
                <a:solidFill>
                  <a:schemeClr val="tx1">
                    <a:lumMod val="95000"/>
                    <a:lumOff val="5000"/>
                  </a:schemeClr>
                </a:solidFill>
              </a:rPr>
              <a:t>технічної</a:t>
            </a:r>
            <a:r>
              <a:rPr lang="ru-RU" b="1" dirty="0">
                <a:solidFill>
                  <a:schemeClr val="tx1">
                    <a:lumMod val="95000"/>
                    <a:lumOff val="5000"/>
                  </a:schemeClr>
                </a:solidFill>
              </a:rPr>
              <a:t> </a:t>
            </a:r>
            <a:r>
              <a:rPr lang="ru-RU" b="1" dirty="0" err="1">
                <a:solidFill>
                  <a:schemeClr val="tx1">
                    <a:lumMod val="95000"/>
                    <a:lumOff val="5000"/>
                  </a:schemeClr>
                </a:solidFill>
              </a:rPr>
              <a:t>творчості</a:t>
            </a:r>
            <a:r>
              <a:rPr lang="ru-RU" b="1" dirty="0">
                <a:solidFill>
                  <a:schemeClr val="tx1">
                    <a:lumMod val="95000"/>
                    <a:lumOff val="5000"/>
                  </a:schemeClr>
                </a:solidFill>
              </a:rPr>
              <a:t> </a:t>
            </a:r>
            <a:r>
              <a:rPr lang="ru-RU" b="1" dirty="0" err="1">
                <a:solidFill>
                  <a:schemeClr val="tx1">
                    <a:lumMod val="95000"/>
                    <a:lumOff val="5000"/>
                  </a:schemeClr>
                </a:solidFill>
              </a:rPr>
              <a:t>громадян</a:t>
            </a:r>
            <a:r>
              <a:rPr lang="ru-RU" b="1" dirty="0">
                <a:solidFill>
                  <a:schemeClr val="tx1">
                    <a:lumMod val="95000"/>
                    <a:lumOff val="5000"/>
                  </a:schemeClr>
                </a:solidFill>
              </a:rPr>
              <a:t>, право на </a:t>
            </a:r>
            <a:r>
              <a:rPr lang="ru-RU" b="1" dirty="0" err="1">
                <a:solidFill>
                  <a:schemeClr val="tx1">
                    <a:lumMod val="95000"/>
                    <a:lumOff val="5000"/>
                  </a:schemeClr>
                </a:solidFill>
              </a:rPr>
              <a:t>захист</a:t>
            </a:r>
            <a:r>
              <a:rPr lang="ru-RU" b="1" dirty="0">
                <a:solidFill>
                  <a:schemeClr val="tx1">
                    <a:lumMod val="95000"/>
                    <a:lumOff val="5000"/>
                  </a:schemeClr>
                </a:solidFill>
              </a:rPr>
              <a:t> </a:t>
            </a:r>
            <a:r>
              <a:rPr lang="ru-RU" b="1" dirty="0" err="1">
                <a:solidFill>
                  <a:schemeClr val="tx1">
                    <a:lumMod val="95000"/>
                    <a:lumOff val="5000"/>
                  </a:schemeClr>
                </a:solidFill>
              </a:rPr>
              <a:t>інтелектуальної</a:t>
            </a:r>
            <a:r>
              <a:rPr lang="ru-RU" b="1" dirty="0">
                <a:solidFill>
                  <a:schemeClr val="tx1">
                    <a:lumMod val="95000"/>
                    <a:lumOff val="5000"/>
                  </a:schemeClr>
                </a:solidFill>
              </a:rPr>
              <a:t> </a:t>
            </a:r>
            <a:r>
              <a:rPr lang="ru-RU" b="1" dirty="0" err="1">
                <a:solidFill>
                  <a:schemeClr val="tx1">
                    <a:lumMod val="95000"/>
                    <a:lumOff val="5000"/>
                  </a:schemeClr>
                </a:solidFill>
              </a:rPr>
              <a:t>власності</a:t>
            </a:r>
            <a:r>
              <a:rPr lang="ru-RU" b="1" dirty="0">
                <a:solidFill>
                  <a:schemeClr val="tx1">
                    <a:lumMod val="95000"/>
                    <a:lumOff val="5000"/>
                  </a:schemeClr>
                </a:solidFill>
              </a:rPr>
              <a:t>, </a:t>
            </a:r>
            <a:r>
              <a:rPr lang="ru-RU" b="1" dirty="0" err="1">
                <a:solidFill>
                  <a:schemeClr val="tx1">
                    <a:lumMod val="95000"/>
                    <a:lumOff val="5000"/>
                  </a:schemeClr>
                </a:solidFill>
              </a:rPr>
              <a:t>їхніх</a:t>
            </a:r>
            <a:r>
              <a:rPr lang="ru-RU" b="1" dirty="0">
                <a:solidFill>
                  <a:schemeClr val="tx1">
                    <a:lumMod val="95000"/>
                    <a:lumOff val="5000"/>
                  </a:schemeClr>
                </a:solidFill>
              </a:rPr>
              <a:t> </a:t>
            </a:r>
            <a:r>
              <a:rPr lang="ru-RU" b="1" dirty="0" err="1">
                <a:solidFill>
                  <a:schemeClr val="tx1">
                    <a:lumMod val="95000"/>
                    <a:lumOff val="5000"/>
                  </a:schemeClr>
                </a:solidFill>
              </a:rPr>
              <a:t>авторських</a:t>
            </a:r>
            <a:r>
              <a:rPr lang="ru-RU" b="1" dirty="0">
                <a:solidFill>
                  <a:schemeClr val="tx1">
                    <a:lumMod val="95000"/>
                    <a:lumOff val="5000"/>
                  </a:schemeClr>
                </a:solidFill>
              </a:rPr>
              <a:t> прав, </a:t>
            </a:r>
            <a:r>
              <a:rPr lang="ru-RU" b="1" dirty="0" err="1">
                <a:solidFill>
                  <a:schemeClr val="tx1">
                    <a:lumMod val="95000"/>
                    <a:lumOff val="5000"/>
                  </a:schemeClr>
                </a:solidFill>
              </a:rPr>
              <a:t>моральних</a:t>
            </a:r>
            <a:r>
              <a:rPr lang="ru-RU" b="1" dirty="0">
                <a:solidFill>
                  <a:schemeClr val="tx1">
                    <a:lumMod val="95000"/>
                    <a:lumOff val="5000"/>
                  </a:schemeClr>
                </a:solidFill>
              </a:rPr>
              <a:t> і </a:t>
            </a:r>
            <a:r>
              <a:rPr lang="ru-RU" b="1" dirty="0" err="1">
                <a:solidFill>
                  <a:schemeClr val="tx1">
                    <a:lumMod val="95000"/>
                    <a:lumOff val="5000"/>
                  </a:schemeClr>
                </a:solidFill>
              </a:rPr>
              <a:t>матеріальних</a:t>
            </a:r>
            <a:r>
              <a:rPr lang="ru-RU" b="1" dirty="0">
                <a:solidFill>
                  <a:schemeClr val="tx1">
                    <a:lumMod val="95000"/>
                    <a:lumOff val="5000"/>
                  </a:schemeClr>
                </a:solidFill>
              </a:rPr>
              <a:t> </a:t>
            </a:r>
            <a:r>
              <a:rPr lang="ru-RU" b="1" dirty="0" err="1">
                <a:solidFill>
                  <a:schemeClr val="tx1">
                    <a:lumMod val="95000"/>
                    <a:lumOff val="5000"/>
                  </a:schemeClr>
                </a:solidFill>
              </a:rPr>
              <a:t>інтересів</a:t>
            </a:r>
            <a:r>
              <a:rPr lang="ru-RU" b="1" dirty="0">
                <a:solidFill>
                  <a:schemeClr val="tx1">
                    <a:lumMod val="95000"/>
                    <a:lumOff val="5000"/>
                  </a:schemeClr>
                </a:solidFill>
              </a:rPr>
              <a:t>, </a:t>
            </a:r>
            <a:r>
              <a:rPr lang="ru-RU" b="1" dirty="0" err="1">
                <a:solidFill>
                  <a:schemeClr val="tx1">
                    <a:lumMod val="95000"/>
                    <a:lumOff val="5000"/>
                  </a:schemeClr>
                </a:solidFill>
              </a:rPr>
              <a:t>що</a:t>
            </a:r>
            <a:r>
              <a:rPr lang="ru-RU" b="1" dirty="0">
                <a:solidFill>
                  <a:schemeClr val="tx1">
                    <a:lumMod val="95000"/>
                    <a:lumOff val="5000"/>
                  </a:schemeClr>
                </a:solidFill>
              </a:rPr>
              <a:t> </a:t>
            </a:r>
            <a:r>
              <a:rPr lang="ru-RU" b="1" dirty="0" err="1">
                <a:solidFill>
                  <a:schemeClr val="tx1">
                    <a:lumMod val="95000"/>
                    <a:lumOff val="5000"/>
                  </a:schemeClr>
                </a:solidFill>
              </a:rPr>
              <a:t>виникають</a:t>
            </a:r>
            <a:r>
              <a:rPr lang="ru-RU" b="1" dirty="0">
                <a:solidFill>
                  <a:schemeClr val="tx1">
                    <a:lumMod val="95000"/>
                    <a:lumOff val="5000"/>
                  </a:schemeClr>
                </a:solidFill>
              </a:rPr>
              <a:t> у </a:t>
            </a:r>
            <a:r>
              <a:rPr lang="ru-RU" b="1" dirty="0" err="1">
                <a:solidFill>
                  <a:schemeClr val="tx1">
                    <a:lumMod val="95000"/>
                    <a:lumOff val="5000"/>
                  </a:schemeClr>
                </a:solidFill>
              </a:rPr>
              <a:t>зв'язку</a:t>
            </a:r>
            <a:r>
              <a:rPr lang="ru-RU" b="1" dirty="0">
                <a:solidFill>
                  <a:schemeClr val="tx1">
                    <a:lumMod val="95000"/>
                    <a:lumOff val="5000"/>
                  </a:schemeClr>
                </a:solidFill>
              </a:rPr>
              <a:t> з </a:t>
            </a:r>
            <a:r>
              <a:rPr lang="ru-RU" b="1" dirty="0" err="1">
                <a:solidFill>
                  <a:schemeClr val="tx1">
                    <a:lumMod val="95000"/>
                    <a:lumOff val="5000"/>
                  </a:schemeClr>
                </a:solidFill>
              </a:rPr>
              <a:t>різними</a:t>
            </a:r>
            <a:r>
              <a:rPr lang="ru-RU" b="1" dirty="0">
                <a:solidFill>
                  <a:schemeClr val="tx1">
                    <a:lumMod val="95000"/>
                    <a:lumOff val="5000"/>
                  </a:schemeClr>
                </a:solidFill>
              </a:rPr>
              <a:t> видами </a:t>
            </a:r>
            <a:r>
              <a:rPr lang="ru-RU" b="1" dirty="0" err="1">
                <a:solidFill>
                  <a:schemeClr val="tx1">
                    <a:lumMod val="95000"/>
                    <a:lumOff val="5000"/>
                  </a:schemeClr>
                </a:solidFill>
              </a:rPr>
              <a:t>інтелектуальної</a:t>
            </a:r>
            <a:r>
              <a:rPr lang="ru-RU" b="1" dirty="0">
                <a:solidFill>
                  <a:schemeClr val="tx1">
                    <a:lumMod val="95000"/>
                    <a:lumOff val="5000"/>
                  </a:schemeClr>
                </a:solidFill>
              </a:rPr>
              <a:t> </a:t>
            </a:r>
            <a:r>
              <a:rPr lang="ru-RU" b="1" dirty="0" err="1">
                <a:solidFill>
                  <a:schemeClr val="tx1">
                    <a:lumMod val="95000"/>
                    <a:lumOff val="5000"/>
                  </a:schemeClr>
                </a:solidFill>
              </a:rPr>
              <a:t>діяльності</a:t>
            </a:r>
            <a:endParaRPr lang="ru-RU" b="1" dirty="0">
              <a:solidFill>
                <a:schemeClr val="tx1">
                  <a:lumMod val="95000"/>
                  <a:lumOff val="5000"/>
                </a:schemeClr>
              </a:solidFill>
            </a:endParaRPr>
          </a:p>
          <a:p>
            <a:r>
              <a:rPr lang="ru-RU" b="1" dirty="0">
                <a:solidFill>
                  <a:schemeClr val="tx1">
                    <a:lumMod val="95000"/>
                    <a:lumOff val="5000"/>
                  </a:schemeClr>
                </a:solidFill>
              </a:rPr>
              <a:t>(ст. 54 </a:t>
            </a:r>
            <a:r>
              <a:rPr lang="ru-RU" b="1" dirty="0" err="1">
                <a:solidFill>
                  <a:schemeClr val="tx1">
                    <a:lumMod val="95000"/>
                    <a:lumOff val="5000"/>
                  </a:schemeClr>
                </a:solidFill>
              </a:rPr>
              <a:t>Конституції</a:t>
            </a:r>
            <a:r>
              <a:rPr lang="ru-RU" b="1" dirty="0">
                <a:solidFill>
                  <a:schemeClr val="tx1">
                    <a:lumMod val="95000"/>
                    <a:lumOff val="5000"/>
                  </a:schemeClr>
                </a:solidFill>
              </a:rPr>
              <a:t> </a:t>
            </a:r>
            <a:r>
              <a:rPr lang="ru-RU" b="1" dirty="0" err="1">
                <a:solidFill>
                  <a:schemeClr val="tx1">
                    <a:lumMod val="95000"/>
                    <a:lumOff val="5000"/>
                  </a:schemeClr>
                </a:solidFill>
              </a:rPr>
              <a:t>України</a:t>
            </a:r>
            <a:r>
              <a:rPr lang="ru-RU" b="1" dirty="0">
                <a:solidFill>
                  <a:schemeClr val="tx1">
                    <a:lumMod val="95000"/>
                    <a:lumOff val="5000"/>
                  </a:schemeClr>
                </a:solidFill>
              </a:rPr>
              <a:t>). </a:t>
            </a:r>
            <a:r>
              <a:rPr lang="ru-RU" b="1" dirty="0" err="1">
                <a:solidFill>
                  <a:schemeClr val="tx1">
                    <a:lumMod val="95000"/>
                    <a:lumOff val="5000"/>
                  </a:schemeClr>
                </a:solidFill>
              </a:rPr>
              <a:t>Це</a:t>
            </a:r>
            <a:r>
              <a:rPr lang="ru-RU" b="1" dirty="0">
                <a:solidFill>
                  <a:schemeClr val="tx1">
                    <a:lumMod val="95000"/>
                    <a:lumOff val="5000"/>
                  </a:schemeClr>
                </a:solidFill>
              </a:rPr>
              <a:t> </a:t>
            </a:r>
            <a:r>
              <a:rPr lang="ru-RU" b="1" dirty="0" err="1">
                <a:solidFill>
                  <a:schemeClr val="tx1">
                    <a:lumMod val="95000"/>
                    <a:lumOff val="5000"/>
                  </a:schemeClr>
                </a:solidFill>
              </a:rPr>
              <a:t>свободи</a:t>
            </a:r>
            <a:r>
              <a:rPr lang="ru-RU" b="1" dirty="0">
                <a:solidFill>
                  <a:schemeClr val="tx1">
                    <a:lumMod val="95000"/>
                    <a:lumOff val="5000"/>
                  </a:schemeClr>
                </a:solidFill>
              </a:rPr>
              <a:t> другого </a:t>
            </a:r>
            <a:r>
              <a:rPr lang="ru-RU" b="1" dirty="0" err="1">
                <a:solidFill>
                  <a:schemeClr val="tx1">
                    <a:lumMod val="95000"/>
                    <a:lumOff val="5000"/>
                  </a:schemeClr>
                </a:solidFill>
              </a:rPr>
              <a:t>покоління</a:t>
            </a:r>
            <a:r>
              <a:rPr lang="ru-RU" b="1" dirty="0">
                <a:solidFill>
                  <a:schemeClr val="tx1">
                    <a:lumMod val="95000"/>
                    <a:lumOff val="5000"/>
                  </a:schemeClr>
                </a:solidFill>
              </a:rPr>
              <a:t>, </a:t>
            </a:r>
            <a:r>
              <a:rPr lang="ru-RU" b="1" dirty="0" err="1">
                <a:solidFill>
                  <a:schemeClr val="tx1">
                    <a:lumMod val="95000"/>
                    <a:lumOff val="5000"/>
                  </a:schemeClr>
                </a:solidFill>
              </a:rPr>
              <a:t>які</a:t>
            </a:r>
            <a:r>
              <a:rPr lang="ru-RU" b="1" dirty="0">
                <a:solidFill>
                  <a:schemeClr val="tx1">
                    <a:lumMod val="95000"/>
                    <a:lumOff val="5000"/>
                  </a:schemeClr>
                </a:solidFill>
              </a:rPr>
              <a:t> </a:t>
            </a:r>
            <a:r>
              <a:rPr lang="ru-RU" b="1" dirty="0" err="1">
                <a:solidFill>
                  <a:schemeClr val="tx1">
                    <a:lumMod val="95000"/>
                    <a:lumOff val="5000"/>
                  </a:schemeClr>
                </a:solidFill>
              </a:rPr>
              <a:t>з'явилися</a:t>
            </a:r>
            <a:r>
              <a:rPr lang="ru-RU" b="1" dirty="0">
                <a:solidFill>
                  <a:schemeClr val="tx1">
                    <a:lumMod val="95000"/>
                    <a:lumOff val="5000"/>
                  </a:schemeClr>
                </a:solidFill>
              </a:rPr>
              <a:t> в </a:t>
            </a:r>
            <a:r>
              <a:rPr lang="ru-RU" b="1" dirty="0" err="1">
                <a:solidFill>
                  <a:schemeClr val="tx1">
                    <a:lumMod val="95000"/>
                    <a:lumOff val="5000"/>
                  </a:schemeClr>
                </a:solidFill>
              </a:rPr>
              <a:t>Конституції</a:t>
            </a:r>
            <a:r>
              <a:rPr lang="ru-RU" b="1" dirty="0">
                <a:solidFill>
                  <a:schemeClr val="tx1">
                    <a:lumMod val="95000"/>
                    <a:lumOff val="5000"/>
                  </a:schemeClr>
                </a:solidFill>
              </a:rPr>
              <a:t> </a:t>
            </a:r>
            <a:r>
              <a:rPr lang="ru-RU" b="1" dirty="0" err="1">
                <a:solidFill>
                  <a:schemeClr val="tx1">
                    <a:lumMod val="95000"/>
                    <a:lumOff val="5000"/>
                  </a:schemeClr>
                </a:solidFill>
              </a:rPr>
              <a:t>України</a:t>
            </a:r>
            <a:r>
              <a:rPr lang="ru-RU" b="1" dirty="0">
                <a:solidFill>
                  <a:schemeClr val="tx1">
                    <a:lumMod val="95000"/>
                    <a:lumOff val="5000"/>
                  </a:schemeClr>
                </a:solidFill>
              </a:rPr>
              <a:t> як </a:t>
            </a:r>
            <a:r>
              <a:rPr lang="ru-RU" b="1" dirty="0" err="1">
                <a:solidFill>
                  <a:schemeClr val="tx1">
                    <a:lumMod val="95000"/>
                    <a:lumOff val="5000"/>
                  </a:schemeClr>
                </a:solidFill>
              </a:rPr>
              <a:t>противага</a:t>
            </a:r>
            <a:r>
              <a:rPr lang="ru-RU" b="1" dirty="0">
                <a:solidFill>
                  <a:schemeClr val="tx1">
                    <a:lumMod val="95000"/>
                    <a:lumOff val="5000"/>
                  </a:schemeClr>
                </a:solidFill>
              </a:rPr>
              <a:t> </a:t>
            </a:r>
            <a:r>
              <a:rPr lang="ru-RU" b="1" dirty="0" err="1">
                <a:solidFill>
                  <a:schemeClr val="tx1">
                    <a:lumMod val="95000"/>
                    <a:lumOff val="5000"/>
                  </a:schemeClr>
                </a:solidFill>
              </a:rPr>
              <a:t>прагненням</a:t>
            </a:r>
            <a:r>
              <a:rPr lang="ru-RU" b="1" dirty="0">
                <a:solidFill>
                  <a:schemeClr val="tx1">
                    <a:lumMod val="95000"/>
                    <a:lumOff val="5000"/>
                  </a:schemeClr>
                </a:solidFill>
              </a:rPr>
              <a:t> </a:t>
            </a:r>
            <a:r>
              <a:rPr lang="ru-RU" b="1" dirty="0" err="1">
                <a:solidFill>
                  <a:schemeClr val="tx1">
                    <a:lumMod val="95000"/>
                    <a:lumOff val="5000"/>
                  </a:schemeClr>
                </a:solidFill>
              </a:rPr>
              <a:t>тоталітарних</a:t>
            </a:r>
            <a:r>
              <a:rPr lang="ru-RU" b="1" dirty="0">
                <a:solidFill>
                  <a:schemeClr val="tx1">
                    <a:lumMod val="95000"/>
                    <a:lumOff val="5000"/>
                  </a:schemeClr>
                </a:solidFill>
              </a:rPr>
              <a:t> </a:t>
            </a:r>
            <a:r>
              <a:rPr lang="ru-RU" b="1" dirty="0" err="1">
                <a:solidFill>
                  <a:schemeClr val="tx1">
                    <a:lumMod val="95000"/>
                    <a:lumOff val="5000"/>
                  </a:schemeClr>
                </a:solidFill>
              </a:rPr>
              <a:t>режимів</a:t>
            </a:r>
            <a:r>
              <a:rPr lang="ru-RU" b="1" dirty="0">
                <a:solidFill>
                  <a:schemeClr val="tx1">
                    <a:lumMod val="95000"/>
                    <a:lumOff val="5000"/>
                  </a:schemeClr>
                </a:solidFill>
              </a:rPr>
              <a:t> (</a:t>
            </a:r>
            <a:r>
              <a:rPr lang="ru-RU" b="1" dirty="0" err="1">
                <a:solidFill>
                  <a:schemeClr val="tx1">
                    <a:lumMod val="95000"/>
                    <a:lumOff val="5000"/>
                  </a:schemeClr>
                </a:solidFill>
              </a:rPr>
              <a:t>фашистського</a:t>
            </a:r>
            <a:r>
              <a:rPr lang="ru-RU" b="1" dirty="0">
                <a:solidFill>
                  <a:schemeClr val="tx1">
                    <a:lumMod val="95000"/>
                    <a:lumOff val="5000"/>
                  </a:schemeClr>
                </a:solidFill>
              </a:rPr>
              <a:t>, </a:t>
            </a:r>
            <a:r>
              <a:rPr lang="ru-RU" b="1" dirty="0" err="1">
                <a:solidFill>
                  <a:schemeClr val="tx1">
                    <a:lumMod val="95000"/>
                    <a:lumOff val="5000"/>
                  </a:schemeClr>
                </a:solidFill>
              </a:rPr>
              <a:t>комуністичного</a:t>
            </a:r>
            <a:r>
              <a:rPr lang="ru-RU" b="1" dirty="0">
                <a:solidFill>
                  <a:schemeClr val="tx1">
                    <a:lumMod val="95000"/>
                    <a:lumOff val="5000"/>
                  </a:schemeClr>
                </a:solidFill>
              </a:rPr>
              <a:t> </a:t>
            </a:r>
            <a:r>
              <a:rPr lang="ru-RU" b="1" dirty="0" err="1">
                <a:solidFill>
                  <a:schemeClr val="tx1">
                    <a:lumMod val="95000"/>
                    <a:lumOff val="5000"/>
                  </a:schemeClr>
                </a:solidFill>
              </a:rPr>
              <a:t>тощо</a:t>
            </a:r>
            <a:r>
              <a:rPr lang="ru-RU" b="1" dirty="0">
                <a:solidFill>
                  <a:schemeClr val="tx1">
                    <a:lumMod val="95000"/>
                    <a:lumOff val="5000"/>
                  </a:schemeClr>
                </a:solidFill>
              </a:rPr>
              <a:t>) </a:t>
            </a:r>
            <a:r>
              <a:rPr lang="ru-RU" b="1" dirty="0" err="1">
                <a:solidFill>
                  <a:schemeClr val="tx1">
                    <a:lumMod val="95000"/>
                    <a:lumOff val="5000"/>
                  </a:schemeClr>
                </a:solidFill>
              </a:rPr>
              <a:t>підпорядкувати</a:t>
            </a:r>
            <a:r>
              <a:rPr lang="ru-RU" b="1" dirty="0">
                <a:solidFill>
                  <a:schemeClr val="tx1">
                    <a:lumMod val="95000"/>
                    <a:lumOff val="5000"/>
                  </a:schemeClr>
                </a:solidFill>
              </a:rPr>
              <a:t> </a:t>
            </a:r>
            <a:r>
              <a:rPr lang="ru-RU" b="1" dirty="0" err="1">
                <a:solidFill>
                  <a:schemeClr val="tx1">
                    <a:lumMod val="95000"/>
                    <a:lumOff val="5000"/>
                  </a:schemeClr>
                </a:solidFill>
              </a:rPr>
              <a:t>собі</a:t>
            </a:r>
            <a:r>
              <a:rPr lang="ru-RU" b="1" dirty="0">
                <a:solidFill>
                  <a:schemeClr val="tx1">
                    <a:lumMod val="95000"/>
                    <a:lumOff val="5000"/>
                  </a:schemeClr>
                </a:solidFill>
              </a:rPr>
              <a:t> </a:t>
            </a:r>
            <a:r>
              <a:rPr lang="ru-RU" b="1" dirty="0" err="1">
                <a:solidFill>
                  <a:schemeClr val="tx1">
                    <a:lumMod val="95000"/>
                    <a:lumOff val="5000"/>
                  </a:schemeClr>
                </a:solidFill>
              </a:rPr>
              <a:t>духовний</a:t>
            </a:r>
            <a:r>
              <a:rPr lang="ru-RU" b="1" dirty="0">
                <a:solidFill>
                  <a:schemeClr val="tx1">
                    <a:lumMod val="95000"/>
                    <a:lumOff val="5000"/>
                  </a:schemeClr>
                </a:solidFill>
              </a:rPr>
              <a:t> </a:t>
            </a:r>
            <a:r>
              <a:rPr lang="ru-RU" b="1" dirty="0" err="1">
                <a:solidFill>
                  <a:schemeClr val="tx1">
                    <a:lumMod val="95000"/>
                    <a:lumOff val="5000"/>
                  </a:schemeClr>
                </a:solidFill>
              </a:rPr>
              <a:t>світ</a:t>
            </a:r>
            <a:r>
              <a:rPr lang="ru-RU" b="1" dirty="0">
                <a:solidFill>
                  <a:schemeClr val="tx1">
                    <a:lumMod val="95000"/>
                    <a:lumOff val="5000"/>
                  </a:schemeClr>
                </a:solidFill>
              </a:rPr>
              <a:t> людей.</a:t>
            </a:r>
          </a:p>
          <a:p>
            <a:endParaRPr lang="ru-RU" dirty="0">
              <a:solidFill>
                <a:srgbClr val="FF0000"/>
              </a:solidFill>
            </a:endParaRPr>
          </a:p>
        </p:txBody>
      </p:sp>
    </p:spTree>
    <p:extLst>
      <p:ext uri="{BB962C8B-B14F-4D97-AF65-F5344CB8AC3E}">
        <p14:creationId xmlns:p14="http://schemas.microsoft.com/office/powerpoint/2010/main" val="3400914215"/>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ashemisto.if.ua/images/stories/osvita_abs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32385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tartravel.ua/images/stories/education_abroad/higher_educati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19675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nslovo.com/wp-content/uploads/2011/10/osvi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501008"/>
            <a:ext cx="28575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0218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6" name="drumroll.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116632"/>
            <a:ext cx="8312968" cy="6480720"/>
          </a:xfrm>
        </p:spPr>
        <p:txBody>
          <a:bodyPr>
            <a:normAutofit fontScale="77500" lnSpcReduction="20000"/>
          </a:bodyPr>
          <a:lstStyle/>
          <a:p>
            <a:pPr algn="just"/>
            <a:r>
              <a:rPr lang="ru-RU" b="1" dirty="0" err="1" smtClean="0">
                <a:solidFill>
                  <a:schemeClr val="tx1">
                    <a:lumMod val="95000"/>
                    <a:lumOff val="5000"/>
                  </a:schemeClr>
                </a:solidFill>
              </a:rPr>
              <a:t>Ре</a:t>
            </a:r>
            <a:r>
              <a:rPr lang="ru-RU" b="1" dirty="0" err="1" smtClean="0">
                <a:solidFill>
                  <a:schemeClr val="tx1">
                    <a:lumMod val="95000"/>
                    <a:lumOff val="5000"/>
                  </a:schemeClr>
                </a:solidFill>
              </a:rPr>
              <a:t>а</a:t>
            </a:r>
            <a:r>
              <a:rPr lang="ru-RU" b="1" dirty="0" err="1" smtClean="0">
                <a:solidFill>
                  <a:schemeClr val="tx1">
                    <a:lumMod val="95000"/>
                    <a:lumOff val="5000"/>
                  </a:schemeClr>
                </a:solidFill>
              </a:rPr>
              <a:t>льне</a:t>
            </a:r>
            <a:r>
              <a:rPr lang="ru-RU" b="1" dirty="0" smtClean="0">
                <a:solidFill>
                  <a:schemeClr val="tx1">
                    <a:lumMod val="95000"/>
                    <a:lumOff val="5000"/>
                  </a:schemeClr>
                </a:solidFill>
              </a:rPr>
              <a:t> </a:t>
            </a:r>
            <a:r>
              <a:rPr lang="ru-RU" b="1" dirty="0" err="1">
                <a:solidFill>
                  <a:schemeClr val="tx1">
                    <a:lumMod val="95000"/>
                    <a:lumOff val="5000"/>
                  </a:schemeClr>
                </a:solidFill>
              </a:rPr>
              <a:t>сьогодення</a:t>
            </a:r>
            <a:r>
              <a:rPr lang="ru-RU" b="1" dirty="0">
                <a:solidFill>
                  <a:schemeClr val="tx1">
                    <a:lumMod val="95000"/>
                    <a:lumOff val="5000"/>
                  </a:schemeClr>
                </a:solidFill>
              </a:rPr>
              <a:t> </a:t>
            </a:r>
            <a:r>
              <a:rPr lang="ru-RU" b="1" dirty="0" err="1" smtClean="0">
                <a:solidFill>
                  <a:schemeClr val="tx1">
                    <a:lumMod val="95000"/>
                    <a:lumOff val="5000"/>
                  </a:schemeClr>
                </a:solidFill>
              </a:rPr>
              <a:t>свідчить</a:t>
            </a:r>
            <a:r>
              <a:rPr lang="ru-RU" b="1" dirty="0">
                <a:solidFill>
                  <a:schemeClr val="tx1">
                    <a:lumMod val="95000"/>
                    <a:lumOff val="5000"/>
                  </a:schemeClr>
                </a:solidFill>
              </a:rPr>
              <a:t>, </a:t>
            </a:r>
            <a:r>
              <a:rPr lang="ru-RU" b="1" dirty="0" err="1">
                <a:solidFill>
                  <a:schemeClr val="tx1">
                    <a:lumMod val="95000"/>
                    <a:lumOff val="5000"/>
                  </a:schemeClr>
                </a:solidFill>
              </a:rPr>
              <a:t>що</a:t>
            </a:r>
            <a:r>
              <a:rPr lang="ru-RU" b="1" dirty="0">
                <a:solidFill>
                  <a:schemeClr val="tx1">
                    <a:lumMod val="95000"/>
                    <a:lumOff val="5000"/>
                  </a:schemeClr>
                </a:solidFill>
              </a:rPr>
              <a:t> </a:t>
            </a:r>
            <a:r>
              <a:rPr lang="ru-RU" b="1" dirty="0" err="1">
                <a:solidFill>
                  <a:schemeClr val="tx1">
                    <a:lumMod val="95000"/>
                    <a:lumOff val="5000"/>
                  </a:schemeClr>
                </a:solidFill>
              </a:rPr>
              <a:t>існують</a:t>
            </a:r>
            <a:r>
              <a:rPr lang="ru-RU" b="1" dirty="0">
                <a:solidFill>
                  <a:schemeClr val="tx1">
                    <a:lumMod val="95000"/>
                    <a:lumOff val="5000"/>
                  </a:schemeClr>
                </a:solidFill>
              </a:rPr>
              <a:t> </a:t>
            </a:r>
            <a:r>
              <a:rPr lang="ru-RU" b="1" dirty="0" err="1">
                <a:solidFill>
                  <a:schemeClr val="tx1">
                    <a:lumMod val="95000"/>
                    <a:lumOff val="5000"/>
                  </a:schemeClr>
                </a:solidFill>
              </a:rPr>
              <a:t>гострі</a:t>
            </a:r>
            <a:r>
              <a:rPr lang="ru-RU" b="1" dirty="0">
                <a:solidFill>
                  <a:schemeClr val="tx1">
                    <a:lumMod val="95000"/>
                    <a:lumOff val="5000"/>
                  </a:schemeClr>
                </a:solidFill>
              </a:rPr>
              <a:t> </a:t>
            </a:r>
            <a:r>
              <a:rPr lang="ru-RU" b="1" dirty="0" err="1">
                <a:solidFill>
                  <a:schemeClr val="tx1">
                    <a:lumMod val="95000"/>
                    <a:lumOff val="5000"/>
                  </a:schemeClr>
                </a:solidFill>
              </a:rPr>
              <a:t>проблеми</a:t>
            </a:r>
            <a:r>
              <a:rPr lang="ru-RU" b="1" dirty="0">
                <a:solidFill>
                  <a:schemeClr val="tx1">
                    <a:lumMod val="95000"/>
                    <a:lumOff val="5000"/>
                  </a:schemeClr>
                </a:solidFill>
              </a:rPr>
              <a:t> </a:t>
            </a:r>
            <a:r>
              <a:rPr lang="ru-RU" b="1" dirty="0" err="1">
                <a:solidFill>
                  <a:schemeClr val="tx1">
                    <a:lumMod val="95000"/>
                    <a:lumOff val="5000"/>
                  </a:schemeClr>
                </a:solidFill>
              </a:rPr>
              <a:t>стосовно</a:t>
            </a:r>
            <a:r>
              <a:rPr lang="ru-RU" b="1" dirty="0">
                <a:solidFill>
                  <a:schemeClr val="tx1">
                    <a:lumMod val="95000"/>
                    <a:lumOff val="5000"/>
                  </a:schemeClr>
                </a:solidFill>
              </a:rPr>
              <a:t> </a:t>
            </a:r>
            <a:r>
              <a:rPr lang="ru-RU" b="1" dirty="0" err="1">
                <a:solidFill>
                  <a:schemeClr val="tx1">
                    <a:lumMod val="95000"/>
                    <a:lumOff val="5000"/>
                  </a:schemeClr>
                </a:solidFill>
              </a:rPr>
              <a:t>дотримання</a:t>
            </a:r>
            <a:r>
              <a:rPr lang="ru-RU" b="1" dirty="0">
                <a:solidFill>
                  <a:schemeClr val="tx1">
                    <a:lumMod val="95000"/>
                    <a:lumOff val="5000"/>
                  </a:schemeClr>
                </a:solidFill>
              </a:rPr>
              <a:t> </a:t>
            </a:r>
            <a:r>
              <a:rPr lang="ru-RU" b="1" dirty="0" err="1">
                <a:solidFill>
                  <a:schemeClr val="tx1">
                    <a:lumMod val="95000"/>
                    <a:lumOff val="5000"/>
                  </a:schemeClr>
                </a:solidFill>
              </a:rPr>
              <a:t>міжнародних</a:t>
            </a:r>
            <a:r>
              <a:rPr lang="ru-RU" b="1" dirty="0">
                <a:solidFill>
                  <a:schemeClr val="tx1">
                    <a:lumMod val="95000"/>
                    <a:lumOff val="5000"/>
                  </a:schemeClr>
                </a:solidFill>
              </a:rPr>
              <a:t> </a:t>
            </a:r>
            <a:r>
              <a:rPr lang="ru-RU" b="1" dirty="0" err="1">
                <a:solidFill>
                  <a:schemeClr val="tx1">
                    <a:lumMod val="95000"/>
                    <a:lumOff val="5000"/>
                  </a:schemeClr>
                </a:solidFill>
              </a:rPr>
              <a:t>стандартів</a:t>
            </a:r>
            <a:r>
              <a:rPr lang="ru-RU" b="1" dirty="0">
                <a:solidFill>
                  <a:schemeClr val="tx1">
                    <a:lumMod val="95000"/>
                    <a:lumOff val="5000"/>
                  </a:schemeClr>
                </a:solidFill>
              </a:rPr>
              <a:t> у </a:t>
            </a:r>
            <a:r>
              <a:rPr lang="ru-RU" b="1" dirty="0" err="1">
                <a:solidFill>
                  <a:schemeClr val="tx1">
                    <a:lumMod val="95000"/>
                    <a:lumOff val="5000"/>
                  </a:schemeClr>
                </a:solidFill>
              </a:rPr>
              <a:t>сфері</a:t>
            </a:r>
            <a:r>
              <a:rPr lang="ru-RU" b="1" dirty="0">
                <a:solidFill>
                  <a:schemeClr val="tx1">
                    <a:lumMod val="95000"/>
                    <a:lumOff val="5000"/>
                  </a:schemeClr>
                </a:solidFill>
              </a:rPr>
              <a:t> </a:t>
            </a:r>
            <a:r>
              <a:rPr lang="ru-RU" b="1" dirty="0" err="1">
                <a:solidFill>
                  <a:schemeClr val="tx1">
                    <a:lumMod val="95000"/>
                    <a:lumOff val="5000"/>
                  </a:schemeClr>
                </a:solidFill>
              </a:rPr>
              <a:t>економічних</a:t>
            </a:r>
            <a:r>
              <a:rPr lang="ru-RU" b="1" dirty="0">
                <a:solidFill>
                  <a:schemeClr val="tx1">
                    <a:lumMod val="95000"/>
                    <a:lumOff val="5000"/>
                  </a:schemeClr>
                </a:solidFill>
              </a:rPr>
              <a:t>, </a:t>
            </a:r>
            <a:r>
              <a:rPr lang="ru-RU" b="1" dirty="0" err="1">
                <a:solidFill>
                  <a:schemeClr val="tx1">
                    <a:lumMod val="95000"/>
                    <a:lumOff val="5000"/>
                  </a:schemeClr>
                </a:solidFill>
              </a:rPr>
              <a:t>соціальних</a:t>
            </a:r>
            <a:r>
              <a:rPr lang="ru-RU" b="1" dirty="0">
                <a:solidFill>
                  <a:schemeClr val="tx1">
                    <a:lumMod val="95000"/>
                    <a:lumOff val="5000"/>
                  </a:schemeClr>
                </a:solidFill>
              </a:rPr>
              <a:t> і </a:t>
            </a:r>
            <a:r>
              <a:rPr lang="ru-RU" b="1" dirty="0" err="1">
                <a:solidFill>
                  <a:schemeClr val="tx1">
                    <a:lumMod val="95000"/>
                    <a:lumOff val="5000"/>
                  </a:schemeClr>
                </a:solidFill>
              </a:rPr>
              <a:t>культурних</a:t>
            </a:r>
            <a:r>
              <a:rPr lang="ru-RU" b="1" dirty="0">
                <a:solidFill>
                  <a:schemeClr val="tx1">
                    <a:lumMod val="95000"/>
                    <a:lumOff val="5000"/>
                  </a:schemeClr>
                </a:solidFill>
              </a:rPr>
              <a:t> прав. </a:t>
            </a:r>
            <a:r>
              <a:rPr lang="ru-RU" b="1" dirty="0" err="1">
                <a:solidFill>
                  <a:schemeClr val="tx1">
                    <a:lumMod val="95000"/>
                    <a:lumOff val="5000"/>
                  </a:schemeClr>
                </a:solidFill>
              </a:rPr>
              <a:t>Зокрема</a:t>
            </a:r>
            <a:r>
              <a:rPr lang="ru-RU" b="1" dirty="0">
                <a:solidFill>
                  <a:schemeClr val="tx1">
                    <a:lumMod val="95000"/>
                    <a:lumOff val="5000"/>
                  </a:schemeClr>
                </a:solidFill>
              </a:rPr>
              <a:t>, </a:t>
            </a:r>
            <a:r>
              <a:rPr lang="ru-RU" b="1" dirty="0" err="1">
                <a:solidFill>
                  <a:schemeClr val="tx1">
                    <a:lumMod val="95000"/>
                    <a:lumOff val="5000"/>
                  </a:schemeClr>
                </a:solidFill>
              </a:rPr>
              <a:t>Комітет</a:t>
            </a:r>
            <a:r>
              <a:rPr lang="ru-RU" b="1" dirty="0">
                <a:solidFill>
                  <a:schemeClr val="tx1">
                    <a:lumMod val="95000"/>
                    <a:lumOff val="5000"/>
                  </a:schemeClr>
                </a:solidFill>
              </a:rPr>
              <a:t> ООН з </a:t>
            </a:r>
            <a:r>
              <a:rPr lang="ru-RU" b="1" dirty="0" err="1">
                <a:solidFill>
                  <a:schemeClr val="tx1">
                    <a:lumMod val="95000"/>
                    <a:lumOff val="5000"/>
                  </a:schemeClr>
                </a:solidFill>
              </a:rPr>
              <a:t>економічних</a:t>
            </a:r>
            <a:r>
              <a:rPr lang="ru-RU" b="1" dirty="0">
                <a:solidFill>
                  <a:schemeClr val="tx1">
                    <a:lumMod val="95000"/>
                    <a:lumOff val="5000"/>
                  </a:schemeClr>
                </a:solidFill>
              </a:rPr>
              <a:t>, </a:t>
            </a:r>
            <a:r>
              <a:rPr lang="ru-RU" b="1" dirty="0" err="1">
                <a:solidFill>
                  <a:schemeClr val="tx1">
                    <a:lumMod val="95000"/>
                    <a:lumOff val="5000"/>
                  </a:schemeClr>
                </a:solidFill>
              </a:rPr>
              <a:t>соціальних</a:t>
            </a:r>
            <a:r>
              <a:rPr lang="ru-RU" b="1" dirty="0">
                <a:solidFill>
                  <a:schemeClr val="tx1">
                    <a:lumMod val="95000"/>
                    <a:lumOff val="5000"/>
                  </a:schemeClr>
                </a:solidFill>
              </a:rPr>
              <a:t> та </a:t>
            </a:r>
            <a:r>
              <a:rPr lang="ru-RU" b="1" dirty="0" err="1">
                <a:solidFill>
                  <a:schemeClr val="tx1">
                    <a:lumMod val="95000"/>
                    <a:lumOff val="5000"/>
                  </a:schemeClr>
                </a:solidFill>
              </a:rPr>
              <a:t>культурних</a:t>
            </a:r>
            <a:r>
              <a:rPr lang="ru-RU" b="1" dirty="0">
                <a:solidFill>
                  <a:schemeClr val="tx1">
                    <a:lumMod val="95000"/>
                    <a:lumOff val="5000"/>
                  </a:schemeClr>
                </a:solidFill>
              </a:rPr>
              <a:t> прав </a:t>
            </a:r>
            <a:r>
              <a:rPr lang="ru-RU" b="1" dirty="0" err="1">
                <a:solidFill>
                  <a:schemeClr val="tx1">
                    <a:lumMod val="95000"/>
                    <a:lumOff val="5000"/>
                  </a:schemeClr>
                </a:solidFill>
              </a:rPr>
              <a:t>зазначив</a:t>
            </a:r>
            <a:r>
              <a:rPr lang="ru-RU" b="1" dirty="0">
                <a:solidFill>
                  <a:schemeClr val="tx1">
                    <a:lumMod val="95000"/>
                    <a:lumOff val="5000"/>
                  </a:schemeClr>
                </a:solidFill>
              </a:rPr>
              <a:t>, </a:t>
            </a:r>
            <a:r>
              <a:rPr lang="ru-RU" b="1" dirty="0" err="1">
                <a:solidFill>
                  <a:schemeClr val="tx1">
                    <a:lumMod val="95000"/>
                    <a:lumOff val="5000"/>
                  </a:schemeClr>
                </a:solidFill>
              </a:rPr>
              <a:t>що</a:t>
            </a:r>
            <a:r>
              <a:rPr lang="ru-RU" b="1" dirty="0">
                <a:solidFill>
                  <a:schemeClr val="tx1">
                    <a:lumMod val="95000"/>
                    <a:lumOff val="5000"/>
                  </a:schemeClr>
                </a:solidFill>
              </a:rPr>
              <a:t> </a:t>
            </a:r>
            <a:r>
              <a:rPr lang="ru-RU" b="1" dirty="0" err="1">
                <a:solidFill>
                  <a:schemeClr val="tx1">
                    <a:lumMod val="95000"/>
                    <a:lumOff val="5000"/>
                  </a:schemeClr>
                </a:solidFill>
              </a:rPr>
              <a:t>перехід</a:t>
            </a:r>
            <a:r>
              <a:rPr lang="ru-RU" b="1" dirty="0">
                <a:solidFill>
                  <a:schemeClr val="tx1">
                    <a:lumMod val="95000"/>
                    <a:lumOff val="5000"/>
                  </a:schemeClr>
                </a:solidFill>
              </a:rPr>
              <a:t> </a:t>
            </a:r>
            <a:r>
              <a:rPr lang="ru-RU" b="1" dirty="0" err="1">
                <a:solidFill>
                  <a:schemeClr val="tx1">
                    <a:lumMod val="95000"/>
                    <a:lumOff val="5000"/>
                  </a:schemeClr>
                </a:solidFill>
              </a:rPr>
              <a:t>держави</a:t>
            </a:r>
            <a:r>
              <a:rPr lang="ru-RU" b="1" dirty="0">
                <a:solidFill>
                  <a:schemeClr val="tx1">
                    <a:lumMod val="95000"/>
                    <a:lumOff val="5000"/>
                  </a:schemeClr>
                </a:solidFill>
              </a:rPr>
              <a:t> до </a:t>
            </a:r>
            <a:r>
              <a:rPr lang="ru-RU" b="1" dirty="0" err="1">
                <a:solidFill>
                  <a:schemeClr val="tx1">
                    <a:lumMod val="95000"/>
                    <a:lumOff val="5000"/>
                  </a:schemeClr>
                </a:solidFill>
              </a:rPr>
              <a:t>ринкової</a:t>
            </a:r>
            <a:r>
              <a:rPr lang="ru-RU" b="1" dirty="0">
                <a:solidFill>
                  <a:schemeClr val="tx1">
                    <a:lumMod val="95000"/>
                    <a:lumOff val="5000"/>
                  </a:schemeClr>
                </a:solidFill>
              </a:rPr>
              <a:t> </a:t>
            </a:r>
            <a:r>
              <a:rPr lang="ru-RU" b="1" dirty="0" err="1">
                <a:solidFill>
                  <a:schemeClr val="tx1">
                    <a:lumMod val="95000"/>
                    <a:lumOff val="5000"/>
                  </a:schemeClr>
                </a:solidFill>
              </a:rPr>
              <a:t>економіки</a:t>
            </a:r>
            <a:r>
              <a:rPr lang="ru-RU" b="1" dirty="0">
                <a:solidFill>
                  <a:schemeClr val="tx1">
                    <a:lumMod val="95000"/>
                    <a:lumOff val="5000"/>
                  </a:schemeClr>
                </a:solidFill>
              </a:rPr>
              <a:t> негативно </a:t>
            </a:r>
            <a:r>
              <a:rPr lang="ru-RU" b="1" dirty="0" err="1">
                <a:solidFill>
                  <a:schemeClr val="tx1">
                    <a:lumMod val="95000"/>
                    <a:lumOff val="5000"/>
                  </a:schemeClr>
                </a:solidFill>
              </a:rPr>
              <a:t>вплинув</a:t>
            </a:r>
            <a:r>
              <a:rPr lang="ru-RU" b="1" dirty="0">
                <a:solidFill>
                  <a:schemeClr val="tx1">
                    <a:lumMod val="95000"/>
                    <a:lumOff val="5000"/>
                  </a:schemeClr>
                </a:solidFill>
              </a:rPr>
              <a:t> на </a:t>
            </a:r>
            <a:r>
              <a:rPr lang="ru-RU" b="1" dirty="0" err="1">
                <a:solidFill>
                  <a:schemeClr val="tx1">
                    <a:lumMod val="95000"/>
                    <a:lumOff val="5000"/>
                  </a:schemeClr>
                </a:solidFill>
              </a:rPr>
              <a:t>реалізацію</a:t>
            </a:r>
            <a:r>
              <a:rPr lang="ru-RU" b="1" dirty="0">
                <a:solidFill>
                  <a:schemeClr val="tx1">
                    <a:lumMod val="95000"/>
                    <a:lumOff val="5000"/>
                  </a:schemeClr>
                </a:solidFill>
              </a:rPr>
              <a:t> прав, </a:t>
            </a:r>
            <a:r>
              <a:rPr lang="ru-RU" b="1" dirty="0" err="1">
                <a:solidFill>
                  <a:schemeClr val="tx1">
                    <a:lumMod val="95000"/>
                    <a:lumOff val="5000"/>
                  </a:schemeClr>
                </a:solidFill>
              </a:rPr>
              <a:t>передбачених</a:t>
            </a:r>
            <a:r>
              <a:rPr lang="ru-RU" b="1" dirty="0">
                <a:solidFill>
                  <a:schemeClr val="tx1">
                    <a:lumMod val="95000"/>
                    <a:lumOff val="5000"/>
                  </a:schemeClr>
                </a:solidFill>
              </a:rPr>
              <a:t> у </a:t>
            </a:r>
            <a:r>
              <a:rPr lang="ru-RU" b="1" dirty="0" err="1">
                <a:solidFill>
                  <a:schemeClr val="tx1">
                    <a:lumMod val="95000"/>
                    <a:lumOff val="5000"/>
                  </a:schemeClr>
                </a:solidFill>
              </a:rPr>
              <a:t>Міжнародному</a:t>
            </a:r>
            <a:r>
              <a:rPr lang="ru-RU" b="1" dirty="0">
                <a:solidFill>
                  <a:schemeClr val="tx1">
                    <a:lumMod val="95000"/>
                    <a:lumOff val="5000"/>
                  </a:schemeClr>
                </a:solidFill>
              </a:rPr>
              <a:t> </a:t>
            </a:r>
            <a:r>
              <a:rPr lang="ru-RU" b="1" dirty="0" err="1">
                <a:solidFill>
                  <a:schemeClr val="tx1">
                    <a:lumMod val="95000"/>
                    <a:lumOff val="5000"/>
                  </a:schemeClr>
                </a:solidFill>
              </a:rPr>
              <a:t>пакті</a:t>
            </a:r>
            <a:r>
              <a:rPr lang="ru-RU" b="1" dirty="0">
                <a:solidFill>
                  <a:schemeClr val="tx1">
                    <a:lumMod val="95000"/>
                    <a:lumOff val="5000"/>
                  </a:schemeClr>
                </a:solidFill>
              </a:rPr>
              <a:t> про </a:t>
            </a:r>
            <a:r>
              <a:rPr lang="ru-RU" b="1" dirty="0" err="1">
                <a:solidFill>
                  <a:schemeClr val="tx1">
                    <a:lumMod val="95000"/>
                    <a:lumOff val="5000"/>
                  </a:schemeClr>
                </a:solidFill>
              </a:rPr>
              <a:t>економічні</a:t>
            </a:r>
            <a:r>
              <a:rPr lang="ru-RU" b="1" dirty="0">
                <a:solidFill>
                  <a:schemeClr val="tx1">
                    <a:lumMod val="95000"/>
                    <a:lumOff val="5000"/>
                  </a:schemeClr>
                </a:solidFill>
              </a:rPr>
              <a:t>, </a:t>
            </a:r>
            <a:r>
              <a:rPr lang="ru-RU" b="1" dirty="0" err="1">
                <a:solidFill>
                  <a:schemeClr val="tx1">
                    <a:lumMod val="95000"/>
                    <a:lumOff val="5000"/>
                  </a:schemeClr>
                </a:solidFill>
              </a:rPr>
              <a:t>соціальні</a:t>
            </a:r>
            <a:r>
              <a:rPr lang="ru-RU" b="1" dirty="0">
                <a:solidFill>
                  <a:schemeClr val="tx1">
                    <a:lumMod val="95000"/>
                    <a:lumOff val="5000"/>
                  </a:schemeClr>
                </a:solidFill>
              </a:rPr>
              <a:t> і </a:t>
            </a:r>
            <a:r>
              <a:rPr lang="ru-RU" b="1" dirty="0" err="1">
                <a:solidFill>
                  <a:schemeClr val="tx1">
                    <a:lumMod val="95000"/>
                    <a:lumOff val="5000"/>
                  </a:schemeClr>
                </a:solidFill>
              </a:rPr>
              <a:t>культурні</a:t>
            </a:r>
            <a:r>
              <a:rPr lang="ru-RU" b="1" dirty="0">
                <a:solidFill>
                  <a:schemeClr val="tx1">
                    <a:lumMod val="95000"/>
                    <a:lumOff val="5000"/>
                  </a:schemeClr>
                </a:solidFill>
              </a:rPr>
              <a:t> права, </a:t>
            </a:r>
            <a:r>
              <a:rPr lang="ru-RU" b="1" dirty="0" err="1">
                <a:solidFill>
                  <a:schemeClr val="tx1">
                    <a:lumMod val="95000"/>
                    <a:lumOff val="5000"/>
                  </a:schemeClr>
                </a:solidFill>
              </a:rPr>
              <a:t>призвів</a:t>
            </a:r>
            <a:r>
              <a:rPr lang="ru-RU" b="1" dirty="0">
                <a:solidFill>
                  <a:schemeClr val="tx1">
                    <a:lumMod val="95000"/>
                    <a:lumOff val="5000"/>
                  </a:schemeClr>
                </a:solidFill>
              </a:rPr>
              <a:t> до </a:t>
            </a:r>
            <a:r>
              <a:rPr lang="ru-RU" b="1" dirty="0" err="1">
                <a:solidFill>
                  <a:schemeClr val="tx1">
                    <a:lumMod val="95000"/>
                    <a:lumOff val="5000"/>
                  </a:schemeClr>
                </a:solidFill>
              </a:rPr>
              <a:t>високого</a:t>
            </a:r>
            <a:r>
              <a:rPr lang="ru-RU" b="1" dirty="0">
                <a:solidFill>
                  <a:schemeClr val="tx1">
                    <a:lumMod val="95000"/>
                    <a:lumOff val="5000"/>
                  </a:schemeClr>
                </a:solidFill>
              </a:rPr>
              <a:t> </a:t>
            </a:r>
            <a:r>
              <a:rPr lang="ru-RU" b="1" dirty="0" err="1">
                <a:solidFill>
                  <a:schemeClr val="tx1">
                    <a:lumMod val="95000"/>
                    <a:lumOff val="5000"/>
                  </a:schemeClr>
                </a:solidFill>
              </a:rPr>
              <a:t>рівня</a:t>
            </a:r>
            <a:r>
              <a:rPr lang="ru-RU" b="1" dirty="0">
                <a:solidFill>
                  <a:schemeClr val="tx1">
                    <a:lumMod val="95000"/>
                    <a:lumOff val="5000"/>
                  </a:schemeClr>
                </a:solidFill>
              </a:rPr>
              <a:t> </a:t>
            </a:r>
            <a:r>
              <a:rPr lang="ru-RU" b="1" dirty="0" err="1">
                <a:solidFill>
                  <a:schemeClr val="tx1">
                    <a:lumMod val="95000"/>
                    <a:lumOff val="5000"/>
                  </a:schemeClr>
                </a:solidFill>
              </a:rPr>
              <a:t>бідності</a:t>
            </a:r>
            <a:r>
              <a:rPr lang="ru-RU" b="1" dirty="0">
                <a:solidFill>
                  <a:schemeClr val="tx1">
                    <a:lumMod val="95000"/>
                    <a:lumOff val="5000"/>
                  </a:schemeClr>
                </a:solidFill>
              </a:rPr>
              <a:t> </a:t>
            </a:r>
            <a:r>
              <a:rPr lang="ru-RU" b="1" dirty="0" err="1">
                <a:solidFill>
                  <a:schemeClr val="tx1">
                    <a:lumMod val="95000"/>
                    <a:lumOff val="5000"/>
                  </a:schemeClr>
                </a:solidFill>
              </a:rPr>
              <a:t>більшості</a:t>
            </a:r>
            <a:r>
              <a:rPr lang="ru-RU" b="1" dirty="0">
                <a:solidFill>
                  <a:schemeClr val="tx1">
                    <a:lumMod val="95000"/>
                    <a:lumOff val="5000"/>
                  </a:schemeClr>
                </a:solidFill>
              </a:rPr>
              <a:t> </a:t>
            </a:r>
            <a:r>
              <a:rPr lang="ru-RU" b="1" dirty="0" err="1">
                <a:solidFill>
                  <a:schemeClr val="tx1">
                    <a:lumMod val="95000"/>
                    <a:lumOff val="5000"/>
                  </a:schemeClr>
                </a:solidFill>
              </a:rPr>
              <a:t>населення</a:t>
            </a:r>
            <a:r>
              <a:rPr lang="ru-RU" b="1" dirty="0">
                <a:solidFill>
                  <a:schemeClr val="tx1">
                    <a:lumMod val="95000"/>
                    <a:lumOff val="5000"/>
                  </a:schemeClr>
                </a:solidFill>
              </a:rPr>
              <a:t>. Так, за </a:t>
            </a:r>
            <a:r>
              <a:rPr lang="ru-RU" b="1" dirty="0" err="1">
                <a:solidFill>
                  <a:schemeClr val="tx1">
                    <a:lumMod val="95000"/>
                    <a:lumOff val="5000"/>
                  </a:schemeClr>
                </a:solidFill>
              </a:rPr>
              <a:t>критерієм</a:t>
            </a:r>
            <a:r>
              <a:rPr lang="ru-RU" b="1" dirty="0">
                <a:solidFill>
                  <a:schemeClr val="tx1">
                    <a:lumMod val="95000"/>
                    <a:lumOff val="5000"/>
                  </a:schemeClr>
                </a:solidFill>
              </a:rPr>
              <a:t> </a:t>
            </a:r>
            <a:r>
              <a:rPr lang="ru-RU" b="1" dirty="0" err="1">
                <a:solidFill>
                  <a:schemeClr val="tx1">
                    <a:lumMod val="95000"/>
                    <a:lumOff val="5000"/>
                  </a:schemeClr>
                </a:solidFill>
              </a:rPr>
              <a:t>бідності</a:t>
            </a:r>
            <a:r>
              <a:rPr lang="ru-RU" b="1" dirty="0">
                <a:solidFill>
                  <a:schemeClr val="tx1">
                    <a:lumMod val="95000"/>
                    <a:lumOff val="5000"/>
                  </a:schemeClr>
                </a:solidFill>
              </a:rPr>
              <a:t>, </a:t>
            </a:r>
            <a:r>
              <a:rPr lang="ru-RU" b="1" dirty="0" err="1">
                <a:solidFill>
                  <a:schemeClr val="tx1">
                    <a:lumMod val="95000"/>
                    <a:lumOff val="5000"/>
                  </a:schemeClr>
                </a:solidFill>
              </a:rPr>
              <a:t>встановленим</a:t>
            </a:r>
            <a:r>
              <a:rPr lang="ru-RU" b="1" dirty="0">
                <a:solidFill>
                  <a:schemeClr val="tx1">
                    <a:lumMod val="95000"/>
                    <a:lumOff val="5000"/>
                  </a:schemeClr>
                </a:solidFill>
              </a:rPr>
              <a:t> </a:t>
            </a:r>
            <a:r>
              <a:rPr lang="ru-RU" b="1" dirty="0" err="1">
                <a:solidFill>
                  <a:schemeClr val="tx1">
                    <a:lumMod val="95000"/>
                    <a:lumOff val="5000"/>
                  </a:schemeClr>
                </a:solidFill>
              </a:rPr>
              <a:t>Світовим</a:t>
            </a:r>
            <a:r>
              <a:rPr lang="ru-RU" b="1" dirty="0">
                <a:solidFill>
                  <a:schemeClr val="tx1">
                    <a:lumMod val="95000"/>
                    <a:lumOff val="5000"/>
                  </a:schemeClr>
                </a:solidFill>
              </a:rPr>
              <a:t> банком, </a:t>
            </a:r>
            <a:r>
              <a:rPr lang="ru-RU" b="1" dirty="0" err="1">
                <a:solidFill>
                  <a:schemeClr val="tx1">
                    <a:lumMod val="95000"/>
                    <a:lumOff val="5000"/>
                  </a:schemeClr>
                </a:solidFill>
              </a:rPr>
              <a:t>який</a:t>
            </a:r>
            <a:r>
              <a:rPr lang="ru-RU" b="1" dirty="0">
                <a:solidFill>
                  <a:schemeClr val="tx1">
                    <a:lumMod val="95000"/>
                    <a:lumOff val="5000"/>
                  </a:schemeClr>
                </a:solidFill>
              </a:rPr>
              <a:t> </a:t>
            </a:r>
            <a:r>
              <a:rPr lang="ru-RU" b="1" dirty="0" err="1">
                <a:solidFill>
                  <a:schemeClr val="tx1">
                    <a:lumMod val="95000"/>
                    <a:lumOff val="5000"/>
                  </a:schemeClr>
                </a:solidFill>
              </a:rPr>
              <a:t>дорівнює</a:t>
            </a:r>
            <a:r>
              <a:rPr lang="ru-RU" b="1" dirty="0">
                <a:solidFill>
                  <a:schemeClr val="tx1">
                    <a:lumMod val="95000"/>
                    <a:lumOff val="5000"/>
                  </a:schemeClr>
                </a:solidFill>
              </a:rPr>
              <a:t> денному </a:t>
            </a:r>
            <a:r>
              <a:rPr lang="ru-RU" b="1" dirty="0" err="1">
                <a:solidFill>
                  <a:schemeClr val="tx1">
                    <a:lumMod val="95000"/>
                    <a:lumOff val="5000"/>
                  </a:schemeClr>
                </a:solidFill>
              </a:rPr>
              <a:t>споживанню</a:t>
            </a:r>
            <a:r>
              <a:rPr lang="ru-RU" b="1" dirty="0">
                <a:solidFill>
                  <a:schemeClr val="tx1">
                    <a:lumMod val="95000"/>
                    <a:lumOff val="5000"/>
                  </a:schemeClr>
                </a:solidFill>
              </a:rPr>
              <a:t> на 3 </a:t>
            </a:r>
            <a:r>
              <a:rPr lang="ru-RU" b="1" dirty="0" err="1">
                <a:solidFill>
                  <a:schemeClr val="tx1">
                    <a:lumMod val="95000"/>
                    <a:lumOff val="5000"/>
                  </a:schemeClr>
                </a:solidFill>
              </a:rPr>
              <a:t>долари</a:t>
            </a:r>
            <a:r>
              <a:rPr lang="ru-RU" b="1" dirty="0">
                <a:solidFill>
                  <a:schemeClr val="tx1">
                    <a:lumMod val="95000"/>
                    <a:lumOff val="5000"/>
                  </a:schemeClr>
                </a:solidFill>
              </a:rPr>
              <a:t> США, до </a:t>
            </a:r>
            <a:r>
              <a:rPr lang="ru-RU" b="1" dirty="0" err="1">
                <a:solidFill>
                  <a:schemeClr val="tx1">
                    <a:lumMod val="95000"/>
                    <a:lumOff val="5000"/>
                  </a:schemeClr>
                </a:solidFill>
              </a:rPr>
              <a:t>категорії</a:t>
            </a:r>
            <a:r>
              <a:rPr lang="ru-RU" b="1" dirty="0">
                <a:solidFill>
                  <a:schemeClr val="tx1">
                    <a:lumMod val="95000"/>
                    <a:lumOff val="5000"/>
                  </a:schemeClr>
                </a:solidFill>
              </a:rPr>
              <a:t> </a:t>
            </a:r>
            <a:r>
              <a:rPr lang="ru-RU" b="1" dirty="0" err="1">
                <a:solidFill>
                  <a:schemeClr val="tx1">
                    <a:lumMod val="95000"/>
                    <a:lumOff val="5000"/>
                  </a:schemeClr>
                </a:solidFill>
              </a:rPr>
              <a:t>бідних</a:t>
            </a:r>
            <a:r>
              <a:rPr lang="ru-RU" b="1" dirty="0">
                <a:solidFill>
                  <a:schemeClr val="tx1">
                    <a:lumMod val="95000"/>
                    <a:lumOff val="5000"/>
                  </a:schemeClr>
                </a:solidFill>
              </a:rPr>
              <a:t> в </a:t>
            </a:r>
            <a:r>
              <a:rPr lang="ru-RU" b="1" dirty="0" err="1">
                <a:solidFill>
                  <a:schemeClr val="tx1">
                    <a:lumMod val="95000"/>
                    <a:lumOff val="5000"/>
                  </a:schemeClr>
                </a:solidFill>
              </a:rPr>
              <a:t>Україні</a:t>
            </a:r>
            <a:r>
              <a:rPr lang="ru-RU" b="1" dirty="0">
                <a:solidFill>
                  <a:schemeClr val="tx1">
                    <a:lumMod val="95000"/>
                    <a:lumOff val="5000"/>
                  </a:schemeClr>
                </a:solidFill>
              </a:rPr>
              <a:t> треба </a:t>
            </a:r>
            <a:r>
              <a:rPr lang="ru-RU" b="1" dirty="0" err="1">
                <a:solidFill>
                  <a:schemeClr val="tx1">
                    <a:lumMod val="95000"/>
                    <a:lumOff val="5000"/>
                  </a:schemeClr>
                </a:solidFill>
              </a:rPr>
              <a:t>зарахувати</a:t>
            </a:r>
            <a:r>
              <a:rPr lang="ru-RU" b="1" dirty="0">
                <a:solidFill>
                  <a:schemeClr val="tx1">
                    <a:lumMod val="95000"/>
                    <a:lumOff val="5000"/>
                  </a:schemeClr>
                </a:solidFill>
              </a:rPr>
              <a:t> </a:t>
            </a:r>
            <a:r>
              <a:rPr lang="ru-RU" b="1" dirty="0" err="1">
                <a:solidFill>
                  <a:schemeClr val="tx1">
                    <a:lumMod val="95000"/>
                    <a:lumOff val="5000"/>
                  </a:schemeClr>
                </a:solidFill>
              </a:rPr>
              <a:t>майже</a:t>
            </a:r>
            <a:r>
              <a:rPr lang="ru-RU" b="1" dirty="0">
                <a:solidFill>
                  <a:schemeClr val="tx1">
                    <a:lumMod val="95000"/>
                    <a:lumOff val="5000"/>
                  </a:schemeClr>
                </a:solidFill>
              </a:rPr>
              <a:t> 70% </a:t>
            </a:r>
            <a:r>
              <a:rPr lang="ru-RU" b="1" dirty="0" err="1">
                <a:solidFill>
                  <a:schemeClr val="tx1">
                    <a:lumMod val="95000"/>
                    <a:lumOff val="5000"/>
                  </a:schemeClr>
                </a:solidFill>
              </a:rPr>
              <a:t>її</a:t>
            </a:r>
            <a:r>
              <a:rPr lang="ru-RU" b="1" dirty="0">
                <a:solidFill>
                  <a:schemeClr val="tx1">
                    <a:lumMod val="95000"/>
                    <a:lumOff val="5000"/>
                  </a:schemeClr>
                </a:solidFill>
              </a:rPr>
              <a:t> </a:t>
            </a:r>
            <a:r>
              <a:rPr lang="ru-RU" b="1" dirty="0" err="1">
                <a:solidFill>
                  <a:schemeClr val="tx1">
                    <a:lumMod val="95000"/>
                    <a:lumOff val="5000"/>
                  </a:schemeClr>
                </a:solidFill>
              </a:rPr>
              <a:t>населення</a:t>
            </a:r>
            <a:r>
              <a:rPr lang="ru-RU" b="1" dirty="0">
                <a:solidFill>
                  <a:schemeClr val="tx1">
                    <a:lumMod val="95000"/>
                    <a:lumOff val="5000"/>
                  </a:schemeClr>
                </a:solidFill>
              </a:rPr>
              <a:t>. Проблема </a:t>
            </a:r>
            <a:r>
              <a:rPr lang="ru-RU" b="1" dirty="0" err="1">
                <a:solidFill>
                  <a:schemeClr val="tx1">
                    <a:lumMod val="95000"/>
                    <a:lumOff val="5000"/>
                  </a:schemeClr>
                </a:solidFill>
              </a:rPr>
              <a:t>бідності</a:t>
            </a:r>
            <a:r>
              <a:rPr lang="ru-RU" b="1" dirty="0">
                <a:solidFill>
                  <a:schemeClr val="tx1">
                    <a:lumMod val="95000"/>
                    <a:lumOff val="5000"/>
                  </a:schemeClr>
                </a:solidFill>
              </a:rPr>
              <a:t> в </a:t>
            </a:r>
            <a:r>
              <a:rPr lang="ru-RU" b="1" dirty="0" err="1">
                <a:solidFill>
                  <a:schemeClr val="tx1">
                    <a:lumMod val="95000"/>
                    <a:lumOff val="5000"/>
                  </a:schemeClr>
                </a:solidFill>
              </a:rPr>
              <a:t>Україні</a:t>
            </a:r>
            <a:r>
              <a:rPr lang="ru-RU" b="1" dirty="0">
                <a:solidFill>
                  <a:schemeClr val="tx1">
                    <a:lumMod val="95000"/>
                    <a:lumOff val="5000"/>
                  </a:schemeClr>
                </a:solidFill>
              </a:rPr>
              <a:t>, де </a:t>
            </a:r>
            <a:r>
              <a:rPr lang="ru-RU" b="1" dirty="0" err="1">
                <a:solidFill>
                  <a:schemeClr val="tx1">
                    <a:lumMod val="95000"/>
                    <a:lumOff val="5000"/>
                  </a:schemeClr>
                </a:solidFill>
              </a:rPr>
              <a:t>існують</a:t>
            </a:r>
            <a:r>
              <a:rPr lang="ru-RU" b="1" dirty="0">
                <a:solidFill>
                  <a:schemeClr val="tx1">
                    <a:lumMod val="95000"/>
                    <a:lumOff val="5000"/>
                  </a:schemeClr>
                </a:solidFill>
              </a:rPr>
              <a:t> </a:t>
            </a:r>
            <a:r>
              <a:rPr lang="ru-RU" b="1" dirty="0" err="1">
                <a:solidFill>
                  <a:schemeClr val="tx1">
                    <a:lumMod val="95000"/>
                    <a:lumOff val="5000"/>
                  </a:schemeClr>
                </a:solidFill>
              </a:rPr>
              <a:t>розвинуті</a:t>
            </a:r>
            <a:r>
              <a:rPr lang="ru-RU" b="1" dirty="0">
                <a:solidFill>
                  <a:schemeClr val="tx1">
                    <a:lumMod val="95000"/>
                    <a:lumOff val="5000"/>
                  </a:schemeClr>
                </a:solidFill>
              </a:rPr>
              <a:t> </a:t>
            </a:r>
            <a:r>
              <a:rPr lang="ru-RU" b="1" dirty="0" err="1">
                <a:solidFill>
                  <a:schemeClr val="tx1">
                    <a:lumMod val="95000"/>
                    <a:lumOff val="5000"/>
                  </a:schemeClr>
                </a:solidFill>
              </a:rPr>
              <a:t>промисловість</a:t>
            </a:r>
            <a:r>
              <a:rPr lang="ru-RU" b="1" dirty="0">
                <a:solidFill>
                  <a:schemeClr val="tx1">
                    <a:lumMod val="95000"/>
                    <a:lumOff val="5000"/>
                  </a:schemeClr>
                </a:solidFill>
              </a:rPr>
              <a:t> і </a:t>
            </a:r>
            <a:r>
              <a:rPr lang="ru-RU" b="1" dirty="0" err="1">
                <a:solidFill>
                  <a:schemeClr val="tx1">
                    <a:lumMod val="95000"/>
                    <a:lumOff val="5000"/>
                  </a:schemeClr>
                </a:solidFill>
              </a:rPr>
              <a:t>сільське</a:t>
            </a:r>
            <a:r>
              <a:rPr lang="ru-RU" b="1" dirty="0">
                <a:solidFill>
                  <a:schemeClr val="tx1">
                    <a:lumMod val="95000"/>
                    <a:lumOff val="5000"/>
                  </a:schemeClr>
                </a:solidFill>
              </a:rPr>
              <a:t> </a:t>
            </a:r>
            <a:r>
              <a:rPr lang="ru-RU" b="1" dirty="0" err="1">
                <a:solidFill>
                  <a:schemeClr val="tx1">
                    <a:lumMod val="95000"/>
                    <a:lumOff val="5000"/>
                  </a:schemeClr>
                </a:solidFill>
              </a:rPr>
              <a:t>господарство</a:t>
            </a:r>
            <a:r>
              <a:rPr lang="ru-RU" b="1" dirty="0">
                <a:solidFill>
                  <a:schemeClr val="tx1">
                    <a:lumMod val="95000"/>
                    <a:lumOff val="5000"/>
                  </a:schemeClr>
                </a:solidFill>
              </a:rPr>
              <a:t>, де </a:t>
            </a:r>
            <a:r>
              <a:rPr lang="ru-RU" b="1" dirty="0" err="1">
                <a:solidFill>
                  <a:schemeClr val="tx1">
                    <a:lumMod val="95000"/>
                    <a:lumOff val="5000"/>
                  </a:schemeClr>
                </a:solidFill>
              </a:rPr>
              <a:t>високий</a:t>
            </a:r>
            <a:r>
              <a:rPr lang="ru-RU" b="1" dirty="0">
                <a:solidFill>
                  <a:schemeClr val="tx1">
                    <a:lumMod val="95000"/>
                    <a:lumOff val="5000"/>
                  </a:schemeClr>
                </a:solidFill>
              </a:rPr>
              <a:t> </a:t>
            </a:r>
            <a:r>
              <a:rPr lang="ru-RU" b="1" dirty="0" err="1">
                <a:solidFill>
                  <a:schemeClr val="tx1">
                    <a:lumMod val="95000"/>
                    <a:lumOff val="5000"/>
                  </a:schemeClr>
                </a:solidFill>
              </a:rPr>
              <a:t>рівень</a:t>
            </a:r>
            <a:r>
              <a:rPr lang="ru-RU" b="1" dirty="0">
                <a:solidFill>
                  <a:schemeClr val="tx1">
                    <a:lumMod val="95000"/>
                    <a:lumOff val="5000"/>
                  </a:schemeClr>
                </a:solidFill>
              </a:rPr>
              <a:t> </a:t>
            </a:r>
            <a:r>
              <a:rPr lang="ru-RU" b="1" dirty="0" err="1">
                <a:solidFill>
                  <a:schemeClr val="tx1">
                    <a:lumMod val="95000"/>
                    <a:lumOff val="5000"/>
                  </a:schemeClr>
                </a:solidFill>
              </a:rPr>
              <a:t>освіченості</a:t>
            </a:r>
            <a:r>
              <a:rPr lang="ru-RU" b="1" dirty="0">
                <a:solidFill>
                  <a:schemeClr val="tx1">
                    <a:lumMod val="95000"/>
                    <a:lumOff val="5000"/>
                  </a:schemeClr>
                </a:solidFill>
              </a:rPr>
              <a:t> </a:t>
            </a:r>
            <a:r>
              <a:rPr lang="ru-RU" b="1" dirty="0" err="1">
                <a:solidFill>
                  <a:schemeClr val="tx1">
                    <a:lumMod val="95000"/>
                    <a:lumOff val="5000"/>
                  </a:schemeClr>
                </a:solidFill>
              </a:rPr>
              <a:t>населення</a:t>
            </a:r>
            <a:r>
              <a:rPr lang="ru-RU" b="1" dirty="0">
                <a:solidFill>
                  <a:schemeClr val="tx1">
                    <a:lumMod val="95000"/>
                    <a:lumOff val="5000"/>
                  </a:schemeClr>
                </a:solidFill>
              </a:rPr>
              <a:t>, </a:t>
            </a:r>
            <a:r>
              <a:rPr lang="ru-RU" b="1" dirty="0" err="1">
                <a:solidFill>
                  <a:schemeClr val="tx1">
                    <a:lumMod val="95000"/>
                    <a:lumOff val="5000"/>
                  </a:schemeClr>
                </a:solidFill>
              </a:rPr>
              <a:t>зумовлена</a:t>
            </a:r>
            <a:r>
              <a:rPr lang="ru-RU" b="1" dirty="0">
                <a:solidFill>
                  <a:schemeClr val="tx1">
                    <a:lumMod val="95000"/>
                    <a:lumOff val="5000"/>
                  </a:schemeClr>
                </a:solidFill>
              </a:rPr>
              <a:t> </a:t>
            </a:r>
            <a:r>
              <a:rPr lang="ru-RU" b="1" dirty="0" err="1">
                <a:solidFill>
                  <a:schemeClr val="tx1">
                    <a:lumMod val="95000"/>
                    <a:lumOff val="5000"/>
                  </a:schemeClr>
                </a:solidFill>
              </a:rPr>
              <a:t>насамперед</a:t>
            </a:r>
            <a:r>
              <a:rPr lang="ru-RU" b="1" dirty="0">
                <a:solidFill>
                  <a:schemeClr val="tx1">
                    <a:lumMod val="95000"/>
                    <a:lumOff val="5000"/>
                  </a:schemeClr>
                </a:solidFill>
              </a:rPr>
              <a:t> </a:t>
            </a:r>
            <a:r>
              <a:rPr lang="ru-RU" b="1" dirty="0" err="1">
                <a:solidFill>
                  <a:schemeClr val="tx1">
                    <a:lumMod val="95000"/>
                    <a:lumOff val="5000"/>
                  </a:schemeClr>
                </a:solidFill>
              </a:rPr>
              <a:t>брутальним</a:t>
            </a:r>
            <a:r>
              <a:rPr lang="ru-RU" b="1" dirty="0">
                <a:solidFill>
                  <a:schemeClr val="tx1">
                    <a:lumMod val="95000"/>
                    <a:lumOff val="5000"/>
                  </a:schemeClr>
                </a:solidFill>
              </a:rPr>
              <a:t> </a:t>
            </a:r>
            <a:r>
              <a:rPr lang="ru-RU" b="1" dirty="0" err="1">
                <a:solidFill>
                  <a:schemeClr val="tx1">
                    <a:lumMod val="95000"/>
                    <a:lumOff val="5000"/>
                  </a:schemeClr>
                </a:solidFill>
              </a:rPr>
              <a:t>порушенням</a:t>
            </a:r>
            <a:r>
              <a:rPr lang="ru-RU" b="1" dirty="0">
                <a:solidFill>
                  <a:schemeClr val="tx1">
                    <a:lumMod val="95000"/>
                    <a:lumOff val="5000"/>
                  </a:schemeClr>
                </a:solidFill>
              </a:rPr>
              <a:t> прав </a:t>
            </a:r>
            <a:r>
              <a:rPr lang="ru-RU" b="1" dirty="0" err="1">
                <a:solidFill>
                  <a:schemeClr val="tx1">
                    <a:lumMod val="95000"/>
                    <a:lumOff val="5000"/>
                  </a:schemeClr>
                </a:solidFill>
              </a:rPr>
              <a:t>більшості</a:t>
            </a:r>
            <a:r>
              <a:rPr lang="ru-RU" b="1" dirty="0">
                <a:solidFill>
                  <a:schemeClr val="tx1">
                    <a:lumMod val="95000"/>
                    <a:lumOff val="5000"/>
                  </a:schemeClr>
                </a:solidFill>
              </a:rPr>
              <a:t> </a:t>
            </a:r>
            <a:r>
              <a:rPr lang="ru-RU" b="1" dirty="0" err="1">
                <a:solidFill>
                  <a:schemeClr val="tx1">
                    <a:lumMod val="95000"/>
                    <a:lumOff val="5000"/>
                  </a:schemeClr>
                </a:solidFill>
              </a:rPr>
              <a:t>членів</a:t>
            </a:r>
            <a:r>
              <a:rPr lang="ru-RU" b="1" dirty="0">
                <a:solidFill>
                  <a:schemeClr val="tx1">
                    <a:lumMod val="95000"/>
                    <a:lumOff val="5000"/>
                  </a:schemeClr>
                </a:solidFill>
              </a:rPr>
              <a:t> </a:t>
            </a:r>
            <a:r>
              <a:rPr lang="ru-RU" b="1" dirty="0" err="1">
                <a:solidFill>
                  <a:schemeClr val="tx1">
                    <a:lumMod val="95000"/>
                    <a:lumOff val="5000"/>
                  </a:schemeClr>
                </a:solidFill>
              </a:rPr>
              <a:t>українського</a:t>
            </a:r>
            <a:r>
              <a:rPr lang="ru-RU" b="1" dirty="0">
                <a:solidFill>
                  <a:schemeClr val="tx1">
                    <a:lumMod val="95000"/>
                    <a:lumOff val="5000"/>
                  </a:schemeClr>
                </a:solidFill>
              </a:rPr>
              <a:t> </a:t>
            </a:r>
            <a:r>
              <a:rPr lang="ru-RU" b="1" dirty="0" err="1">
                <a:solidFill>
                  <a:schemeClr val="tx1">
                    <a:lumMod val="95000"/>
                    <a:lumOff val="5000"/>
                  </a:schemeClr>
                </a:solidFill>
              </a:rPr>
              <a:t>суспільства</a:t>
            </a:r>
            <a:r>
              <a:rPr lang="ru-RU" b="1" dirty="0">
                <a:solidFill>
                  <a:schemeClr val="tx1">
                    <a:lumMod val="95000"/>
                    <a:lumOff val="5000"/>
                  </a:schemeClr>
                </a:solidFill>
              </a:rPr>
              <a:t> на доступ до </a:t>
            </a:r>
            <a:r>
              <a:rPr lang="ru-RU" b="1" dirty="0" err="1">
                <a:solidFill>
                  <a:schemeClr val="tx1">
                    <a:lumMod val="95000"/>
                    <a:lumOff val="5000"/>
                  </a:schemeClr>
                </a:solidFill>
              </a:rPr>
              <a:t>ресурсів</a:t>
            </a:r>
            <a:r>
              <a:rPr lang="ru-RU" b="1" dirty="0">
                <a:solidFill>
                  <a:schemeClr val="tx1">
                    <a:lumMod val="95000"/>
                    <a:lumOff val="5000"/>
                  </a:schemeClr>
                </a:solidFill>
              </a:rPr>
              <a:t>, до </a:t>
            </a:r>
            <a:r>
              <a:rPr lang="ru-RU" b="1" dirty="0" err="1">
                <a:solidFill>
                  <a:schemeClr val="tx1">
                    <a:lumMod val="95000"/>
                    <a:lumOff val="5000"/>
                  </a:schemeClr>
                </a:solidFill>
              </a:rPr>
              <a:t>національного</a:t>
            </a:r>
            <a:r>
              <a:rPr lang="ru-RU" b="1" dirty="0">
                <a:solidFill>
                  <a:schemeClr val="tx1">
                    <a:lumMod val="95000"/>
                    <a:lumOff val="5000"/>
                  </a:schemeClr>
                </a:solidFill>
              </a:rPr>
              <a:t> </a:t>
            </a:r>
            <a:r>
              <a:rPr lang="ru-RU" b="1" dirty="0" err="1" smtClean="0">
                <a:solidFill>
                  <a:schemeClr val="tx1">
                    <a:lumMod val="95000"/>
                    <a:lumOff val="5000"/>
                  </a:schemeClr>
                </a:solidFill>
              </a:rPr>
              <a:t>багатства</a:t>
            </a:r>
            <a:r>
              <a:rPr lang="ru-RU" b="1" dirty="0" smtClean="0">
                <a:solidFill>
                  <a:schemeClr val="tx1">
                    <a:lumMod val="95000"/>
                    <a:lumOff val="5000"/>
                  </a:schemeClr>
                </a:solidFill>
              </a:rPr>
              <a:t>.</a:t>
            </a:r>
            <a:endParaRPr lang="ru-RU" b="1" dirty="0">
              <a:solidFill>
                <a:schemeClr val="tx1">
                  <a:lumMod val="95000"/>
                  <a:lumOff val="5000"/>
                </a:schemeClr>
              </a:solidFill>
            </a:endParaRPr>
          </a:p>
        </p:txBody>
      </p:sp>
    </p:spTree>
    <p:extLst>
      <p:ext uri="{BB962C8B-B14F-4D97-AF65-F5344CB8AC3E}">
        <p14:creationId xmlns:p14="http://schemas.microsoft.com/office/powerpoint/2010/main" val="199014111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vsim.org/wp-content/uploads/2010/09/free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844824"/>
            <a:ext cx="4181475" cy="2295526"/>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179512" y="548680"/>
            <a:ext cx="8964488" cy="6120680"/>
          </a:xfrm>
        </p:spPr>
        <p:txBody>
          <a:bodyPr>
            <a:normAutofit/>
          </a:bodyPr>
          <a:lstStyle/>
          <a:p>
            <a:r>
              <a:rPr lang="ru-RU" b="1" dirty="0">
                <a:solidFill>
                  <a:schemeClr val="tx1">
                    <a:lumMod val="95000"/>
                    <a:lumOff val="5000"/>
                  </a:schemeClr>
                </a:solidFill>
              </a:rPr>
              <a:t>У </a:t>
            </a:r>
            <a:r>
              <a:rPr lang="ru-RU" b="1" dirty="0" err="1">
                <a:solidFill>
                  <a:schemeClr val="tx1">
                    <a:lumMod val="95000"/>
                    <a:lumOff val="5000"/>
                  </a:schemeClr>
                </a:solidFill>
              </a:rPr>
              <a:t>деяких</a:t>
            </a:r>
            <a:r>
              <a:rPr lang="ru-RU" b="1" dirty="0">
                <a:solidFill>
                  <a:schemeClr val="tx1">
                    <a:lumMod val="95000"/>
                    <a:lumOff val="5000"/>
                  </a:schemeClr>
                </a:solidFill>
              </a:rPr>
              <a:t> державах до </a:t>
            </a:r>
            <a:r>
              <a:rPr lang="ru-RU" b="1" dirty="0" err="1">
                <a:solidFill>
                  <a:schemeClr val="tx1">
                    <a:lumMod val="95000"/>
                    <a:lumOff val="5000"/>
                  </a:schemeClr>
                </a:solidFill>
              </a:rPr>
              <a:t>культурних</a:t>
            </a:r>
            <a:r>
              <a:rPr lang="ru-RU" b="1" dirty="0">
                <a:solidFill>
                  <a:schemeClr val="tx1">
                    <a:lumMod val="95000"/>
                    <a:lumOff val="5000"/>
                  </a:schemeClr>
                </a:solidFill>
              </a:rPr>
              <a:t> прав </a:t>
            </a:r>
            <a:r>
              <a:rPr lang="ru-RU" b="1" dirty="0" err="1">
                <a:solidFill>
                  <a:schemeClr val="tx1">
                    <a:lumMod val="95000"/>
                    <a:lumOff val="5000"/>
                  </a:schemeClr>
                </a:solidFill>
              </a:rPr>
              <a:t>також</a:t>
            </a:r>
            <a:r>
              <a:rPr lang="ru-RU" b="1" dirty="0">
                <a:solidFill>
                  <a:schemeClr val="tx1">
                    <a:lumMod val="95000"/>
                    <a:lumOff val="5000"/>
                  </a:schemeClr>
                </a:solidFill>
              </a:rPr>
              <a:t> </a:t>
            </a:r>
            <a:r>
              <a:rPr lang="ru-RU" b="1" dirty="0" err="1">
                <a:solidFill>
                  <a:schemeClr val="tx1">
                    <a:lumMod val="95000"/>
                    <a:lumOff val="5000"/>
                  </a:schemeClr>
                </a:solidFill>
              </a:rPr>
              <a:t>відносять</a:t>
            </a:r>
            <a:r>
              <a:rPr lang="ru-RU" b="1" dirty="0">
                <a:solidFill>
                  <a:schemeClr val="tx1">
                    <a:lumMod val="95000"/>
                    <a:lumOff val="5000"/>
                  </a:schemeClr>
                </a:solidFill>
              </a:rPr>
              <a:t> </a:t>
            </a:r>
            <a:r>
              <a:rPr lang="ru-RU" b="1" dirty="0" err="1">
                <a:solidFill>
                  <a:schemeClr val="tx1">
                    <a:lumMod val="95000"/>
                    <a:lumOff val="5000"/>
                  </a:schemeClr>
                </a:solidFill>
              </a:rPr>
              <a:t>академічну</a:t>
            </a:r>
            <a:r>
              <a:rPr lang="ru-RU" b="1" dirty="0">
                <a:solidFill>
                  <a:schemeClr val="tx1">
                    <a:lumMod val="95000"/>
                    <a:lumOff val="5000"/>
                  </a:schemeClr>
                </a:solidFill>
              </a:rPr>
              <a:t> свободу, </a:t>
            </a:r>
            <a:r>
              <a:rPr lang="ru-RU" b="1" dirty="0" err="1">
                <a:solidFill>
                  <a:schemeClr val="tx1">
                    <a:lumMod val="95000"/>
                    <a:lumOff val="5000"/>
                  </a:schemeClr>
                </a:solidFill>
              </a:rPr>
              <a:t>тобто</a:t>
            </a:r>
            <a:r>
              <a:rPr lang="ru-RU" b="1" dirty="0">
                <a:solidFill>
                  <a:schemeClr val="tx1">
                    <a:lumMod val="95000"/>
                    <a:lumOff val="5000"/>
                  </a:schemeClr>
                </a:solidFill>
              </a:rPr>
              <a:t> свободу </a:t>
            </a:r>
            <a:r>
              <a:rPr lang="ru-RU" b="1" dirty="0" err="1">
                <a:solidFill>
                  <a:schemeClr val="tx1">
                    <a:lumMod val="95000"/>
                    <a:lumOff val="5000"/>
                  </a:schemeClr>
                </a:solidFill>
              </a:rPr>
              <a:t>викладання</a:t>
            </a:r>
            <a:r>
              <a:rPr lang="ru-RU" b="1" dirty="0">
                <a:solidFill>
                  <a:schemeClr val="tx1">
                    <a:lumMod val="95000"/>
                    <a:lumOff val="5000"/>
                  </a:schemeClr>
                </a:solidFill>
              </a:rPr>
              <a:t>, яку </a:t>
            </a:r>
            <a:r>
              <a:rPr lang="ru-RU" b="1" dirty="0" err="1">
                <a:solidFill>
                  <a:schemeClr val="tx1">
                    <a:lumMod val="95000"/>
                    <a:lumOff val="5000"/>
                  </a:schemeClr>
                </a:solidFill>
              </a:rPr>
              <a:t>можна</a:t>
            </a:r>
            <a:r>
              <a:rPr lang="ru-RU" b="1" dirty="0">
                <a:solidFill>
                  <a:schemeClr val="tx1">
                    <a:lumMod val="95000"/>
                    <a:lumOff val="5000"/>
                  </a:schemeClr>
                </a:solidFill>
              </a:rPr>
              <a:t> </a:t>
            </a:r>
            <a:r>
              <a:rPr lang="ru-RU" b="1" dirty="0" err="1">
                <a:solidFill>
                  <a:schemeClr val="tx1">
                    <a:lumMod val="95000"/>
                    <a:lumOff val="5000"/>
                  </a:schemeClr>
                </a:solidFill>
              </a:rPr>
              <a:t>розглядати</a:t>
            </a:r>
            <a:r>
              <a:rPr lang="ru-RU" b="1" dirty="0">
                <a:solidFill>
                  <a:schemeClr val="tx1">
                    <a:lumMod val="95000"/>
                    <a:lumOff val="5000"/>
                  </a:schemeClr>
                </a:solidFill>
              </a:rPr>
              <a:t> як </a:t>
            </a:r>
            <a:r>
              <a:rPr lang="ru-RU" b="1" dirty="0" err="1">
                <a:solidFill>
                  <a:schemeClr val="tx1">
                    <a:lumMod val="95000"/>
                    <a:lumOff val="5000"/>
                  </a:schemeClr>
                </a:solidFill>
              </a:rPr>
              <a:t>прояв</a:t>
            </a:r>
            <a:r>
              <a:rPr lang="ru-RU" b="1" dirty="0">
                <a:solidFill>
                  <a:schemeClr val="tx1">
                    <a:lumMod val="95000"/>
                    <a:lumOff val="5000"/>
                  </a:schemeClr>
                </a:solidFill>
              </a:rPr>
              <a:t> і </a:t>
            </a:r>
            <a:r>
              <a:rPr lang="ru-RU" b="1" dirty="0" err="1">
                <a:solidFill>
                  <a:schemeClr val="tx1">
                    <a:lumMod val="95000"/>
                    <a:lumOff val="5000"/>
                  </a:schemeClr>
                </a:solidFill>
              </a:rPr>
              <a:t>продовження</a:t>
            </a:r>
            <a:r>
              <a:rPr lang="ru-RU" b="1" dirty="0">
                <a:solidFill>
                  <a:schemeClr val="tx1">
                    <a:lumMod val="95000"/>
                    <a:lumOff val="5000"/>
                  </a:schemeClr>
                </a:solidFill>
              </a:rPr>
              <a:t> права на </a:t>
            </a:r>
            <a:r>
              <a:rPr lang="ru-RU" b="1" dirty="0" err="1">
                <a:solidFill>
                  <a:schemeClr val="tx1">
                    <a:lumMod val="95000"/>
                    <a:lumOff val="5000"/>
                  </a:schemeClr>
                </a:solidFill>
              </a:rPr>
              <a:t>поширення</a:t>
            </a:r>
            <a:r>
              <a:rPr lang="ru-RU" b="1" dirty="0">
                <a:solidFill>
                  <a:schemeClr val="tx1">
                    <a:lumMod val="95000"/>
                    <a:lumOff val="5000"/>
                  </a:schemeClr>
                </a:solidFill>
              </a:rPr>
              <a:t> </a:t>
            </a:r>
            <a:r>
              <a:rPr lang="ru-RU" b="1" dirty="0" err="1">
                <a:solidFill>
                  <a:schemeClr val="tx1">
                    <a:lumMod val="95000"/>
                    <a:lumOff val="5000"/>
                  </a:schemeClr>
                </a:solidFill>
              </a:rPr>
              <a:t>інформації</a:t>
            </a:r>
            <a:r>
              <a:rPr lang="ru-RU" b="1" dirty="0">
                <a:solidFill>
                  <a:schemeClr val="tx1">
                    <a:lumMod val="95000"/>
                    <a:lumOff val="5000"/>
                  </a:schemeClr>
                </a:solidFill>
              </a:rPr>
              <a:t>, </a:t>
            </a:r>
            <a:r>
              <a:rPr lang="ru-RU" b="1" dirty="0" err="1">
                <a:solidFill>
                  <a:schemeClr val="tx1">
                    <a:lumMod val="95000"/>
                    <a:lumOff val="5000"/>
                  </a:schemeClr>
                </a:solidFill>
              </a:rPr>
              <a:t>свободи</a:t>
            </a:r>
            <a:r>
              <a:rPr lang="ru-RU" b="1" dirty="0">
                <a:solidFill>
                  <a:schemeClr val="tx1">
                    <a:lumMod val="95000"/>
                    <a:lumOff val="5000"/>
                  </a:schemeClr>
                </a:solidFill>
              </a:rPr>
              <a:t> думки і слова. Свобода </a:t>
            </a:r>
            <a:r>
              <a:rPr lang="ru-RU" b="1" dirty="0" err="1">
                <a:solidFill>
                  <a:schemeClr val="tx1">
                    <a:lumMod val="95000"/>
                    <a:lumOff val="5000"/>
                  </a:schemeClr>
                </a:solidFill>
              </a:rPr>
              <a:t>викладання</a:t>
            </a:r>
            <a:r>
              <a:rPr lang="ru-RU" b="1" dirty="0">
                <a:solidFill>
                  <a:schemeClr val="tx1">
                    <a:lumMod val="95000"/>
                    <a:lumOff val="5000"/>
                  </a:schemeClr>
                </a:solidFill>
              </a:rPr>
              <a:t> повинна </a:t>
            </a:r>
            <a:r>
              <a:rPr lang="ru-RU" b="1" dirty="0" err="1">
                <a:solidFill>
                  <a:schemeClr val="tx1">
                    <a:lumMod val="95000"/>
                    <a:lumOff val="5000"/>
                  </a:schemeClr>
                </a:solidFill>
              </a:rPr>
              <a:t>мати</a:t>
            </a:r>
            <a:r>
              <a:rPr lang="ru-RU" b="1" dirty="0">
                <a:solidFill>
                  <a:schemeClr val="tx1">
                    <a:lumMod val="95000"/>
                    <a:lumOff val="5000"/>
                  </a:schemeClr>
                </a:solidFill>
              </a:rPr>
              <a:t> </a:t>
            </a:r>
            <a:r>
              <a:rPr lang="ru-RU" b="1" dirty="0" err="1">
                <a:solidFill>
                  <a:schemeClr val="tx1">
                    <a:lumMod val="95000"/>
                    <a:lumOff val="5000"/>
                  </a:schemeClr>
                </a:solidFill>
              </a:rPr>
              <a:t>свої</a:t>
            </a:r>
            <a:r>
              <a:rPr lang="ru-RU" b="1" dirty="0">
                <a:solidFill>
                  <a:schemeClr val="tx1">
                    <a:lumMod val="95000"/>
                    <a:lumOff val="5000"/>
                  </a:schemeClr>
                </a:solidFill>
              </a:rPr>
              <a:t> </a:t>
            </a:r>
            <a:r>
              <a:rPr lang="ru-RU" b="1" dirty="0" err="1">
                <a:solidFill>
                  <a:schemeClr val="tx1">
                    <a:lumMod val="95000"/>
                    <a:lumOff val="5000"/>
                  </a:schemeClr>
                </a:solidFill>
              </a:rPr>
              <a:t>межі</a:t>
            </a:r>
            <a:r>
              <a:rPr lang="ru-RU" b="1" dirty="0">
                <a:solidFill>
                  <a:schemeClr val="tx1">
                    <a:lumMod val="95000"/>
                    <a:lumOff val="5000"/>
                  </a:schemeClr>
                </a:solidFill>
              </a:rPr>
              <a:t> з метою заборони </a:t>
            </a:r>
            <a:r>
              <a:rPr lang="ru-RU" b="1" dirty="0" err="1">
                <a:solidFill>
                  <a:schemeClr val="tx1">
                    <a:lumMod val="95000"/>
                    <a:lumOff val="5000"/>
                  </a:schemeClr>
                </a:solidFill>
              </a:rPr>
              <a:t>поширення</a:t>
            </a:r>
            <a:r>
              <a:rPr lang="ru-RU" b="1" dirty="0">
                <a:solidFill>
                  <a:schemeClr val="tx1">
                    <a:lumMod val="95000"/>
                    <a:lumOff val="5000"/>
                  </a:schemeClr>
                </a:solidFill>
              </a:rPr>
              <a:t> </a:t>
            </a:r>
            <a:r>
              <a:rPr lang="ru-RU" b="1" dirty="0" err="1">
                <a:solidFill>
                  <a:schemeClr val="tx1">
                    <a:lumMod val="95000"/>
                    <a:lumOff val="5000"/>
                  </a:schemeClr>
                </a:solidFill>
              </a:rPr>
              <a:t>ідей</a:t>
            </a:r>
            <a:r>
              <a:rPr lang="ru-RU" b="1" dirty="0">
                <a:solidFill>
                  <a:schemeClr val="tx1">
                    <a:lumMod val="95000"/>
                    <a:lumOff val="5000"/>
                  </a:schemeClr>
                </a:solidFill>
              </a:rPr>
              <a:t>, </a:t>
            </a:r>
            <a:r>
              <a:rPr lang="ru-RU" b="1" dirty="0" err="1">
                <a:solidFill>
                  <a:schemeClr val="tx1">
                    <a:lumMod val="95000"/>
                    <a:lumOff val="5000"/>
                  </a:schemeClr>
                </a:solidFill>
              </a:rPr>
              <a:t>що</a:t>
            </a:r>
            <a:r>
              <a:rPr lang="ru-RU" b="1" dirty="0">
                <a:solidFill>
                  <a:schemeClr val="tx1">
                    <a:lumMod val="95000"/>
                    <a:lumOff val="5000"/>
                  </a:schemeClr>
                </a:solidFill>
              </a:rPr>
              <a:t> </a:t>
            </a:r>
            <a:r>
              <a:rPr lang="ru-RU" b="1" dirty="0" err="1">
                <a:solidFill>
                  <a:schemeClr val="tx1">
                    <a:lumMod val="95000"/>
                    <a:lumOff val="5000"/>
                  </a:schemeClr>
                </a:solidFill>
              </a:rPr>
              <a:t>пропагують</a:t>
            </a:r>
            <a:r>
              <a:rPr lang="ru-RU" b="1" dirty="0">
                <a:solidFill>
                  <a:schemeClr val="tx1">
                    <a:lumMod val="95000"/>
                    <a:lumOff val="5000"/>
                  </a:schemeClr>
                </a:solidFill>
              </a:rPr>
              <a:t> </a:t>
            </a:r>
            <a:r>
              <a:rPr lang="ru-RU" b="1" dirty="0" err="1">
                <a:solidFill>
                  <a:schemeClr val="tx1">
                    <a:lumMod val="95000"/>
                    <a:lumOff val="5000"/>
                  </a:schemeClr>
                </a:solidFill>
              </a:rPr>
              <a:t>насильство</a:t>
            </a:r>
            <a:r>
              <a:rPr lang="ru-RU" b="1" dirty="0">
                <a:solidFill>
                  <a:schemeClr val="tx1">
                    <a:lumMod val="95000"/>
                    <a:lumOff val="5000"/>
                  </a:schemeClr>
                </a:solidFill>
              </a:rPr>
              <a:t>, </a:t>
            </a:r>
            <a:r>
              <a:rPr lang="ru-RU" b="1" dirty="0" err="1">
                <a:solidFill>
                  <a:schemeClr val="tx1">
                    <a:lumMod val="95000"/>
                    <a:lumOff val="5000"/>
                  </a:schemeClr>
                </a:solidFill>
              </a:rPr>
              <a:t>зневагу</a:t>
            </a:r>
            <a:r>
              <a:rPr lang="ru-RU" b="1" dirty="0">
                <a:solidFill>
                  <a:schemeClr val="tx1">
                    <a:lumMod val="95000"/>
                    <a:lumOff val="5000"/>
                  </a:schemeClr>
                </a:solidFill>
              </a:rPr>
              <a:t> </a:t>
            </a:r>
            <a:r>
              <a:rPr lang="ru-RU" b="1" dirty="0" err="1">
                <a:solidFill>
                  <a:schemeClr val="tx1">
                    <a:lumMod val="95000"/>
                    <a:lumOff val="5000"/>
                  </a:schemeClr>
                </a:solidFill>
              </a:rPr>
              <a:t>чи</a:t>
            </a:r>
            <a:r>
              <a:rPr lang="ru-RU" b="1" dirty="0">
                <a:solidFill>
                  <a:schemeClr val="tx1">
                    <a:lumMod val="95000"/>
                    <a:lumOff val="5000"/>
                  </a:schemeClr>
                </a:solidFill>
              </a:rPr>
              <a:t> ненависть до </a:t>
            </a:r>
            <a:r>
              <a:rPr lang="ru-RU" b="1" dirty="0" err="1">
                <a:solidFill>
                  <a:schemeClr val="tx1">
                    <a:lumMod val="95000"/>
                    <a:lumOff val="5000"/>
                  </a:schemeClr>
                </a:solidFill>
              </a:rPr>
              <a:t>інших</a:t>
            </a:r>
            <a:r>
              <a:rPr lang="ru-RU" b="1" dirty="0">
                <a:solidFill>
                  <a:schemeClr val="tx1">
                    <a:lumMod val="95000"/>
                    <a:lumOff val="5000"/>
                  </a:schemeClr>
                </a:solidFill>
              </a:rPr>
              <a:t> людей </a:t>
            </a:r>
            <a:r>
              <a:rPr lang="ru-RU" b="1" dirty="0" err="1">
                <a:solidFill>
                  <a:schemeClr val="tx1">
                    <a:lumMod val="95000"/>
                    <a:lumOff val="5000"/>
                  </a:schemeClr>
                </a:solidFill>
              </a:rPr>
              <a:t>або</a:t>
            </a:r>
            <a:r>
              <a:rPr lang="ru-RU" b="1" dirty="0">
                <a:solidFill>
                  <a:schemeClr val="tx1">
                    <a:lumMod val="95000"/>
                    <a:lumOff val="5000"/>
                  </a:schemeClr>
                </a:solidFill>
              </a:rPr>
              <a:t> </a:t>
            </a:r>
            <a:r>
              <a:rPr lang="ru-RU" b="1" dirty="0" err="1">
                <a:solidFill>
                  <a:schemeClr val="tx1">
                    <a:lumMod val="95000"/>
                    <a:lumOff val="5000"/>
                  </a:schemeClr>
                </a:solidFill>
              </a:rPr>
              <a:t>народів</a:t>
            </a:r>
            <a:r>
              <a:rPr lang="ru-RU" b="1" dirty="0">
                <a:solidFill>
                  <a:schemeClr val="tx1">
                    <a:lumMod val="95000"/>
                    <a:lumOff val="5000"/>
                  </a:schemeClr>
                </a:solidFill>
              </a:rPr>
              <a:t> </a:t>
            </a:r>
            <a:r>
              <a:rPr lang="ru-RU" b="1" dirty="0" err="1">
                <a:solidFill>
                  <a:schemeClr val="tx1">
                    <a:lumMod val="95000"/>
                    <a:lumOff val="5000"/>
                  </a:schemeClr>
                </a:solidFill>
              </a:rPr>
              <a:t>тощо</a:t>
            </a:r>
            <a:r>
              <a:rPr lang="ru-RU" b="1" dirty="0">
                <a:solidFill>
                  <a:schemeClr val="tx1">
                    <a:lumMod val="95000"/>
                    <a:lumOff val="5000"/>
                  </a:schemeClr>
                </a:solidFill>
              </a:rPr>
              <a:t>.</a:t>
            </a:r>
          </a:p>
        </p:txBody>
      </p:sp>
    </p:spTree>
    <p:extLst>
      <p:ext uri="{BB962C8B-B14F-4D97-AF65-F5344CB8AC3E}">
        <p14:creationId xmlns:p14="http://schemas.microsoft.com/office/powerpoint/2010/main" val="3405225042"/>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pPr lvl="0">
              <a:spcBef>
                <a:spcPct val="20000"/>
              </a:spcBef>
            </a:pPr>
            <a:r>
              <a:rPr lang="ru-RU" sz="3200" b="1" dirty="0" err="1">
                <a:solidFill>
                  <a:schemeClr val="tx1">
                    <a:lumMod val="95000"/>
                    <a:lumOff val="5000"/>
                  </a:schemeClr>
                </a:solidFill>
                <a:ea typeface="+mn-ea"/>
                <a:cs typeface="+mn-cs"/>
              </a:rPr>
              <a:t>Існують</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дві</a:t>
            </a:r>
            <a:r>
              <a:rPr lang="ru-RU" sz="3200" b="1" dirty="0">
                <a:solidFill>
                  <a:schemeClr val="tx1">
                    <a:lumMod val="95000"/>
                    <a:lumOff val="5000"/>
                  </a:schemeClr>
                </a:solidFill>
                <a:ea typeface="+mn-ea"/>
                <a:cs typeface="+mn-cs"/>
              </a:rPr>
              <a:t> точки </a:t>
            </a:r>
            <a:r>
              <a:rPr lang="ru-RU" sz="3200" b="1" dirty="0" err="1">
                <a:solidFill>
                  <a:schemeClr val="tx1">
                    <a:lumMod val="95000"/>
                    <a:lumOff val="5000"/>
                  </a:schemeClr>
                </a:solidFill>
                <a:ea typeface="+mn-ea"/>
                <a:cs typeface="+mn-cs"/>
              </a:rPr>
              <a:t>зору</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щодо</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розуміння</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сутності</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соціальних</a:t>
            </a:r>
            <a:r>
              <a:rPr lang="ru-RU" sz="3200" b="1" dirty="0">
                <a:solidFill>
                  <a:schemeClr val="tx1">
                    <a:lumMod val="95000"/>
                    <a:lumOff val="5000"/>
                  </a:schemeClr>
                </a:solidFill>
                <a:ea typeface="+mn-ea"/>
                <a:cs typeface="+mn-cs"/>
              </a:rPr>
              <a:t> та </a:t>
            </a:r>
            <a:r>
              <a:rPr lang="ru-RU" sz="3200" b="1" dirty="0" err="1">
                <a:solidFill>
                  <a:schemeClr val="tx1">
                    <a:lumMod val="95000"/>
                    <a:lumOff val="5000"/>
                  </a:schemeClr>
                </a:solidFill>
                <a:ea typeface="+mn-ea"/>
                <a:cs typeface="+mn-cs"/>
              </a:rPr>
              <a:t>економічних</a:t>
            </a:r>
            <a:r>
              <a:rPr lang="ru-RU" sz="3200" b="1" dirty="0">
                <a:solidFill>
                  <a:schemeClr val="tx1">
                    <a:lumMod val="95000"/>
                    <a:lumOff val="5000"/>
                  </a:schemeClr>
                </a:solidFill>
                <a:ea typeface="+mn-ea"/>
                <a:cs typeface="+mn-cs"/>
              </a:rPr>
              <a:t> прав </a:t>
            </a:r>
            <a:r>
              <a:rPr lang="ru-RU" sz="3200" b="1" dirty="0" err="1">
                <a:solidFill>
                  <a:schemeClr val="tx1">
                    <a:lumMod val="95000"/>
                    <a:lumOff val="5000"/>
                  </a:schemeClr>
                </a:solidFill>
                <a:ea typeface="+mn-ea"/>
                <a:cs typeface="+mn-cs"/>
              </a:rPr>
              <a:t>людини</a:t>
            </a:r>
            <a:r>
              <a:rPr lang="ru-RU" sz="3200" b="1" dirty="0">
                <a:solidFill>
                  <a:schemeClr val="tx1">
                    <a:lumMod val="95000"/>
                    <a:lumOff val="5000"/>
                  </a:schemeClr>
                </a:solidFill>
                <a:ea typeface="+mn-ea"/>
                <a:cs typeface="+mn-cs"/>
              </a:rPr>
              <a:t> і </a:t>
            </a:r>
            <a:r>
              <a:rPr lang="ru-RU" sz="3200" b="1" dirty="0" err="1">
                <a:solidFill>
                  <a:schemeClr val="tx1">
                    <a:lumMod val="95000"/>
                    <a:lumOff val="5000"/>
                  </a:schemeClr>
                </a:solidFill>
                <a:ea typeface="+mn-ea"/>
                <a:cs typeface="+mn-cs"/>
              </a:rPr>
              <a:t>громадянина</a:t>
            </a:r>
            <a:r>
              <a:rPr lang="ru-RU" sz="3200" dirty="0">
                <a:solidFill>
                  <a:srgbClr val="1F497D">
                    <a:lumMod val="60000"/>
                    <a:lumOff val="40000"/>
                  </a:srgbClr>
                </a:solidFill>
                <a:ea typeface="+mn-ea"/>
                <a:cs typeface="+mn-cs"/>
              </a:rPr>
              <a:t>.</a:t>
            </a:r>
            <a:br>
              <a:rPr lang="ru-RU" sz="3200" dirty="0">
                <a:solidFill>
                  <a:srgbClr val="1F497D">
                    <a:lumMod val="60000"/>
                    <a:lumOff val="40000"/>
                  </a:srgbClr>
                </a:solidFill>
                <a:ea typeface="+mn-ea"/>
                <a:cs typeface="+mn-cs"/>
              </a:rPr>
            </a:br>
            <a:endParaRPr lang="ru-RU" dirty="0"/>
          </a:p>
        </p:txBody>
      </p:sp>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7624" y="2564904"/>
            <a:ext cx="2641600" cy="3810000"/>
          </a:xfrm>
          <a:prstGeom prst="rect">
            <a:avLst/>
          </a:prstGeom>
        </p:spPr>
      </p:pic>
      <p:pic>
        <p:nvPicPr>
          <p:cNvPr id="6" name="Объект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74503" y="2602989"/>
            <a:ext cx="2708308" cy="3768080"/>
          </a:xfrm>
          <a:prstGeom prst="rect">
            <a:avLst/>
          </a:prstGeom>
        </p:spPr>
      </p:pic>
      <p:sp>
        <p:nvSpPr>
          <p:cNvPr id="7" name="Прямоугольник 6"/>
          <p:cNvSpPr/>
          <p:nvPr/>
        </p:nvSpPr>
        <p:spPr>
          <a:xfrm>
            <a:off x="1187624" y="1916832"/>
            <a:ext cx="26169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М. В. Баглай</a:t>
            </a:r>
            <a:endParaRPr lang="ru-RU" dirty="0"/>
          </a:p>
        </p:txBody>
      </p:sp>
      <p:sp>
        <p:nvSpPr>
          <p:cNvPr id="8" name="Прямоугольник 7"/>
          <p:cNvSpPr/>
          <p:nvPr/>
        </p:nvSpPr>
        <p:spPr>
          <a:xfrm>
            <a:off x="5141561" y="1934285"/>
            <a:ext cx="2741250" cy="668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Ю.  М. </a:t>
            </a:r>
            <a:r>
              <a:rPr lang="uk-UA" dirty="0" err="1" smtClean="0"/>
              <a:t>Тодика</a:t>
            </a:r>
            <a:endParaRPr lang="ru-RU"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345815"/>
            <a:ext cx="2434518" cy="209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21972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6" name="drumroll.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4883"/>
            <a:ext cx="8229600" cy="1143000"/>
          </a:xfrm>
        </p:spPr>
        <p:txBody>
          <a:bodyPr/>
          <a:lstStyle/>
          <a:p>
            <a:r>
              <a:rPr lang="uk-UA" i="1" dirty="0" smtClean="0">
                <a:solidFill>
                  <a:srgbClr val="FF0000"/>
                </a:solidFill>
              </a:rPr>
              <a:t>Дякуємо за </a:t>
            </a:r>
            <a:r>
              <a:rPr lang="uk-UA" i="1" dirty="0" smtClean="0">
                <a:solidFill>
                  <a:srgbClr val="FF0000"/>
                </a:solidFill>
              </a:rPr>
              <a:t>увагу!</a:t>
            </a:r>
            <a:endParaRPr lang="ru-RU" i="1" dirty="0">
              <a:solidFill>
                <a:srgbClr val="FF0000"/>
              </a:solidFill>
            </a:endParaRPr>
          </a:p>
        </p:txBody>
      </p:sp>
    </p:spTree>
    <p:extLst>
      <p:ext uri="{BB962C8B-B14F-4D97-AF65-F5344CB8AC3E}">
        <p14:creationId xmlns:p14="http://schemas.microsoft.com/office/powerpoint/2010/main" val="317410105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28800"/>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034682"/>
          </a:xfrm>
        </p:spPr>
        <p:txBody>
          <a:bodyPr/>
          <a:lstStyle/>
          <a:p>
            <a:r>
              <a:rPr lang="ru-RU" dirty="0" err="1" smtClean="0">
                <a:solidFill>
                  <a:srgbClr val="FF0000"/>
                </a:solidFill>
              </a:rPr>
              <a:t>зазначають</a:t>
            </a:r>
            <a:r>
              <a:rPr lang="ru-RU" dirty="0" smtClean="0">
                <a:solidFill>
                  <a:srgbClr val="FF0000"/>
                </a:solidFill>
              </a:rPr>
              <a:t>, </a:t>
            </a:r>
            <a:r>
              <a:rPr lang="ru-RU" dirty="0" err="1" smtClean="0">
                <a:solidFill>
                  <a:srgbClr val="FF0000"/>
                </a:solidFill>
              </a:rPr>
              <a:t>що</a:t>
            </a:r>
            <a:r>
              <a:rPr lang="ru-RU" dirty="0" smtClean="0">
                <a:solidFill>
                  <a:srgbClr val="FF0000"/>
                </a:solidFill>
              </a:rPr>
              <a:t> </a:t>
            </a:r>
            <a:r>
              <a:rPr lang="ru-RU" dirty="0" err="1" smtClean="0">
                <a:solidFill>
                  <a:srgbClr val="FF0000"/>
                </a:solidFill>
              </a:rPr>
              <a:t>багато</a:t>
            </a:r>
            <a:r>
              <a:rPr lang="ru-RU" dirty="0" smtClean="0">
                <a:solidFill>
                  <a:srgbClr val="FF0000"/>
                </a:solidFill>
              </a:rPr>
              <a:t> </a:t>
            </a:r>
            <a:r>
              <a:rPr lang="ru-RU" dirty="0" err="1" smtClean="0">
                <a:solidFill>
                  <a:srgbClr val="FF0000"/>
                </a:solidFill>
              </a:rPr>
              <a:t>соціально-економічних</a:t>
            </a:r>
            <a:r>
              <a:rPr lang="ru-RU" dirty="0" smtClean="0">
                <a:solidFill>
                  <a:srgbClr val="FF0000"/>
                </a:solidFill>
              </a:rPr>
              <a:t> прав </a:t>
            </a:r>
            <a:r>
              <a:rPr lang="ru-RU" dirty="0" err="1" smtClean="0">
                <a:solidFill>
                  <a:srgbClr val="FF0000"/>
                </a:solidFill>
              </a:rPr>
              <a:t>мають</a:t>
            </a:r>
            <a:r>
              <a:rPr lang="ru-RU" dirty="0" smtClean="0">
                <a:solidFill>
                  <a:srgbClr val="FF0000"/>
                </a:solidFill>
              </a:rPr>
              <a:t> характер </a:t>
            </a:r>
            <a:r>
              <a:rPr lang="ru-RU" dirty="0" err="1" smtClean="0">
                <a:solidFill>
                  <a:srgbClr val="FF0000"/>
                </a:solidFill>
              </a:rPr>
              <a:t>принципів</a:t>
            </a:r>
            <a:r>
              <a:rPr lang="ru-RU" dirty="0" smtClean="0">
                <a:solidFill>
                  <a:srgbClr val="FF0000"/>
                </a:solidFill>
              </a:rPr>
              <a:t>, </a:t>
            </a:r>
            <a:r>
              <a:rPr lang="ru-RU" dirty="0" err="1" smtClean="0">
                <a:solidFill>
                  <a:srgbClr val="FF0000"/>
                </a:solidFill>
              </a:rPr>
              <a:t>правових</a:t>
            </a:r>
            <a:r>
              <a:rPr lang="ru-RU" dirty="0" smtClean="0">
                <a:solidFill>
                  <a:srgbClr val="FF0000"/>
                </a:solidFill>
              </a:rPr>
              <a:t> </a:t>
            </a:r>
            <a:r>
              <a:rPr lang="ru-RU" dirty="0" err="1" smtClean="0">
                <a:solidFill>
                  <a:srgbClr val="FF0000"/>
                </a:solidFill>
              </a:rPr>
              <a:t>стандартів</a:t>
            </a:r>
            <a:r>
              <a:rPr lang="ru-RU" dirty="0" smtClean="0">
                <a:solidFill>
                  <a:srgbClr val="FF0000"/>
                </a:solidFill>
              </a:rPr>
              <a:t> і не </a:t>
            </a:r>
            <a:r>
              <a:rPr lang="ru-RU" dirty="0" err="1" smtClean="0">
                <a:solidFill>
                  <a:srgbClr val="FF0000"/>
                </a:solidFill>
              </a:rPr>
              <a:t>забезпечуються</a:t>
            </a:r>
            <a:r>
              <a:rPr lang="ru-RU" dirty="0" smtClean="0">
                <a:solidFill>
                  <a:srgbClr val="FF0000"/>
                </a:solidFill>
              </a:rPr>
              <a:t> </a:t>
            </a:r>
            <a:r>
              <a:rPr lang="ru-RU" dirty="0" err="1" smtClean="0">
                <a:solidFill>
                  <a:srgbClr val="FF0000"/>
                </a:solidFill>
              </a:rPr>
              <a:t>безпосереднім</a:t>
            </a:r>
            <a:r>
              <a:rPr lang="ru-RU" dirty="0" smtClean="0">
                <a:solidFill>
                  <a:srgbClr val="FF0000"/>
                </a:solidFill>
              </a:rPr>
              <a:t> </a:t>
            </a:r>
            <a:r>
              <a:rPr lang="ru-RU" dirty="0" err="1" smtClean="0">
                <a:solidFill>
                  <a:srgbClr val="FF0000"/>
                </a:solidFill>
              </a:rPr>
              <a:t>захистом</a:t>
            </a:r>
            <a:r>
              <a:rPr lang="ru-RU" dirty="0" smtClean="0">
                <a:solidFill>
                  <a:srgbClr val="FF0000"/>
                </a:solidFill>
              </a:rPr>
              <a:t> у судовому порядку.</a:t>
            </a:r>
            <a:r>
              <a:rPr lang="ru-RU" dirty="0" smtClean="0"/>
              <a:t/>
            </a:r>
            <a:br>
              <a:rPr lang="ru-RU" dirty="0" smtClean="0"/>
            </a:br>
            <a:endParaRPr lang="ru-RU" dirty="0"/>
          </a:p>
        </p:txBody>
      </p:sp>
    </p:spTree>
    <p:extLst>
      <p:ext uri="{BB962C8B-B14F-4D97-AF65-F5344CB8AC3E}">
        <p14:creationId xmlns:p14="http://schemas.microsoft.com/office/powerpoint/2010/main" val="424886024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84784"/>
            <a:ext cx="8157592" cy="4752528"/>
          </a:xfrm>
        </p:spPr>
        <p:txBody>
          <a:bodyPr>
            <a:noAutofit/>
          </a:bodyPr>
          <a:lstStyle/>
          <a:p>
            <a:pPr lvl="0">
              <a:spcBef>
                <a:spcPct val="20000"/>
              </a:spcBef>
            </a:pPr>
            <a:r>
              <a:rPr lang="ru-RU" sz="2400" b="1" dirty="0">
                <a:solidFill>
                  <a:schemeClr val="tx1">
                    <a:lumMod val="95000"/>
                    <a:lumOff val="5000"/>
                  </a:schemeClr>
                </a:solidFill>
                <a:ea typeface="+mn-ea"/>
                <a:cs typeface="+mn-cs"/>
              </a:rPr>
              <a:t>На </a:t>
            </a:r>
            <a:r>
              <a:rPr lang="ru-RU" sz="2400" b="1" dirty="0" err="1">
                <a:solidFill>
                  <a:schemeClr val="tx1">
                    <a:lumMod val="95000"/>
                    <a:lumOff val="5000"/>
                  </a:schemeClr>
                </a:solidFill>
                <a:ea typeface="+mn-ea"/>
                <a:cs typeface="+mn-cs"/>
              </a:rPr>
              <a:t>підтвердження</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своєї</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позиції</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автори</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наводять</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положення</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Міжнародного</a:t>
            </a:r>
            <a:r>
              <a:rPr lang="ru-RU" sz="2400" b="1" dirty="0">
                <a:solidFill>
                  <a:schemeClr val="tx1">
                    <a:lumMod val="95000"/>
                    <a:lumOff val="5000"/>
                  </a:schemeClr>
                </a:solidFill>
                <a:ea typeface="+mn-ea"/>
                <a:cs typeface="+mn-cs"/>
              </a:rPr>
              <a:t> пакту про </a:t>
            </a:r>
            <a:r>
              <a:rPr lang="ru-RU" sz="2400" b="1" dirty="0" err="1">
                <a:solidFill>
                  <a:schemeClr val="tx1">
                    <a:lumMod val="95000"/>
                    <a:lumOff val="5000"/>
                  </a:schemeClr>
                </a:solidFill>
                <a:ea typeface="+mn-ea"/>
                <a:cs typeface="+mn-cs"/>
              </a:rPr>
              <a:t>громадянські</a:t>
            </a:r>
            <a:r>
              <a:rPr lang="ru-RU" sz="2400" b="1" dirty="0">
                <a:solidFill>
                  <a:schemeClr val="tx1">
                    <a:lumMod val="95000"/>
                    <a:lumOff val="5000"/>
                  </a:schemeClr>
                </a:solidFill>
                <a:ea typeface="+mn-ea"/>
                <a:cs typeface="+mn-cs"/>
              </a:rPr>
              <a:t> та </a:t>
            </a:r>
            <a:r>
              <a:rPr lang="ru-RU" sz="2400" b="1" dirty="0" err="1">
                <a:solidFill>
                  <a:schemeClr val="tx1">
                    <a:lumMod val="95000"/>
                    <a:lumOff val="5000"/>
                  </a:schemeClr>
                </a:solidFill>
                <a:ea typeface="+mn-ea"/>
                <a:cs typeface="+mn-cs"/>
              </a:rPr>
              <a:t>політичні</a:t>
            </a:r>
            <a:r>
              <a:rPr lang="ru-RU" sz="2400" b="1" dirty="0">
                <a:solidFill>
                  <a:schemeClr val="tx1">
                    <a:lumMod val="95000"/>
                    <a:lumOff val="5000"/>
                  </a:schemeClr>
                </a:solidFill>
                <a:ea typeface="+mn-ea"/>
                <a:cs typeface="+mn-cs"/>
              </a:rPr>
              <a:t> права та </a:t>
            </a:r>
            <a:r>
              <a:rPr lang="ru-RU" sz="2400" b="1" dirty="0" err="1">
                <a:solidFill>
                  <a:schemeClr val="tx1">
                    <a:lumMod val="95000"/>
                    <a:lumOff val="5000"/>
                  </a:schemeClr>
                </a:solidFill>
                <a:ea typeface="+mn-ea"/>
                <a:cs typeface="+mn-cs"/>
              </a:rPr>
              <a:t>Міжнародного</a:t>
            </a:r>
            <a:r>
              <a:rPr lang="ru-RU" sz="2400" b="1" dirty="0">
                <a:solidFill>
                  <a:schemeClr val="tx1">
                    <a:lumMod val="95000"/>
                    <a:lumOff val="5000"/>
                  </a:schemeClr>
                </a:solidFill>
                <a:ea typeface="+mn-ea"/>
                <a:cs typeface="+mn-cs"/>
              </a:rPr>
              <a:t> пакту про </a:t>
            </a:r>
            <a:r>
              <a:rPr lang="ru-RU" sz="2400" b="1" dirty="0" err="1">
                <a:solidFill>
                  <a:schemeClr val="tx1">
                    <a:lumMod val="95000"/>
                    <a:lumOff val="5000"/>
                  </a:schemeClr>
                </a:solidFill>
                <a:ea typeface="+mn-ea"/>
                <a:cs typeface="+mn-cs"/>
              </a:rPr>
              <a:t>соціальні</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економічні</a:t>
            </a:r>
            <a:r>
              <a:rPr lang="ru-RU" sz="2400" b="1" dirty="0">
                <a:solidFill>
                  <a:schemeClr val="tx1">
                    <a:lumMod val="95000"/>
                    <a:lumOff val="5000"/>
                  </a:schemeClr>
                </a:solidFill>
                <a:ea typeface="+mn-ea"/>
                <a:cs typeface="+mn-cs"/>
              </a:rPr>
              <a:t> та </a:t>
            </a:r>
            <a:r>
              <a:rPr lang="ru-RU" sz="2400" b="1" dirty="0" err="1">
                <a:solidFill>
                  <a:schemeClr val="tx1">
                    <a:lumMod val="95000"/>
                    <a:lumOff val="5000"/>
                  </a:schemeClr>
                </a:solidFill>
                <a:ea typeface="+mn-ea"/>
                <a:cs typeface="+mn-cs"/>
              </a:rPr>
              <a:t>культурні</a:t>
            </a:r>
            <a:r>
              <a:rPr lang="ru-RU" sz="2400" b="1" dirty="0">
                <a:solidFill>
                  <a:schemeClr val="tx1">
                    <a:lumMod val="95000"/>
                    <a:lumOff val="5000"/>
                  </a:schemeClr>
                </a:solidFill>
                <a:ea typeface="+mn-ea"/>
                <a:cs typeface="+mn-cs"/>
              </a:rPr>
              <a:t> права. </a:t>
            </a:r>
            <a:r>
              <a:rPr lang="ru-RU" sz="2400" b="1" dirty="0" err="1">
                <a:solidFill>
                  <a:schemeClr val="tx1">
                    <a:lumMod val="95000"/>
                    <a:lumOff val="5000"/>
                  </a:schemeClr>
                </a:solidFill>
                <a:ea typeface="+mn-ea"/>
                <a:cs typeface="+mn-cs"/>
              </a:rPr>
              <a:t>Положення</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першого</a:t>
            </a:r>
            <a:r>
              <a:rPr lang="ru-RU" sz="2400" b="1" dirty="0">
                <a:solidFill>
                  <a:schemeClr val="tx1">
                    <a:lumMod val="95000"/>
                    <a:lumOff val="5000"/>
                  </a:schemeClr>
                </a:solidFill>
                <a:ea typeface="+mn-ea"/>
                <a:cs typeface="+mn-cs"/>
              </a:rPr>
              <a:t> Пакту </a:t>
            </a:r>
            <a:r>
              <a:rPr lang="ru-RU" sz="2400" b="1" dirty="0" err="1">
                <a:solidFill>
                  <a:schemeClr val="tx1">
                    <a:lumMod val="95000"/>
                    <a:lumOff val="5000"/>
                  </a:schemeClr>
                </a:solidFill>
                <a:ea typeface="+mn-ea"/>
                <a:cs typeface="+mn-cs"/>
              </a:rPr>
              <a:t>підлягають</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застосуванню</a:t>
            </a:r>
            <a:r>
              <a:rPr lang="ru-RU" sz="2400" b="1" dirty="0">
                <a:solidFill>
                  <a:schemeClr val="tx1">
                    <a:lumMod val="95000"/>
                    <a:lumOff val="5000"/>
                  </a:schemeClr>
                </a:solidFill>
                <a:ea typeface="+mn-ea"/>
                <a:cs typeface="+mn-cs"/>
              </a:rPr>
              <a:t> без </a:t>
            </a:r>
            <a:r>
              <a:rPr lang="ru-RU" sz="2400" b="1" dirty="0" err="1">
                <a:solidFill>
                  <a:schemeClr val="tx1">
                    <a:lumMod val="95000"/>
                    <a:lumOff val="5000"/>
                  </a:schemeClr>
                </a:solidFill>
                <a:ea typeface="+mn-ea"/>
                <a:cs typeface="+mn-cs"/>
              </a:rPr>
              <a:t>застережень</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тоді</a:t>
            </a:r>
            <a:r>
              <a:rPr lang="ru-RU" sz="2400" b="1" dirty="0">
                <a:solidFill>
                  <a:schemeClr val="tx1">
                    <a:lumMod val="95000"/>
                    <a:lumOff val="5000"/>
                  </a:schemeClr>
                </a:solidFill>
                <a:ea typeface="+mn-ea"/>
                <a:cs typeface="+mn-cs"/>
              </a:rPr>
              <a:t> як </a:t>
            </a:r>
            <a:r>
              <a:rPr lang="ru-RU" sz="2400" b="1" dirty="0" err="1">
                <a:solidFill>
                  <a:schemeClr val="tx1">
                    <a:lumMod val="95000"/>
                    <a:lumOff val="5000"/>
                  </a:schemeClr>
                </a:solidFill>
                <a:ea typeface="+mn-ea"/>
                <a:cs typeface="+mn-cs"/>
              </a:rPr>
              <a:t>Положення</a:t>
            </a:r>
            <a:r>
              <a:rPr lang="ru-RU" sz="2400" b="1" dirty="0">
                <a:solidFill>
                  <a:schemeClr val="tx1">
                    <a:lumMod val="95000"/>
                    <a:lumOff val="5000"/>
                  </a:schemeClr>
                </a:solidFill>
                <a:ea typeface="+mn-ea"/>
                <a:cs typeface="+mn-cs"/>
              </a:rPr>
              <a:t> другого Пакту </a:t>
            </a:r>
            <a:r>
              <a:rPr lang="ru-RU" sz="2400" b="1" dirty="0" err="1">
                <a:solidFill>
                  <a:schemeClr val="tx1">
                    <a:lumMod val="95000"/>
                    <a:lumOff val="5000"/>
                  </a:schemeClr>
                </a:solidFill>
                <a:ea typeface="+mn-ea"/>
                <a:cs typeface="+mn-cs"/>
              </a:rPr>
              <a:t>реалізуються</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залежно</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від</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матеріальних</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можливостей</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держави</a:t>
            </a:r>
            <a:r>
              <a:rPr lang="ru-RU" sz="2400" b="1" dirty="0">
                <a:solidFill>
                  <a:schemeClr val="tx1">
                    <a:lumMod val="95000"/>
                    <a:lumOff val="5000"/>
                  </a:schemeClr>
                </a:solidFill>
                <a:ea typeface="+mn-ea"/>
                <a:cs typeface="+mn-cs"/>
              </a:rPr>
              <a:t> та </a:t>
            </a:r>
            <a:r>
              <a:rPr lang="ru-RU" sz="2400" b="1" dirty="0" err="1">
                <a:solidFill>
                  <a:schemeClr val="tx1">
                    <a:lumMod val="95000"/>
                    <a:lumOff val="5000"/>
                  </a:schemeClr>
                </a:solidFill>
                <a:ea typeface="+mn-ea"/>
                <a:cs typeface="+mn-cs"/>
              </a:rPr>
              <a:t>поступово</a:t>
            </a:r>
            <a:r>
              <a:rPr lang="ru-RU" sz="2400" b="1" dirty="0">
                <a:solidFill>
                  <a:schemeClr val="tx1">
                    <a:lumMod val="95000"/>
                    <a:lumOff val="5000"/>
                  </a:schemeClr>
                </a:solidFill>
                <a:ea typeface="+mn-ea"/>
                <a:cs typeface="+mn-cs"/>
              </a:rPr>
              <a:t>. Аргументами на </a:t>
            </a:r>
            <a:r>
              <a:rPr lang="ru-RU" sz="2400" b="1" dirty="0" err="1">
                <a:solidFill>
                  <a:schemeClr val="tx1">
                    <a:lumMod val="95000"/>
                    <a:lumOff val="5000"/>
                  </a:schemeClr>
                </a:solidFill>
                <a:ea typeface="+mn-ea"/>
                <a:cs typeface="+mn-cs"/>
              </a:rPr>
              <a:t>підтримку</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цієї</a:t>
            </a:r>
            <a:r>
              <a:rPr lang="ru-RU" sz="2400" b="1" dirty="0">
                <a:solidFill>
                  <a:schemeClr val="tx1">
                    <a:lumMod val="95000"/>
                    <a:lumOff val="5000"/>
                  </a:schemeClr>
                </a:solidFill>
                <a:ea typeface="+mn-ea"/>
                <a:cs typeface="+mn-cs"/>
              </a:rPr>
              <a:t> думки є </a:t>
            </a:r>
            <a:r>
              <a:rPr lang="ru-RU" sz="2400" b="1" dirty="0" err="1">
                <a:solidFill>
                  <a:schemeClr val="tx1">
                    <a:lumMod val="95000"/>
                    <a:lumOff val="5000"/>
                  </a:schemeClr>
                </a:solidFill>
                <a:ea typeface="+mn-ea"/>
                <a:cs typeface="+mn-cs"/>
              </a:rPr>
              <a:t>також</a:t>
            </a:r>
            <a:r>
              <a:rPr lang="ru-RU" sz="2400" b="1" dirty="0">
                <a:solidFill>
                  <a:schemeClr val="tx1">
                    <a:lumMod val="95000"/>
                    <a:lumOff val="5000"/>
                  </a:schemeClr>
                </a:solidFill>
                <a:ea typeface="+mn-ea"/>
                <a:cs typeface="+mn-cs"/>
              </a:rPr>
              <a:t> те, </a:t>
            </a:r>
            <a:r>
              <a:rPr lang="ru-RU" sz="2400" b="1" dirty="0" err="1">
                <a:solidFill>
                  <a:schemeClr val="tx1">
                    <a:lumMod val="95000"/>
                    <a:lumOff val="5000"/>
                  </a:schemeClr>
                </a:solidFill>
                <a:ea typeface="+mn-ea"/>
                <a:cs typeface="+mn-cs"/>
              </a:rPr>
              <a:t>що</a:t>
            </a:r>
            <a:r>
              <a:rPr lang="ru-RU" sz="2400" b="1" dirty="0">
                <a:solidFill>
                  <a:schemeClr val="tx1">
                    <a:lumMod val="95000"/>
                    <a:lumOff val="5000"/>
                  </a:schemeClr>
                </a:solidFill>
                <a:ea typeface="+mn-ea"/>
                <a:cs typeface="+mn-cs"/>
              </a:rPr>
              <a:t> в </a:t>
            </a:r>
            <a:r>
              <a:rPr lang="ru-RU" sz="2400" b="1" dirty="0" err="1">
                <a:solidFill>
                  <a:schemeClr val="tx1">
                    <a:lumMod val="95000"/>
                    <a:lumOff val="5000"/>
                  </a:schemeClr>
                </a:solidFill>
                <a:ea typeface="+mn-ea"/>
                <a:cs typeface="+mn-cs"/>
              </a:rPr>
              <a:t>деяких</a:t>
            </a:r>
            <a:r>
              <a:rPr lang="ru-RU" sz="2400" b="1" dirty="0">
                <a:solidFill>
                  <a:schemeClr val="tx1">
                    <a:lumMod val="95000"/>
                    <a:lumOff val="5000"/>
                  </a:schemeClr>
                </a:solidFill>
                <a:ea typeface="+mn-ea"/>
                <a:cs typeface="+mn-cs"/>
              </a:rPr>
              <a:t> державах, </a:t>
            </a:r>
            <a:r>
              <a:rPr lang="ru-RU" sz="2400" b="1" dirty="0" err="1">
                <a:solidFill>
                  <a:schemeClr val="tx1">
                    <a:lumMod val="95000"/>
                    <a:lumOff val="5000"/>
                  </a:schemeClr>
                </a:solidFill>
                <a:ea typeface="+mn-ea"/>
                <a:cs typeface="+mn-cs"/>
              </a:rPr>
              <a:t>наприклад</a:t>
            </a:r>
            <a:r>
              <a:rPr lang="ru-RU" sz="2400" b="1" dirty="0">
                <a:solidFill>
                  <a:schemeClr val="tx1">
                    <a:lumMod val="95000"/>
                    <a:lumOff val="5000"/>
                  </a:schemeClr>
                </a:solidFill>
                <a:ea typeface="+mn-ea"/>
                <a:cs typeface="+mn-cs"/>
              </a:rPr>
              <a:t> у США, </a:t>
            </a:r>
            <a:r>
              <a:rPr lang="ru-RU" sz="2400" b="1" dirty="0" err="1">
                <a:solidFill>
                  <a:schemeClr val="tx1">
                    <a:lumMod val="95000"/>
                    <a:lumOff val="5000"/>
                  </a:schemeClr>
                </a:solidFill>
                <a:ea typeface="+mn-ea"/>
                <a:cs typeface="+mn-cs"/>
              </a:rPr>
              <a:t>ця</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група</a:t>
            </a:r>
            <a:r>
              <a:rPr lang="ru-RU" sz="2400" b="1" dirty="0">
                <a:solidFill>
                  <a:schemeClr val="tx1">
                    <a:lumMod val="95000"/>
                    <a:lumOff val="5000"/>
                  </a:schemeClr>
                </a:solidFill>
                <a:ea typeface="+mn-ea"/>
                <a:cs typeface="+mn-cs"/>
              </a:rPr>
              <a:t> прав не </a:t>
            </a:r>
            <a:r>
              <a:rPr lang="ru-RU" sz="2400" b="1" dirty="0" err="1">
                <a:solidFill>
                  <a:schemeClr val="tx1">
                    <a:lumMod val="95000"/>
                    <a:lumOff val="5000"/>
                  </a:schemeClr>
                </a:solidFill>
                <a:ea typeface="+mn-ea"/>
                <a:cs typeface="+mn-cs"/>
              </a:rPr>
              <a:t>належить</a:t>
            </a:r>
            <a:r>
              <a:rPr lang="ru-RU" sz="2400" b="1" dirty="0">
                <a:solidFill>
                  <a:schemeClr val="tx1">
                    <a:lumMod val="95000"/>
                    <a:lumOff val="5000"/>
                  </a:schemeClr>
                </a:solidFill>
                <a:ea typeface="+mn-ea"/>
                <a:cs typeface="+mn-cs"/>
              </a:rPr>
              <a:t> до </a:t>
            </a:r>
            <a:r>
              <a:rPr lang="ru-RU" sz="2400" b="1" dirty="0" err="1">
                <a:solidFill>
                  <a:schemeClr val="tx1">
                    <a:lumMod val="95000"/>
                    <a:lumOff val="5000"/>
                  </a:schemeClr>
                </a:solidFill>
                <a:ea typeface="+mn-ea"/>
                <a:cs typeface="+mn-cs"/>
              </a:rPr>
              <a:t>категорії</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основних</a:t>
            </a:r>
            <a:r>
              <a:rPr lang="ru-RU" sz="2400" b="1" dirty="0">
                <a:solidFill>
                  <a:schemeClr val="tx1">
                    <a:lumMod val="95000"/>
                    <a:lumOff val="5000"/>
                  </a:schemeClr>
                </a:solidFill>
                <a:ea typeface="+mn-ea"/>
                <a:cs typeface="+mn-cs"/>
              </a:rPr>
              <a:t>, а тому не </a:t>
            </a:r>
            <a:r>
              <a:rPr lang="ru-RU" sz="2400" b="1" dirty="0" err="1">
                <a:solidFill>
                  <a:schemeClr val="tx1">
                    <a:lumMod val="95000"/>
                    <a:lumOff val="5000"/>
                  </a:schemeClr>
                </a:solidFill>
                <a:ea typeface="+mn-ea"/>
                <a:cs typeface="+mn-cs"/>
              </a:rPr>
              <a:t>включається</a:t>
            </a:r>
            <a:r>
              <a:rPr lang="ru-RU" sz="2400" b="1" dirty="0">
                <a:solidFill>
                  <a:schemeClr val="tx1">
                    <a:lumMod val="95000"/>
                    <a:lumOff val="5000"/>
                  </a:schemeClr>
                </a:solidFill>
                <a:ea typeface="+mn-ea"/>
                <a:cs typeface="+mn-cs"/>
              </a:rPr>
              <a:t> в </a:t>
            </a:r>
            <a:r>
              <a:rPr lang="ru-RU" sz="2400" b="1" dirty="0" err="1">
                <a:solidFill>
                  <a:schemeClr val="tx1">
                    <a:lumMod val="95000"/>
                    <a:lumOff val="5000"/>
                  </a:schemeClr>
                </a:solidFill>
                <a:ea typeface="+mn-ea"/>
                <a:cs typeface="+mn-cs"/>
              </a:rPr>
              <a:t>конституції</a:t>
            </a:r>
            <a:r>
              <a:rPr lang="ru-RU" sz="2400" b="1" dirty="0">
                <a:solidFill>
                  <a:schemeClr val="tx1">
                    <a:lumMod val="95000"/>
                    <a:lumOff val="5000"/>
                  </a:schemeClr>
                </a:solidFill>
                <a:ea typeface="+mn-ea"/>
                <a:cs typeface="+mn-cs"/>
              </a:rPr>
              <a:t>.  У </a:t>
            </a:r>
            <a:r>
              <a:rPr lang="ru-RU" sz="2400" b="1" dirty="0" err="1">
                <a:solidFill>
                  <a:schemeClr val="tx1">
                    <a:lumMod val="95000"/>
                    <a:lumOff val="5000"/>
                  </a:schemeClr>
                </a:solidFill>
                <a:ea typeface="+mn-ea"/>
                <a:cs typeface="+mn-cs"/>
              </a:rPr>
              <a:t>Швейцарії</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Верховний</a:t>
            </a:r>
            <a:r>
              <a:rPr lang="ru-RU" sz="2400" b="1" dirty="0">
                <a:solidFill>
                  <a:schemeClr val="tx1">
                    <a:lumMod val="95000"/>
                    <a:lumOff val="5000"/>
                  </a:schemeClr>
                </a:solidFill>
                <a:ea typeface="+mn-ea"/>
                <a:cs typeface="+mn-cs"/>
              </a:rPr>
              <a:t> Суд, </a:t>
            </a:r>
            <a:r>
              <a:rPr lang="ru-RU" sz="2400" b="1" dirty="0" err="1">
                <a:solidFill>
                  <a:schemeClr val="tx1">
                    <a:lumMod val="95000"/>
                    <a:lumOff val="5000"/>
                  </a:schemeClr>
                </a:solidFill>
                <a:ea typeface="+mn-ea"/>
                <a:cs typeface="+mn-cs"/>
              </a:rPr>
              <a:t>який</a:t>
            </a:r>
            <a:r>
              <a:rPr lang="ru-RU" sz="2400" b="1" dirty="0">
                <a:solidFill>
                  <a:schemeClr val="tx1">
                    <a:lumMod val="95000"/>
                    <a:lumOff val="5000"/>
                  </a:schemeClr>
                </a:solidFill>
                <a:ea typeface="+mn-ea"/>
                <a:cs typeface="+mn-cs"/>
              </a:rPr>
              <a:t> є органом </a:t>
            </a:r>
            <a:r>
              <a:rPr lang="ru-RU" sz="2400" b="1" dirty="0" err="1">
                <a:solidFill>
                  <a:schemeClr val="tx1">
                    <a:lumMod val="95000"/>
                    <a:lumOff val="5000"/>
                  </a:schemeClr>
                </a:solidFill>
                <a:ea typeface="+mn-ea"/>
                <a:cs typeface="+mn-cs"/>
              </a:rPr>
              <a:t>конституційного</a:t>
            </a:r>
            <a:r>
              <a:rPr lang="ru-RU" sz="2400" b="1" dirty="0">
                <a:solidFill>
                  <a:schemeClr val="tx1">
                    <a:lumMod val="95000"/>
                    <a:lumOff val="5000"/>
                  </a:schemeClr>
                </a:solidFill>
                <a:ea typeface="+mn-ea"/>
                <a:cs typeface="+mn-cs"/>
              </a:rPr>
              <a:t> контролю у </a:t>
            </a:r>
            <a:r>
              <a:rPr lang="ru-RU" sz="2400" b="1" dirty="0" err="1">
                <a:solidFill>
                  <a:schemeClr val="tx1">
                    <a:lumMod val="95000"/>
                    <a:lumOff val="5000"/>
                  </a:schemeClr>
                </a:solidFill>
                <a:ea typeface="+mn-ea"/>
                <a:cs typeface="+mn-cs"/>
              </a:rPr>
              <a:t>цій</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державі</a:t>
            </a:r>
            <a:r>
              <a:rPr lang="ru-RU" sz="2400" b="1" dirty="0">
                <a:solidFill>
                  <a:schemeClr val="tx1">
                    <a:lumMod val="95000"/>
                    <a:lumOff val="5000"/>
                  </a:schemeClr>
                </a:solidFill>
                <a:ea typeface="+mn-ea"/>
                <a:cs typeface="+mn-cs"/>
              </a:rPr>
              <a:t>, не </a:t>
            </a:r>
            <a:r>
              <a:rPr lang="ru-RU" sz="2400" b="1" dirty="0" err="1">
                <a:solidFill>
                  <a:schemeClr val="tx1">
                    <a:lumMod val="95000"/>
                    <a:lumOff val="5000"/>
                  </a:schemeClr>
                </a:solidFill>
                <a:ea typeface="+mn-ea"/>
                <a:cs typeface="+mn-cs"/>
              </a:rPr>
              <a:t>поширює</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судовий</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захист</a:t>
            </a:r>
            <a:r>
              <a:rPr lang="ru-RU" sz="2400" b="1" dirty="0">
                <a:solidFill>
                  <a:schemeClr val="tx1">
                    <a:lumMod val="95000"/>
                    <a:lumOff val="5000"/>
                  </a:schemeClr>
                </a:solidFill>
                <a:ea typeface="+mn-ea"/>
                <a:cs typeface="+mn-cs"/>
              </a:rPr>
              <a:t> і право </a:t>
            </a:r>
            <a:r>
              <a:rPr lang="ru-RU" sz="2400" b="1" dirty="0" err="1">
                <a:solidFill>
                  <a:schemeClr val="tx1">
                    <a:lumMod val="95000"/>
                    <a:lumOff val="5000"/>
                  </a:schemeClr>
                </a:solidFill>
                <a:ea typeface="+mn-ea"/>
                <a:cs typeface="+mn-cs"/>
              </a:rPr>
              <a:t>подання</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конституційної</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скарги</a:t>
            </a:r>
            <a:r>
              <a:rPr lang="ru-RU" sz="2400" b="1" dirty="0">
                <a:solidFill>
                  <a:schemeClr val="tx1">
                    <a:lumMod val="95000"/>
                    <a:lumOff val="5000"/>
                  </a:schemeClr>
                </a:solidFill>
                <a:ea typeface="+mn-ea"/>
                <a:cs typeface="+mn-cs"/>
              </a:rPr>
              <a:t> на </a:t>
            </a:r>
            <a:r>
              <a:rPr lang="ru-RU" sz="2400" b="1" dirty="0" err="1">
                <a:solidFill>
                  <a:schemeClr val="tx1">
                    <a:lumMod val="95000"/>
                    <a:lumOff val="5000"/>
                  </a:schemeClr>
                </a:solidFill>
                <a:ea typeface="+mn-ea"/>
                <a:cs typeface="+mn-cs"/>
              </a:rPr>
              <a:t>соціально-економічні</a:t>
            </a:r>
            <a:r>
              <a:rPr lang="ru-RU" sz="2400" b="1" dirty="0">
                <a:solidFill>
                  <a:schemeClr val="tx1">
                    <a:lumMod val="95000"/>
                    <a:lumOff val="5000"/>
                  </a:schemeClr>
                </a:solidFill>
                <a:ea typeface="+mn-ea"/>
                <a:cs typeface="+mn-cs"/>
              </a:rPr>
              <a:t> права. </a:t>
            </a:r>
            <a:r>
              <a:rPr lang="ru-RU" sz="2400" b="1" dirty="0" err="1">
                <a:solidFill>
                  <a:schemeClr val="tx1">
                    <a:lumMod val="95000"/>
                    <a:lumOff val="5000"/>
                  </a:schemeClr>
                </a:solidFill>
                <a:ea typeface="+mn-ea"/>
                <a:cs typeface="+mn-cs"/>
              </a:rPr>
              <a:t>Такої</a:t>
            </a:r>
            <a:r>
              <a:rPr lang="ru-RU" sz="2400" b="1" dirty="0">
                <a:solidFill>
                  <a:schemeClr val="tx1">
                    <a:lumMod val="95000"/>
                    <a:lumOff val="5000"/>
                  </a:schemeClr>
                </a:solidFill>
                <a:ea typeface="+mn-ea"/>
                <a:cs typeface="+mn-cs"/>
              </a:rPr>
              <a:t> ж </a:t>
            </a:r>
            <a:r>
              <a:rPr lang="ru-RU" sz="2400" b="1" dirty="0" err="1">
                <a:solidFill>
                  <a:schemeClr val="tx1">
                    <a:lumMod val="95000"/>
                    <a:lumOff val="5000"/>
                  </a:schemeClr>
                </a:solidFill>
                <a:ea typeface="+mn-ea"/>
                <a:cs typeface="+mn-cs"/>
              </a:rPr>
              <a:t>позиції</a:t>
            </a:r>
            <a:r>
              <a:rPr lang="ru-RU" sz="2400" b="1" dirty="0">
                <a:solidFill>
                  <a:schemeClr val="tx1">
                    <a:lumMod val="95000"/>
                    <a:lumOff val="5000"/>
                  </a:schemeClr>
                </a:solidFill>
                <a:ea typeface="+mn-ea"/>
                <a:cs typeface="+mn-cs"/>
              </a:rPr>
              <a:t> </a:t>
            </a:r>
            <a:r>
              <a:rPr lang="ru-RU" sz="2400" b="1" dirty="0" err="1">
                <a:solidFill>
                  <a:schemeClr val="tx1">
                    <a:lumMod val="95000"/>
                    <a:lumOff val="5000"/>
                  </a:schemeClr>
                </a:solidFill>
                <a:ea typeface="+mn-ea"/>
                <a:cs typeface="+mn-cs"/>
              </a:rPr>
              <a:t>дотримується</a:t>
            </a:r>
            <a:r>
              <a:rPr lang="ru-RU" sz="2400" b="1" dirty="0">
                <a:solidFill>
                  <a:schemeClr val="tx1">
                    <a:lumMod val="95000"/>
                    <a:lumOff val="5000"/>
                  </a:schemeClr>
                </a:solidFill>
                <a:ea typeface="+mn-ea"/>
                <a:cs typeface="+mn-cs"/>
              </a:rPr>
              <a:t> і </a:t>
            </a:r>
            <a:r>
              <a:rPr lang="ru-RU" sz="2400" b="1" dirty="0" err="1">
                <a:solidFill>
                  <a:schemeClr val="tx1">
                    <a:lumMod val="95000"/>
                    <a:lumOff val="5000"/>
                  </a:schemeClr>
                </a:solidFill>
                <a:ea typeface="+mn-ea"/>
                <a:cs typeface="+mn-cs"/>
              </a:rPr>
              <a:t>Конституційний</a:t>
            </a:r>
            <a:r>
              <a:rPr lang="ru-RU" sz="2400" b="1" dirty="0">
                <a:solidFill>
                  <a:schemeClr val="tx1">
                    <a:lumMod val="95000"/>
                    <a:lumOff val="5000"/>
                  </a:schemeClr>
                </a:solidFill>
                <a:ea typeface="+mn-ea"/>
                <a:cs typeface="+mn-cs"/>
              </a:rPr>
              <a:t> Суд </a:t>
            </a:r>
            <a:r>
              <a:rPr lang="ru-RU" sz="2400" b="1" dirty="0" err="1">
                <a:solidFill>
                  <a:schemeClr val="tx1">
                    <a:lumMod val="95000"/>
                    <a:lumOff val="5000"/>
                  </a:schemeClr>
                </a:solidFill>
                <a:ea typeface="+mn-ea"/>
                <a:cs typeface="+mn-cs"/>
              </a:rPr>
              <a:t>Австрії</a:t>
            </a:r>
            <a:r>
              <a:rPr lang="ru-RU" sz="2400" b="1" dirty="0">
                <a:solidFill>
                  <a:schemeClr val="tx1">
                    <a:lumMod val="95000"/>
                    <a:lumOff val="5000"/>
                  </a:schemeClr>
                </a:solidFill>
                <a:ea typeface="+mn-ea"/>
                <a:cs typeface="+mn-cs"/>
              </a:rPr>
              <a:t>.</a:t>
            </a:r>
            <a:r>
              <a:rPr lang="ru-RU" sz="2400" dirty="0">
                <a:solidFill>
                  <a:srgbClr val="FF0000"/>
                </a:solidFill>
                <a:ea typeface="+mn-ea"/>
                <a:cs typeface="+mn-cs"/>
              </a:rPr>
              <a:t/>
            </a:r>
            <a:br>
              <a:rPr lang="ru-RU" sz="2400" dirty="0">
                <a:solidFill>
                  <a:srgbClr val="FF0000"/>
                </a:solidFill>
                <a:ea typeface="+mn-ea"/>
                <a:cs typeface="+mn-cs"/>
              </a:rPr>
            </a:br>
            <a:endParaRPr lang="ru-RU" sz="5400" dirty="0">
              <a:solidFill>
                <a:srgbClr val="FF0000"/>
              </a:solidFill>
            </a:endParaRPr>
          </a:p>
        </p:txBody>
      </p:sp>
    </p:spTree>
    <p:extLst>
      <p:ext uri="{BB962C8B-B14F-4D97-AF65-F5344CB8AC3E}">
        <p14:creationId xmlns:p14="http://schemas.microsoft.com/office/powerpoint/2010/main" val="62655544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3761656" cy="2893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yak-prosto.com/images/7/a/yak-zahistiti-svoyi-gromadyanski-prav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166" y="3573016"/>
            <a:ext cx="4762500" cy="28384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00522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5" name="drumroll.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068960"/>
            <a:ext cx="8229600" cy="1143000"/>
          </a:xfrm>
        </p:spPr>
        <p:txBody>
          <a:bodyPr>
            <a:noAutofit/>
          </a:bodyPr>
          <a:lstStyle/>
          <a:p>
            <a:pPr lvl="0">
              <a:spcBef>
                <a:spcPct val="20000"/>
              </a:spcBef>
            </a:pPr>
            <a:r>
              <a:rPr lang="ru-RU" sz="3200" b="1" dirty="0">
                <a:solidFill>
                  <a:schemeClr val="tx1">
                    <a:lumMod val="95000"/>
                    <a:lumOff val="5000"/>
                  </a:schemeClr>
                </a:solidFill>
                <a:ea typeface="+mn-ea"/>
                <a:cs typeface="+mn-cs"/>
              </a:rPr>
              <a:t>З </a:t>
            </a:r>
            <a:r>
              <a:rPr lang="ru-RU" sz="3200" b="1" dirty="0" err="1">
                <a:solidFill>
                  <a:schemeClr val="tx1">
                    <a:lumMod val="95000"/>
                    <a:lumOff val="5000"/>
                  </a:schemeClr>
                </a:solidFill>
                <a:ea typeface="+mn-ea"/>
                <a:cs typeface="+mn-cs"/>
              </a:rPr>
              <a:t>огляду</a:t>
            </a:r>
            <a:r>
              <a:rPr lang="ru-RU" sz="3200" b="1" dirty="0">
                <a:solidFill>
                  <a:schemeClr val="tx1">
                    <a:lumMod val="95000"/>
                    <a:lumOff val="5000"/>
                  </a:schemeClr>
                </a:solidFill>
                <a:ea typeface="+mn-ea"/>
                <a:cs typeface="+mn-cs"/>
              </a:rPr>
              <a:t> на другу точку </a:t>
            </a:r>
            <a:r>
              <a:rPr lang="ru-RU" sz="3200" b="1" dirty="0" err="1">
                <a:solidFill>
                  <a:schemeClr val="tx1">
                    <a:lumMod val="95000"/>
                    <a:lumOff val="5000"/>
                  </a:schemeClr>
                </a:solidFill>
                <a:ea typeface="+mn-ea"/>
                <a:cs typeface="+mn-cs"/>
              </a:rPr>
              <a:t>зору</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таке</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розуміння</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соціально-економічних</a:t>
            </a:r>
            <a:r>
              <a:rPr lang="ru-RU" sz="3200" b="1" dirty="0">
                <a:solidFill>
                  <a:schemeClr val="tx1">
                    <a:lumMod val="95000"/>
                    <a:lumOff val="5000"/>
                  </a:schemeClr>
                </a:solidFill>
                <a:ea typeface="+mn-ea"/>
                <a:cs typeface="+mn-cs"/>
              </a:rPr>
              <a:t> прав </a:t>
            </a:r>
            <a:r>
              <a:rPr lang="ru-RU" sz="3200" b="1" dirty="0" err="1">
                <a:solidFill>
                  <a:schemeClr val="tx1">
                    <a:lumMod val="95000"/>
                    <a:lumOff val="5000"/>
                  </a:schemeClr>
                </a:solidFill>
                <a:ea typeface="+mn-ea"/>
                <a:cs typeface="+mn-cs"/>
              </a:rPr>
              <a:t>суперечить</a:t>
            </a:r>
            <a:r>
              <a:rPr lang="ru-RU" sz="3200" b="1" dirty="0">
                <a:solidFill>
                  <a:schemeClr val="tx1">
                    <a:lumMod val="95000"/>
                    <a:lumOff val="5000"/>
                  </a:schemeClr>
                </a:solidFill>
                <a:ea typeface="+mn-ea"/>
                <a:cs typeface="+mn-cs"/>
              </a:rPr>
              <a:t> ст. 22 </a:t>
            </a:r>
            <a:r>
              <a:rPr lang="ru-RU" sz="3200" b="1" dirty="0" err="1">
                <a:solidFill>
                  <a:schemeClr val="tx1">
                    <a:lumMod val="95000"/>
                    <a:lumOff val="5000"/>
                  </a:schemeClr>
                </a:solidFill>
                <a:ea typeface="+mn-ea"/>
                <a:cs typeface="+mn-cs"/>
              </a:rPr>
              <a:t>Конституції</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України</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відповідно</a:t>
            </a:r>
            <a:r>
              <a:rPr lang="ru-RU" sz="3200" b="1" dirty="0">
                <a:solidFill>
                  <a:schemeClr val="tx1">
                    <a:lumMod val="95000"/>
                    <a:lumOff val="5000"/>
                  </a:schemeClr>
                </a:solidFill>
                <a:ea typeface="+mn-ea"/>
                <a:cs typeface="+mn-cs"/>
              </a:rPr>
              <a:t> до </a:t>
            </a:r>
            <a:r>
              <a:rPr lang="ru-RU" sz="3200" b="1" dirty="0" err="1">
                <a:solidFill>
                  <a:schemeClr val="tx1">
                    <a:lumMod val="95000"/>
                    <a:lumOff val="5000"/>
                  </a:schemeClr>
                </a:solidFill>
                <a:ea typeface="+mn-ea"/>
                <a:cs typeface="+mn-cs"/>
              </a:rPr>
              <a:t>якої</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конституційні</a:t>
            </a:r>
            <a:r>
              <a:rPr lang="ru-RU" sz="3200" b="1" dirty="0">
                <a:solidFill>
                  <a:schemeClr val="tx1">
                    <a:lumMod val="95000"/>
                    <a:lumOff val="5000"/>
                  </a:schemeClr>
                </a:solidFill>
                <a:ea typeface="+mn-ea"/>
                <a:cs typeface="+mn-cs"/>
              </a:rPr>
              <a:t> права і </a:t>
            </a:r>
            <a:r>
              <a:rPr lang="ru-RU" sz="3200" b="1" dirty="0" err="1">
                <a:solidFill>
                  <a:schemeClr val="tx1">
                    <a:lumMod val="95000"/>
                    <a:lumOff val="5000"/>
                  </a:schemeClr>
                </a:solidFill>
                <a:ea typeface="+mn-ea"/>
                <a:cs typeface="+mn-cs"/>
              </a:rPr>
              <a:t>свободи</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гарантуються</a:t>
            </a:r>
            <a:r>
              <a:rPr lang="ru-RU" sz="3200" b="1" dirty="0">
                <a:solidFill>
                  <a:schemeClr val="tx1">
                    <a:lumMod val="95000"/>
                    <a:lumOff val="5000"/>
                  </a:schemeClr>
                </a:solidFill>
                <a:ea typeface="+mn-ea"/>
                <a:cs typeface="+mn-cs"/>
              </a:rPr>
              <a:t> і не </a:t>
            </a:r>
            <a:r>
              <a:rPr lang="ru-RU" sz="3200" b="1" dirty="0" err="1">
                <a:solidFill>
                  <a:schemeClr val="tx1">
                    <a:lumMod val="95000"/>
                    <a:lumOff val="5000"/>
                  </a:schemeClr>
                </a:solidFill>
                <a:ea typeface="+mn-ea"/>
                <a:cs typeface="+mn-cs"/>
              </a:rPr>
              <a:t>можуть</a:t>
            </a:r>
            <a:r>
              <a:rPr lang="ru-RU" sz="3200" b="1" dirty="0">
                <a:solidFill>
                  <a:schemeClr val="tx1">
                    <a:lumMod val="95000"/>
                    <a:lumOff val="5000"/>
                  </a:schemeClr>
                </a:solidFill>
                <a:ea typeface="+mn-ea"/>
                <a:cs typeface="+mn-cs"/>
              </a:rPr>
              <a:t> бути </a:t>
            </a:r>
            <a:r>
              <a:rPr lang="ru-RU" sz="3200" b="1" dirty="0" err="1">
                <a:solidFill>
                  <a:schemeClr val="tx1">
                    <a:lumMod val="95000"/>
                    <a:lumOff val="5000"/>
                  </a:schemeClr>
                </a:solidFill>
                <a:ea typeface="+mn-ea"/>
                <a:cs typeface="+mn-cs"/>
              </a:rPr>
              <a:t>скасовані</a:t>
            </a:r>
            <a:r>
              <a:rPr lang="ru-RU" sz="3200" b="1" dirty="0">
                <a:solidFill>
                  <a:schemeClr val="tx1">
                    <a:lumMod val="95000"/>
                    <a:lumOff val="5000"/>
                  </a:schemeClr>
                </a:solidFill>
                <a:ea typeface="+mn-ea"/>
                <a:cs typeface="+mn-cs"/>
              </a:rPr>
              <a:t>, а </a:t>
            </a:r>
            <a:r>
              <a:rPr lang="ru-RU" sz="3200" b="1" dirty="0" err="1">
                <a:solidFill>
                  <a:schemeClr val="tx1">
                    <a:lumMod val="95000"/>
                    <a:lumOff val="5000"/>
                  </a:schemeClr>
                </a:solidFill>
                <a:ea typeface="+mn-ea"/>
                <a:cs typeface="+mn-cs"/>
              </a:rPr>
              <a:t>також</a:t>
            </a:r>
            <a:r>
              <a:rPr lang="ru-RU" sz="3200" b="1" dirty="0">
                <a:solidFill>
                  <a:schemeClr val="tx1">
                    <a:lumMod val="95000"/>
                    <a:lumOff val="5000"/>
                  </a:schemeClr>
                </a:solidFill>
                <a:ea typeface="+mn-ea"/>
                <a:cs typeface="+mn-cs"/>
              </a:rPr>
              <a:t> ст. 8 </a:t>
            </a:r>
            <a:r>
              <a:rPr lang="ru-RU" sz="3200" b="1" dirty="0" err="1">
                <a:solidFill>
                  <a:schemeClr val="tx1">
                    <a:lumMod val="95000"/>
                    <a:lumOff val="5000"/>
                  </a:schemeClr>
                </a:solidFill>
                <a:ea typeface="+mn-ea"/>
                <a:cs typeface="+mn-cs"/>
              </a:rPr>
              <a:t>Конституції</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України</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згідно</a:t>
            </a:r>
            <a:r>
              <a:rPr lang="ru-RU" sz="3200" b="1" dirty="0">
                <a:solidFill>
                  <a:schemeClr val="tx1">
                    <a:lumMod val="95000"/>
                    <a:lumOff val="5000"/>
                  </a:schemeClr>
                </a:solidFill>
                <a:ea typeface="+mn-ea"/>
                <a:cs typeface="+mn-cs"/>
              </a:rPr>
              <a:t> з </a:t>
            </a:r>
            <a:r>
              <a:rPr lang="ru-RU" sz="3200" b="1" dirty="0" err="1">
                <a:solidFill>
                  <a:schemeClr val="tx1">
                    <a:lumMod val="95000"/>
                    <a:lumOff val="5000"/>
                  </a:schemeClr>
                </a:solidFill>
                <a:ea typeface="+mn-ea"/>
                <a:cs typeface="+mn-cs"/>
              </a:rPr>
              <a:t>якою</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норми</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Конституції</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України</a:t>
            </a:r>
            <a:r>
              <a:rPr lang="ru-RU" sz="3200" b="1" dirty="0">
                <a:solidFill>
                  <a:schemeClr val="tx1">
                    <a:lumMod val="95000"/>
                    <a:lumOff val="5000"/>
                  </a:schemeClr>
                </a:solidFill>
                <a:ea typeface="+mn-ea"/>
                <a:cs typeface="+mn-cs"/>
              </a:rPr>
              <a:t> є нормами </a:t>
            </a:r>
            <a:r>
              <a:rPr lang="ru-RU" sz="3200" b="1" dirty="0" err="1">
                <a:solidFill>
                  <a:schemeClr val="tx1">
                    <a:lumMod val="95000"/>
                    <a:lumOff val="5000"/>
                  </a:schemeClr>
                </a:solidFill>
                <a:ea typeface="+mn-ea"/>
                <a:cs typeface="+mn-cs"/>
              </a:rPr>
              <a:t>прямої</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дії</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Звернення</a:t>
            </a:r>
            <a:r>
              <a:rPr lang="ru-RU" sz="3200" b="1" dirty="0">
                <a:solidFill>
                  <a:schemeClr val="tx1">
                    <a:lumMod val="95000"/>
                    <a:lumOff val="5000"/>
                  </a:schemeClr>
                </a:solidFill>
                <a:ea typeface="+mn-ea"/>
                <a:cs typeface="+mn-cs"/>
              </a:rPr>
              <a:t> до суду для </a:t>
            </a:r>
            <a:r>
              <a:rPr lang="ru-RU" sz="3200" b="1" dirty="0" err="1">
                <a:solidFill>
                  <a:schemeClr val="tx1">
                    <a:lumMod val="95000"/>
                    <a:lumOff val="5000"/>
                  </a:schemeClr>
                </a:solidFill>
                <a:ea typeface="+mn-ea"/>
                <a:cs typeface="+mn-cs"/>
              </a:rPr>
              <a:t>захисту</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конституційних</a:t>
            </a:r>
            <a:r>
              <a:rPr lang="ru-RU" sz="3200" b="1" dirty="0">
                <a:solidFill>
                  <a:schemeClr val="tx1">
                    <a:lumMod val="95000"/>
                    <a:lumOff val="5000"/>
                  </a:schemeClr>
                </a:solidFill>
                <a:ea typeface="+mn-ea"/>
                <a:cs typeface="+mn-cs"/>
              </a:rPr>
              <a:t> прав і свобод </a:t>
            </a:r>
            <a:r>
              <a:rPr lang="ru-RU" sz="3200" b="1" dirty="0" err="1">
                <a:solidFill>
                  <a:schemeClr val="tx1">
                    <a:lumMod val="95000"/>
                    <a:lumOff val="5000"/>
                  </a:schemeClr>
                </a:solidFill>
                <a:ea typeface="+mn-ea"/>
                <a:cs typeface="+mn-cs"/>
              </a:rPr>
              <a:t>людини</a:t>
            </a:r>
            <a:r>
              <a:rPr lang="ru-RU" sz="3200" b="1" dirty="0">
                <a:solidFill>
                  <a:schemeClr val="tx1">
                    <a:lumMod val="95000"/>
                    <a:lumOff val="5000"/>
                  </a:schemeClr>
                </a:solidFill>
                <a:ea typeface="+mn-ea"/>
                <a:cs typeface="+mn-cs"/>
              </a:rPr>
              <a:t> і </a:t>
            </a:r>
            <a:r>
              <a:rPr lang="ru-RU" sz="3200" b="1" dirty="0" err="1">
                <a:solidFill>
                  <a:schemeClr val="tx1">
                    <a:lumMod val="95000"/>
                    <a:lumOff val="5000"/>
                  </a:schemeClr>
                </a:solidFill>
                <a:ea typeface="+mn-ea"/>
                <a:cs typeface="+mn-cs"/>
              </a:rPr>
              <a:t>громадянина</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безпосередньо</a:t>
            </a:r>
            <a:r>
              <a:rPr lang="ru-RU" sz="3200" b="1" dirty="0">
                <a:solidFill>
                  <a:schemeClr val="tx1">
                    <a:lumMod val="95000"/>
                    <a:lumOff val="5000"/>
                  </a:schemeClr>
                </a:solidFill>
                <a:ea typeface="+mn-ea"/>
                <a:cs typeface="+mn-cs"/>
              </a:rPr>
              <a:t> на </a:t>
            </a:r>
            <a:r>
              <a:rPr lang="ru-RU" sz="3200" b="1" dirty="0" err="1">
                <a:solidFill>
                  <a:schemeClr val="tx1">
                    <a:lumMod val="95000"/>
                    <a:lumOff val="5000"/>
                  </a:schemeClr>
                </a:solidFill>
                <a:ea typeface="+mn-ea"/>
                <a:cs typeface="+mn-cs"/>
              </a:rPr>
              <a:t>підставі</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Конституції</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України</a:t>
            </a:r>
            <a:r>
              <a:rPr lang="ru-RU" sz="3200" b="1" dirty="0">
                <a:solidFill>
                  <a:schemeClr val="tx1">
                    <a:lumMod val="95000"/>
                    <a:lumOff val="5000"/>
                  </a:schemeClr>
                </a:solidFill>
                <a:ea typeface="+mn-ea"/>
                <a:cs typeface="+mn-cs"/>
              </a:rPr>
              <a:t> </a:t>
            </a:r>
            <a:r>
              <a:rPr lang="ru-RU" sz="3200" b="1" dirty="0" err="1">
                <a:solidFill>
                  <a:schemeClr val="tx1">
                    <a:lumMod val="95000"/>
                    <a:lumOff val="5000"/>
                  </a:schemeClr>
                </a:solidFill>
                <a:ea typeface="+mn-ea"/>
                <a:cs typeface="+mn-cs"/>
              </a:rPr>
              <a:t>гарантується</a:t>
            </a:r>
            <a:r>
              <a:rPr lang="ru-RU" sz="3200" b="1" dirty="0">
                <a:solidFill>
                  <a:schemeClr val="tx1">
                    <a:lumMod val="95000"/>
                    <a:lumOff val="5000"/>
                  </a:schemeClr>
                </a:solidFill>
                <a:ea typeface="+mn-ea"/>
                <a:cs typeface="+mn-cs"/>
              </a:rPr>
              <a:t>.</a:t>
            </a:r>
            <a:r>
              <a:rPr lang="ru-RU" sz="3200" dirty="0">
                <a:solidFill>
                  <a:srgbClr val="FF0000"/>
                </a:solidFill>
                <a:ea typeface="+mn-ea"/>
                <a:cs typeface="+mn-cs"/>
              </a:rPr>
              <a:t/>
            </a:r>
            <a:br>
              <a:rPr lang="ru-RU" sz="3200" dirty="0">
                <a:solidFill>
                  <a:srgbClr val="FF0000"/>
                </a:solidFill>
                <a:ea typeface="+mn-ea"/>
                <a:cs typeface="+mn-cs"/>
              </a:rPr>
            </a:br>
            <a:endParaRPr lang="ru-RU" sz="6600" dirty="0">
              <a:solidFill>
                <a:srgbClr val="FF0000"/>
              </a:solidFill>
            </a:endParaRPr>
          </a:p>
        </p:txBody>
      </p:sp>
    </p:spTree>
    <p:extLst>
      <p:ext uri="{BB962C8B-B14F-4D97-AF65-F5344CB8AC3E}">
        <p14:creationId xmlns:p14="http://schemas.microsoft.com/office/powerpoint/2010/main" val="267962554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4664"/>
            <a:ext cx="3238103" cy="3955217"/>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53485"/>
            <a:ext cx="4572000" cy="3429000"/>
          </a:xfrm>
          <a:prstGeom prst="rect">
            <a:avLst/>
          </a:prstGeom>
          <a:noFill/>
          <a:ln>
            <a:noFill/>
          </a:ln>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4221088"/>
            <a:ext cx="3755529" cy="24778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710999"/>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6" name="drumroll.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1268760"/>
            <a:ext cx="8229600" cy="1143000"/>
          </a:xfrm>
        </p:spPr>
        <p:txBody>
          <a:bodyPr>
            <a:normAutofit fontScale="90000"/>
          </a:bodyPr>
          <a:lstStyle/>
          <a:p>
            <a:r>
              <a:rPr lang="ru-RU" sz="2800" dirty="0" err="1"/>
              <a:t>Економічні</a:t>
            </a:r>
            <a:r>
              <a:rPr lang="ru-RU" sz="2800" dirty="0"/>
              <a:t> права та </a:t>
            </a:r>
            <a:r>
              <a:rPr lang="ru-RU" sz="2800" dirty="0" err="1"/>
              <a:t>свободи</a:t>
            </a:r>
            <a:r>
              <a:rPr lang="ru-RU" sz="2800" dirty="0"/>
              <a:t> </a:t>
            </a:r>
            <a:r>
              <a:rPr lang="ru-RU" sz="2800" dirty="0" err="1"/>
              <a:t>людини</a:t>
            </a:r>
            <a:r>
              <a:rPr lang="ru-RU" sz="2800" dirty="0"/>
              <a:t> і </a:t>
            </a:r>
            <a:r>
              <a:rPr lang="ru-RU" sz="2800" dirty="0" err="1"/>
              <a:t>громадянина</a:t>
            </a:r>
            <a:r>
              <a:rPr lang="ru-RU" sz="2800" dirty="0"/>
              <a:t> - </a:t>
            </a:r>
            <a:r>
              <a:rPr lang="ru-RU" sz="2800" dirty="0" err="1"/>
              <a:t>це</a:t>
            </a:r>
            <a:r>
              <a:rPr lang="ru-RU" sz="2800" dirty="0"/>
              <a:t> </a:t>
            </a:r>
            <a:r>
              <a:rPr lang="ru-RU" sz="2800" dirty="0" err="1"/>
              <a:t>самостійний</a:t>
            </a:r>
            <a:r>
              <a:rPr lang="ru-RU" sz="2800" dirty="0"/>
              <a:t> вид прав та свобод у </a:t>
            </a:r>
            <a:r>
              <a:rPr lang="ru-RU" sz="2800" dirty="0" err="1"/>
              <a:t>загальній</a:t>
            </a:r>
            <a:r>
              <a:rPr lang="ru-RU" sz="2800" dirty="0"/>
              <a:t> </a:t>
            </a:r>
            <a:r>
              <a:rPr lang="ru-RU" sz="2800" dirty="0" err="1"/>
              <a:t>системі</a:t>
            </a:r>
            <a:r>
              <a:rPr lang="ru-RU" sz="2800" dirty="0"/>
              <a:t> </a:t>
            </a:r>
            <a:r>
              <a:rPr lang="ru-RU" sz="2800" dirty="0" err="1"/>
              <a:t>конституційних</a:t>
            </a:r>
            <a:r>
              <a:rPr lang="ru-RU" sz="2800" dirty="0"/>
              <a:t> прав та свобод </a:t>
            </a:r>
            <a:r>
              <a:rPr lang="ru-RU" sz="2800" dirty="0" err="1"/>
              <a:t>людини</a:t>
            </a:r>
            <a:r>
              <a:rPr lang="ru-RU" sz="2800" dirty="0"/>
              <a:t> і </a:t>
            </a:r>
            <a:r>
              <a:rPr lang="ru-RU" sz="2800" dirty="0" err="1"/>
              <a:t>громадянина</a:t>
            </a:r>
            <a:r>
              <a:rPr lang="ru-RU" sz="2800" dirty="0"/>
              <a:t>, </a:t>
            </a:r>
            <a:r>
              <a:rPr lang="ru-RU" sz="2800" dirty="0" err="1"/>
              <a:t>під</a:t>
            </a:r>
            <a:r>
              <a:rPr lang="ru-RU" sz="2800" dirty="0"/>
              <a:t> </a:t>
            </a:r>
            <a:r>
              <a:rPr lang="ru-RU" sz="2800" dirty="0" err="1"/>
              <a:t>якими</a:t>
            </a:r>
            <a:r>
              <a:rPr lang="ru-RU" sz="2800" dirty="0"/>
              <a:t> </a:t>
            </a:r>
            <a:r>
              <a:rPr lang="ru-RU" sz="2800" dirty="0" err="1"/>
              <a:t>слід</a:t>
            </a:r>
            <a:r>
              <a:rPr lang="ru-RU" sz="2800" dirty="0"/>
              <a:t> </a:t>
            </a:r>
            <a:r>
              <a:rPr lang="ru-RU" sz="2800" dirty="0" err="1"/>
              <a:t>розуміти</a:t>
            </a:r>
            <a:r>
              <a:rPr lang="ru-RU" sz="2800" dirty="0"/>
              <a:t> </a:t>
            </a:r>
            <a:r>
              <a:rPr lang="ru-RU" sz="2800" dirty="0" err="1"/>
              <a:t>можливості</a:t>
            </a:r>
            <a:r>
              <a:rPr lang="ru-RU" sz="2800" dirty="0"/>
              <a:t> </a:t>
            </a:r>
            <a:r>
              <a:rPr lang="ru-RU" sz="2800" dirty="0" err="1"/>
              <a:t>людини</a:t>
            </a:r>
            <a:r>
              <a:rPr lang="ru-RU" sz="2800" dirty="0"/>
              <a:t> і </a:t>
            </a:r>
            <a:r>
              <a:rPr lang="ru-RU" sz="2800" dirty="0" err="1"/>
              <a:t>громадянина</a:t>
            </a:r>
            <a:r>
              <a:rPr lang="ru-RU" sz="2800" dirty="0"/>
              <a:t> </a:t>
            </a:r>
            <a:r>
              <a:rPr lang="ru-RU" sz="2800" dirty="0" err="1"/>
              <a:t>володіти</a:t>
            </a:r>
            <a:r>
              <a:rPr lang="ru-RU" sz="2800" dirty="0"/>
              <a:t>, </a:t>
            </a:r>
            <a:r>
              <a:rPr lang="ru-RU" sz="2800" dirty="0" err="1"/>
              <a:t>користуватися</a:t>
            </a:r>
            <a:r>
              <a:rPr lang="ru-RU" sz="2800" dirty="0"/>
              <a:t> та </a:t>
            </a:r>
            <a:r>
              <a:rPr lang="ru-RU" sz="2800" dirty="0" err="1"/>
              <a:t>розпоряджатися</a:t>
            </a:r>
            <a:r>
              <a:rPr lang="ru-RU" sz="2800" dirty="0"/>
              <a:t> </a:t>
            </a:r>
            <a:r>
              <a:rPr lang="ru-RU" sz="2800" dirty="0" err="1"/>
              <a:t>економічними</a:t>
            </a:r>
            <a:r>
              <a:rPr lang="ru-RU" sz="2800" dirty="0"/>
              <a:t> благами, а </a:t>
            </a:r>
            <a:r>
              <a:rPr lang="ru-RU" sz="2800" dirty="0" err="1"/>
              <a:t>також</a:t>
            </a:r>
            <a:r>
              <a:rPr lang="ru-RU" sz="2800" dirty="0"/>
              <a:t> </a:t>
            </a:r>
            <a:r>
              <a:rPr lang="ru-RU" sz="2800" dirty="0" err="1"/>
              <a:t>набувати</a:t>
            </a:r>
            <a:r>
              <a:rPr lang="ru-RU" sz="2800" dirty="0"/>
              <a:t> та </a:t>
            </a:r>
            <a:r>
              <a:rPr lang="ru-RU" sz="2800" dirty="0" err="1"/>
              <a:t>захищати</a:t>
            </a:r>
            <a:r>
              <a:rPr lang="ru-RU" sz="2800" dirty="0"/>
              <a:t> </a:t>
            </a:r>
            <a:r>
              <a:rPr lang="ru-RU" sz="2800" dirty="0" err="1"/>
              <a:t>їх</a:t>
            </a:r>
            <a:r>
              <a:rPr lang="ru-RU" sz="2800" dirty="0"/>
              <a:t> у порядку, межах, формах і </a:t>
            </a:r>
            <a:r>
              <a:rPr lang="ru-RU" sz="2800" dirty="0" err="1"/>
              <a:t>спосіб</a:t>
            </a:r>
            <a:r>
              <a:rPr lang="ru-RU" sz="2800" dirty="0"/>
              <a:t>, </a:t>
            </a:r>
            <a:r>
              <a:rPr lang="ru-RU" sz="2800" dirty="0" err="1"/>
              <a:t>передбачених</a:t>
            </a:r>
            <a:r>
              <a:rPr lang="ru-RU" sz="2800" dirty="0"/>
              <a:t> </a:t>
            </a:r>
            <a:r>
              <a:rPr lang="ru-RU" sz="2800" dirty="0" err="1"/>
              <a:t>Конституцією</a:t>
            </a:r>
            <a:r>
              <a:rPr lang="ru-RU" sz="2800" dirty="0"/>
              <a:t> та законами </a:t>
            </a:r>
            <a:r>
              <a:rPr lang="ru-RU" sz="2800" dirty="0" err="1"/>
              <a:t>України</a:t>
            </a:r>
            <a:r>
              <a:rPr lang="ru-RU" sz="2800" dirty="0"/>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573016"/>
            <a:ext cx="172402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75" y="3555652"/>
            <a:ext cx="2174693" cy="290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4223580"/>
            <a:ext cx="2252949" cy="168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79039"/>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6" name="drumroll.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57576"/>
            <a:ext cx="8917311" cy="6007728"/>
          </a:xfrm>
        </p:spPr>
        <p:txBody>
          <a:bodyPr>
            <a:noAutofit/>
          </a:bodyPr>
          <a:lstStyle/>
          <a:p>
            <a:pPr algn="just"/>
            <a:r>
              <a:rPr lang="ru-RU" sz="1400" b="1" i="0" dirty="0" smtClean="0">
                <a:solidFill>
                  <a:schemeClr val="tx1">
                    <a:lumMod val="95000"/>
                    <a:lumOff val="5000"/>
                  </a:schemeClr>
                </a:solidFill>
                <a:effectLst/>
                <a:latin typeface="Palatino Linotype"/>
              </a:rPr>
              <a:t>До </a:t>
            </a:r>
            <a:r>
              <a:rPr lang="ru-RU" sz="1400" b="1" i="0" dirty="0" err="1" smtClean="0">
                <a:solidFill>
                  <a:schemeClr val="tx1">
                    <a:lumMod val="95000"/>
                    <a:lumOff val="5000"/>
                  </a:schemeClr>
                </a:solidFill>
                <a:effectLst/>
                <a:latin typeface="Palatino Linotype"/>
              </a:rPr>
              <a:t>соціальних</a:t>
            </a:r>
            <a:r>
              <a:rPr lang="ru-RU" sz="1400" b="1" i="0" dirty="0" smtClean="0">
                <a:solidFill>
                  <a:schemeClr val="tx1">
                    <a:lumMod val="95000"/>
                    <a:lumOff val="5000"/>
                  </a:schemeClr>
                </a:solidFill>
                <a:effectLst/>
                <a:latin typeface="Palatino Linotype"/>
              </a:rPr>
              <a:t> прав та свобод </a:t>
            </a:r>
            <a:r>
              <a:rPr lang="ru-RU" sz="1400" b="1" i="0" dirty="0" err="1" smtClean="0">
                <a:solidFill>
                  <a:schemeClr val="tx1">
                    <a:lumMod val="95000"/>
                    <a:lumOff val="5000"/>
                  </a:schemeClr>
                </a:solidFill>
                <a:effectLst/>
                <a:latin typeface="Palatino Linotype"/>
              </a:rPr>
              <a:t>людини</a:t>
            </a:r>
            <a:r>
              <a:rPr lang="ru-RU" sz="1400" b="1" i="0" dirty="0" smtClean="0">
                <a:solidFill>
                  <a:schemeClr val="tx1">
                    <a:lumMod val="95000"/>
                    <a:lumOff val="5000"/>
                  </a:schemeClr>
                </a:solidFill>
                <a:effectLst/>
                <a:latin typeface="Palatino Linotype"/>
              </a:rPr>
              <a:t> і </a:t>
            </a:r>
            <a:r>
              <a:rPr lang="ru-RU" sz="1400" b="1" i="0" dirty="0" err="1" smtClean="0">
                <a:solidFill>
                  <a:schemeClr val="tx1">
                    <a:lumMod val="95000"/>
                    <a:lumOff val="5000"/>
                  </a:schemeClr>
                </a:solidFill>
                <a:effectLst/>
                <a:latin typeface="Palatino Linotype"/>
              </a:rPr>
              <a:t>громадянина</a:t>
            </a:r>
            <a:r>
              <a:rPr lang="ru-RU" sz="1400" b="1" i="0" dirty="0" smtClean="0">
                <a:solidFill>
                  <a:schemeClr val="tx1">
                    <a:lumMod val="95000"/>
                    <a:lumOff val="5000"/>
                  </a:schemeClr>
                </a:solidFill>
                <a:effectLst/>
                <a:latin typeface="Palatino Linotype"/>
              </a:rPr>
              <a:t> належать: </a:t>
            </a:r>
            <a:r>
              <a:rPr lang="ru-RU" sz="1400" b="1" i="1" dirty="0" smtClean="0">
                <a:solidFill>
                  <a:schemeClr val="tx1">
                    <a:lumMod val="95000"/>
                    <a:lumOff val="5000"/>
                  </a:schemeClr>
                </a:solidFill>
                <a:effectLst/>
                <a:latin typeface="Palatino Linotype"/>
              </a:rPr>
              <a:t>право кожного на </a:t>
            </a:r>
            <a:r>
              <a:rPr lang="ru-RU" sz="1400" b="1" i="1" dirty="0" err="1" smtClean="0">
                <a:solidFill>
                  <a:schemeClr val="tx1">
                    <a:lumMod val="95000"/>
                    <a:lumOff val="5000"/>
                  </a:schemeClr>
                </a:solidFill>
                <a:effectLst/>
                <a:latin typeface="Palatino Linotype"/>
              </a:rPr>
              <a:t>житло</a:t>
            </a:r>
            <a:r>
              <a:rPr lang="ru-RU" sz="1400" b="1" i="0" dirty="0" smtClean="0">
                <a:solidFill>
                  <a:schemeClr val="tx1">
                    <a:lumMod val="95000"/>
                    <a:lumOff val="5000"/>
                  </a:schemeClr>
                </a:solidFill>
                <a:effectLst/>
                <a:latin typeface="Palatino Linotype"/>
              </a:rPr>
              <a:t> (ст. 47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конституціях</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зарубіжних</a:t>
            </a:r>
            <a:r>
              <a:rPr lang="ru-RU" sz="1400" b="1" i="0" dirty="0" smtClean="0">
                <a:solidFill>
                  <a:schemeClr val="tx1">
                    <a:lumMod val="95000"/>
                    <a:lumOff val="5000"/>
                  </a:schemeClr>
                </a:solidFill>
                <a:effectLst/>
                <a:latin typeface="Palatino Linotype"/>
              </a:rPr>
              <a:t> держав </a:t>
            </a:r>
            <a:r>
              <a:rPr lang="ru-RU" sz="1400" b="1" i="0" dirty="0" err="1" smtClean="0">
                <a:solidFill>
                  <a:schemeClr val="tx1">
                    <a:lumMod val="95000"/>
                    <a:lumOff val="5000"/>
                  </a:schemeClr>
                </a:solidFill>
                <a:effectLst/>
                <a:latin typeface="Palatino Linotype"/>
              </a:rPr>
              <a:t>це</a:t>
            </a:r>
            <a:r>
              <a:rPr lang="ru-RU" sz="1400" b="1" i="0" dirty="0" smtClean="0">
                <a:solidFill>
                  <a:schemeClr val="tx1">
                    <a:lumMod val="95000"/>
                    <a:lumOff val="5000"/>
                  </a:schemeClr>
                </a:solidFill>
                <a:effectLst/>
                <a:latin typeface="Palatino Linotype"/>
              </a:rPr>
              <a:t> право </a:t>
            </a:r>
            <a:r>
              <a:rPr lang="ru-RU" sz="1400" b="1" i="0" dirty="0" err="1" smtClean="0">
                <a:solidFill>
                  <a:schemeClr val="tx1">
                    <a:lumMod val="95000"/>
                    <a:lumOff val="5000"/>
                  </a:schemeClr>
                </a:solidFill>
                <a:effectLst/>
                <a:latin typeface="Palatino Linotype"/>
              </a:rPr>
              <a:t>зазвичай</a:t>
            </a:r>
            <a:r>
              <a:rPr lang="ru-RU" sz="1400" b="1" i="0" dirty="0" smtClean="0">
                <a:solidFill>
                  <a:schemeClr val="tx1">
                    <a:lumMod val="95000"/>
                    <a:lumOff val="5000"/>
                  </a:schemeClr>
                </a:solidFill>
                <a:effectLst/>
                <a:latin typeface="Palatino Linotype"/>
              </a:rPr>
              <a:t> не </a:t>
            </a:r>
            <a:r>
              <a:rPr lang="ru-RU" sz="1400" b="1" i="0" dirty="0" err="1" smtClean="0">
                <a:solidFill>
                  <a:schemeClr val="tx1">
                    <a:lumMod val="95000"/>
                    <a:lumOff val="5000"/>
                  </a:schemeClr>
                </a:solidFill>
                <a:effectLst/>
                <a:latin typeface="Palatino Linotype"/>
              </a:rPr>
              <a:t>формулюється</a:t>
            </a:r>
            <a:r>
              <a:rPr lang="ru-RU" sz="1400" b="1" i="0" dirty="0" smtClean="0">
                <a:solidFill>
                  <a:schemeClr val="tx1">
                    <a:lumMod val="95000"/>
                    <a:lumOff val="5000"/>
                  </a:schemeClr>
                </a:solidFill>
                <a:effectLst/>
                <a:latin typeface="Palatino Linotype"/>
              </a:rPr>
              <a:t> як </a:t>
            </a:r>
            <a:r>
              <a:rPr lang="ru-RU" sz="1400" b="1" i="0" dirty="0" err="1" smtClean="0">
                <a:solidFill>
                  <a:schemeClr val="tx1">
                    <a:lumMod val="95000"/>
                    <a:lumOff val="5000"/>
                  </a:schemeClr>
                </a:solidFill>
                <a:effectLst/>
                <a:latin typeface="Palatino Linotype"/>
              </a:rPr>
              <a:t>суб'єктивне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конституційне</a:t>
            </a:r>
            <a:r>
              <a:rPr lang="ru-RU" sz="1400" b="1" i="0" dirty="0" smtClean="0">
                <a:solidFill>
                  <a:schemeClr val="tx1">
                    <a:lumMod val="95000"/>
                    <a:lumOff val="5000"/>
                  </a:schemeClr>
                </a:solidFill>
                <a:effectLst/>
                <a:latin typeface="Palatino Linotype"/>
              </a:rPr>
              <a:t> право, а тому не </a:t>
            </a:r>
            <a:r>
              <a:rPr lang="ru-RU" sz="1400" b="1" i="0" dirty="0" err="1" smtClean="0">
                <a:solidFill>
                  <a:schemeClr val="tx1">
                    <a:lumMod val="95000"/>
                    <a:lumOff val="5000"/>
                  </a:schemeClr>
                </a:solidFill>
                <a:effectLst/>
                <a:latin typeface="Palatino Linotype"/>
              </a:rPr>
              <a:t>захищається</a:t>
            </a:r>
            <a:r>
              <a:rPr lang="ru-RU" sz="1400" b="1" i="0" dirty="0" smtClean="0">
                <a:solidFill>
                  <a:schemeClr val="tx1">
                    <a:lumMod val="95000"/>
                    <a:lumOff val="5000"/>
                  </a:schemeClr>
                </a:solidFill>
                <a:effectLst/>
                <a:latin typeface="Palatino Linotype"/>
              </a:rPr>
              <a:t> судом4. </a:t>
            </a:r>
            <a:r>
              <a:rPr lang="ru-RU" sz="1400" b="1" i="0" dirty="0" err="1" smtClean="0">
                <a:solidFill>
                  <a:schemeClr val="tx1">
                    <a:lumMod val="95000"/>
                    <a:lumOff val="5000"/>
                  </a:schemeClr>
                </a:solidFill>
                <a:effectLst/>
                <a:latin typeface="Palatino Linotype"/>
              </a:rPr>
              <a:t>Певною</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мірою</a:t>
            </a:r>
            <a:r>
              <a:rPr lang="ru-RU" sz="1400" b="1" i="0" dirty="0" smtClean="0">
                <a:solidFill>
                  <a:schemeClr val="tx1">
                    <a:lumMod val="95000"/>
                    <a:lumOff val="5000"/>
                  </a:schemeClr>
                </a:solidFill>
                <a:effectLst/>
                <a:latin typeface="Palatino Linotype"/>
              </a:rPr>
              <a:t> про </a:t>
            </a:r>
            <a:r>
              <a:rPr lang="ru-RU" sz="1400" b="1" i="0" dirty="0" err="1" smtClean="0">
                <a:solidFill>
                  <a:schemeClr val="tx1">
                    <a:lumMod val="95000"/>
                    <a:lumOff val="5000"/>
                  </a:schemeClr>
                </a:solidFill>
                <a:effectLst/>
                <a:latin typeface="Palatino Linotype"/>
              </a:rPr>
              <a:t>таке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розуміння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зазначеного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конституційного</a:t>
            </a:r>
            <a:r>
              <a:rPr lang="ru-RU" sz="1400" b="1" i="0" dirty="0" smtClean="0">
                <a:solidFill>
                  <a:schemeClr val="tx1">
                    <a:lumMod val="95000"/>
                    <a:lumOff val="5000"/>
                  </a:schemeClr>
                </a:solidFill>
                <a:effectLst/>
                <a:latin typeface="Palatino Linotype"/>
              </a:rPr>
              <a:t> права в </a:t>
            </a:r>
            <a:r>
              <a:rPr lang="ru-RU" sz="1400" b="1" i="0" dirty="0" err="1" smtClean="0">
                <a:solidFill>
                  <a:schemeClr val="tx1">
                    <a:lumMod val="95000"/>
                    <a:lumOff val="5000"/>
                  </a:schemeClr>
                </a:solidFill>
                <a:effectLst/>
                <a:latin typeface="Palatino Linotype"/>
              </a:rPr>
              <a:t>Україні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свідчить</a:t>
            </a:r>
            <a:r>
              <a:rPr lang="ru-RU" sz="1400" b="1" i="0" dirty="0" smtClean="0">
                <a:solidFill>
                  <a:schemeClr val="tx1">
                    <a:lumMod val="95000"/>
                    <a:lumOff val="5000"/>
                  </a:schemeClr>
                </a:solidFill>
                <a:effectLst/>
                <a:latin typeface="Palatino Linotype"/>
              </a:rPr>
              <a:t> те, </a:t>
            </a:r>
            <a:r>
              <a:rPr lang="ru-RU" sz="1400" b="1" i="0" dirty="0" err="1" smtClean="0">
                <a:solidFill>
                  <a:schemeClr val="tx1">
                    <a:lumMod val="95000"/>
                    <a:lumOff val="5000"/>
                  </a:schemeClr>
                </a:solidFill>
                <a:effectLst/>
                <a:latin typeface="Palatino Linotype"/>
              </a:rPr>
              <a:t>що</a:t>
            </a:r>
            <a:r>
              <a:rPr lang="ru-RU" sz="1400" b="1" i="0" dirty="0" smtClean="0">
                <a:solidFill>
                  <a:schemeClr val="tx1">
                    <a:lumMod val="95000"/>
                    <a:lumOff val="5000"/>
                  </a:schemeClr>
                </a:solidFill>
                <a:effectLst/>
                <a:latin typeface="Palatino Linotype"/>
              </a:rPr>
              <a:t> в ст. 47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закріплено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положення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відповідно</a:t>
            </a:r>
            <a:r>
              <a:rPr lang="ru-RU" sz="1400" b="1" i="0" dirty="0" smtClean="0">
                <a:solidFill>
                  <a:schemeClr val="tx1">
                    <a:lumMod val="95000"/>
                    <a:lumOff val="5000"/>
                  </a:schemeClr>
                </a:solidFill>
                <a:effectLst/>
                <a:latin typeface="Palatino Linotype"/>
              </a:rPr>
              <a:t> до </a:t>
            </a:r>
            <a:r>
              <a:rPr lang="ru-RU" sz="1400" b="1" i="0" dirty="0" err="1" smtClean="0">
                <a:solidFill>
                  <a:schemeClr val="tx1">
                    <a:lumMod val="95000"/>
                    <a:lumOff val="5000"/>
                  </a:schemeClr>
                </a:solidFill>
                <a:effectLst/>
                <a:latin typeface="Palatino Linotype"/>
              </a:rPr>
              <a:t>якого</a:t>
            </a:r>
            <a:r>
              <a:rPr lang="ru-RU" sz="1400" b="1" i="0" dirty="0" smtClean="0">
                <a:solidFill>
                  <a:schemeClr val="tx1">
                    <a:lumMod val="95000"/>
                    <a:lumOff val="5000"/>
                  </a:schemeClr>
                </a:solidFill>
                <a:effectLst/>
                <a:latin typeface="Palatino Linotype"/>
              </a:rPr>
              <a:t> держава </a:t>
            </a:r>
            <a:r>
              <a:rPr lang="ru-RU" sz="1400" b="1" i="0" dirty="0" err="1" smtClean="0">
                <a:solidFill>
                  <a:schemeClr val="tx1">
                    <a:lumMod val="95000"/>
                    <a:lumOff val="5000"/>
                  </a:schemeClr>
                </a:solidFill>
                <a:effectLst/>
                <a:latin typeface="Palatino Linotype"/>
              </a:rPr>
              <a:t>створює</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умови</a:t>
            </a:r>
            <a:r>
              <a:rPr lang="ru-RU" sz="1400" b="1" i="0" dirty="0" smtClean="0">
                <a:solidFill>
                  <a:schemeClr val="tx1">
                    <a:lumMod val="95000"/>
                    <a:lumOff val="5000"/>
                  </a:schemeClr>
                </a:solidFill>
                <a:effectLst/>
                <a:latin typeface="Palatino Linotype"/>
              </a:rPr>
              <a:t>, за </a:t>
            </a:r>
            <a:r>
              <a:rPr lang="ru-RU" sz="1400" b="1" i="0" dirty="0" err="1" smtClean="0">
                <a:solidFill>
                  <a:schemeClr val="tx1">
                    <a:lumMod val="95000"/>
                    <a:lumOff val="5000"/>
                  </a:schemeClr>
                </a:solidFill>
                <a:effectLst/>
                <a:latin typeface="Palatino Linotype"/>
              </a:rPr>
              <a:t>яких</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кожний</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громадянин</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матиме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змогу</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побудувати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житло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придбати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його</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власність</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або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взяти</a:t>
            </a:r>
            <a:r>
              <a:rPr lang="ru-RU" sz="1400" b="1" i="0" dirty="0" smtClean="0">
                <a:solidFill>
                  <a:schemeClr val="tx1">
                    <a:lumMod val="95000"/>
                    <a:lumOff val="5000"/>
                  </a:schemeClr>
                </a:solidFill>
                <a:effectLst/>
                <a:latin typeface="Palatino Linotype"/>
              </a:rPr>
              <a:t> в </a:t>
            </a:r>
            <a:r>
              <a:rPr lang="ru-RU" sz="1400" b="1" i="0" dirty="0" err="1" smtClean="0">
                <a:solidFill>
                  <a:schemeClr val="tx1">
                    <a:lumMod val="95000"/>
                    <a:lumOff val="5000"/>
                  </a:schemeClr>
                </a:solidFill>
                <a:effectLst/>
                <a:latin typeface="Palatino Linotype"/>
              </a:rPr>
              <a:t>оренду</a:t>
            </a:r>
            <a:r>
              <a:rPr lang="ru-RU" sz="1400" b="1" i="0" dirty="0" smtClean="0">
                <a:solidFill>
                  <a:schemeClr val="tx1">
                    <a:lumMod val="95000"/>
                    <a:lumOff val="5000"/>
                  </a:schemeClr>
                </a:solidFill>
                <a:effectLst/>
                <a:latin typeface="Palatino Linotype"/>
              </a:rPr>
              <a:t>;</a:t>
            </a:r>
          </a:p>
          <a:p>
            <a:pPr algn="just"/>
            <a:r>
              <a:rPr lang="ru-RU" sz="1400" b="1" i="0" dirty="0" smtClean="0">
                <a:solidFill>
                  <a:schemeClr val="tx1">
                    <a:lumMod val="95000"/>
                    <a:lumOff val="5000"/>
                  </a:schemeClr>
                </a:solidFill>
                <a:effectLst/>
                <a:latin typeface="Palatino Linotype"/>
              </a:rPr>
              <a:t>право кожного на </a:t>
            </a:r>
            <a:r>
              <a:rPr lang="ru-RU" sz="1400" b="1" i="0" dirty="0" err="1" smtClean="0">
                <a:solidFill>
                  <a:schemeClr val="tx1">
                    <a:lumMod val="95000"/>
                    <a:lumOff val="5000"/>
                  </a:schemeClr>
                </a:solidFill>
                <a:effectLst/>
                <a:latin typeface="Palatino Linotype"/>
              </a:rPr>
              <a:t>працю</a:t>
            </a:r>
            <a:endParaRPr lang="ru-RU" sz="1400" b="1" i="0" dirty="0" smtClean="0">
              <a:solidFill>
                <a:schemeClr val="tx1">
                  <a:lumMod val="95000"/>
                  <a:lumOff val="5000"/>
                </a:schemeClr>
              </a:solidFill>
              <a:effectLst/>
              <a:latin typeface="Palatino Linotype"/>
            </a:endParaRPr>
          </a:p>
          <a:p>
            <a:pPr algn="just"/>
            <a:r>
              <a:rPr lang="ru-RU" sz="1400" b="1" i="0" dirty="0" smtClean="0">
                <a:solidFill>
                  <a:schemeClr val="tx1">
                    <a:lumMod val="95000"/>
                    <a:lumOff val="5000"/>
                  </a:schemeClr>
                </a:solidFill>
                <a:effectLst/>
                <a:latin typeface="Palatino Linotype"/>
              </a:rPr>
              <a:t>(ст. 43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Реалізація</a:t>
            </a:r>
            <a:r>
              <a:rPr lang="ru-RU" sz="1400" b="1" i="0" dirty="0" smtClean="0">
                <a:solidFill>
                  <a:schemeClr val="tx1">
                    <a:lumMod val="95000"/>
                    <a:lumOff val="5000"/>
                  </a:schemeClr>
                </a:solidFill>
                <a:effectLst/>
                <a:latin typeface="Palatino Linotype"/>
              </a:rPr>
              <a:t> права на </a:t>
            </a:r>
            <a:r>
              <a:rPr lang="ru-RU" sz="1400" b="1" i="0" dirty="0" err="1" smtClean="0">
                <a:solidFill>
                  <a:schemeClr val="tx1">
                    <a:lumMod val="95000"/>
                    <a:lumOff val="5000"/>
                  </a:schemeClr>
                </a:solidFill>
                <a:effectLst/>
                <a:latin typeface="Palatino Linotype"/>
              </a:rPr>
              <a:t>працю</a:t>
            </a:r>
            <a:r>
              <a:rPr lang="ru-RU" sz="1400" b="1" i="0" dirty="0" smtClean="0">
                <a:solidFill>
                  <a:schemeClr val="tx1">
                    <a:lumMod val="95000"/>
                    <a:lumOff val="5000"/>
                  </a:schemeClr>
                </a:solidFill>
                <a:effectLst/>
                <a:latin typeface="Palatino Linotype"/>
              </a:rPr>
              <a:t> є </a:t>
            </a:r>
            <a:r>
              <a:rPr lang="ru-RU" sz="1400" b="1" i="0" dirty="0" err="1" smtClean="0">
                <a:solidFill>
                  <a:schemeClr val="tx1">
                    <a:lumMod val="95000"/>
                    <a:lumOff val="5000"/>
                  </a:schemeClr>
                </a:solidFill>
                <a:effectLst/>
                <a:latin typeface="Palatino Linotype"/>
              </a:rPr>
              <a:t>досить</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проблемним</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питанням</a:t>
            </a:r>
            <a:r>
              <a:rPr lang="ru-RU" sz="1400" b="1" i="0" dirty="0" smtClean="0">
                <a:solidFill>
                  <a:schemeClr val="tx1">
                    <a:lumMod val="95000"/>
                    <a:lumOff val="5000"/>
                  </a:schemeClr>
                </a:solidFill>
                <a:effectLst/>
                <a:latin typeface="Palatino Linotype"/>
              </a:rPr>
              <a:t>. Проблема </a:t>
            </a:r>
            <a:r>
              <a:rPr lang="ru-RU" sz="1400" b="1" i="0" dirty="0" err="1" smtClean="0">
                <a:solidFill>
                  <a:schemeClr val="tx1">
                    <a:lumMod val="95000"/>
                    <a:lumOff val="5000"/>
                  </a:schemeClr>
                </a:solidFill>
                <a:effectLst/>
                <a:latin typeface="Palatino Linotype"/>
              </a:rPr>
              <a:t>ця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полягає</a:t>
            </a:r>
            <a:r>
              <a:rPr lang="ru-RU" sz="1400" b="1" i="0" dirty="0" smtClean="0">
                <a:solidFill>
                  <a:schemeClr val="tx1">
                    <a:lumMod val="95000"/>
                    <a:lumOff val="5000"/>
                  </a:schemeClr>
                </a:solidFill>
                <a:effectLst/>
                <a:latin typeface="Palatino Linotype"/>
              </a:rPr>
              <a:t> у тому, </a:t>
            </a:r>
            <a:r>
              <a:rPr lang="ru-RU" sz="1400" b="1" i="0" dirty="0" err="1" smtClean="0">
                <a:solidFill>
                  <a:schemeClr val="tx1">
                    <a:lumMod val="95000"/>
                    <a:lumOff val="5000"/>
                  </a:schemeClr>
                </a:solidFill>
                <a:effectLst/>
                <a:latin typeface="Palatino Linotype"/>
              </a:rPr>
              <a:t>що</a:t>
            </a:r>
            <a:r>
              <a:rPr lang="ru-RU" sz="1400" b="1" i="0" dirty="0" smtClean="0">
                <a:solidFill>
                  <a:schemeClr val="tx1">
                    <a:lumMod val="95000"/>
                    <a:lumOff val="5000"/>
                  </a:schemeClr>
                </a:solidFill>
                <a:effectLst/>
                <a:latin typeface="Palatino Linotype"/>
              </a:rPr>
              <a:t> в </a:t>
            </a:r>
            <a:r>
              <a:rPr lang="ru-RU" sz="1400" b="1" i="0" dirty="0" err="1" smtClean="0">
                <a:solidFill>
                  <a:schemeClr val="tx1">
                    <a:lumMod val="95000"/>
                    <a:lumOff val="5000"/>
                  </a:schemeClr>
                </a:solidFill>
                <a:effectLst/>
                <a:latin typeface="Palatino Linotype"/>
              </a:rPr>
              <a:t>умовах</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ринкової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економіки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таке</a:t>
            </a:r>
            <a:r>
              <a:rPr lang="ru-RU" sz="1400" b="1" i="0" dirty="0" smtClean="0">
                <a:solidFill>
                  <a:schemeClr val="tx1">
                    <a:lumMod val="95000"/>
                    <a:lumOff val="5000"/>
                  </a:schemeClr>
                </a:solidFill>
                <a:effectLst/>
                <a:latin typeface="Palatino Linotype"/>
              </a:rPr>
              <a:t> право не </a:t>
            </a:r>
            <a:r>
              <a:rPr lang="ru-RU" sz="1400" b="1" i="0" dirty="0" err="1" smtClean="0">
                <a:solidFill>
                  <a:schemeClr val="tx1">
                    <a:lumMod val="95000"/>
                    <a:lumOff val="5000"/>
                  </a:schemeClr>
                </a:solidFill>
                <a:effectLst/>
                <a:latin typeface="Palatino Linotype"/>
              </a:rPr>
              <a:t>може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мати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юридичного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механізму</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своєї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реалізації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якщо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його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розуміти</a:t>
            </a:r>
            <a:r>
              <a:rPr lang="ru-RU" sz="1400" b="1" i="0" dirty="0" smtClean="0">
                <a:solidFill>
                  <a:schemeClr val="tx1">
                    <a:lumMod val="95000"/>
                    <a:lumOff val="5000"/>
                  </a:schemeClr>
                </a:solidFill>
                <a:effectLst/>
                <a:latin typeface="Palatino Linotype"/>
              </a:rPr>
              <a:t> у тому </a:t>
            </a:r>
            <a:r>
              <a:rPr lang="ru-RU" sz="1400" b="1" i="0" dirty="0" err="1" smtClean="0">
                <a:solidFill>
                  <a:schemeClr val="tx1">
                    <a:lumMod val="95000"/>
                    <a:lumOff val="5000"/>
                  </a:schemeClr>
                </a:solidFill>
                <a:effectLst/>
                <a:latin typeface="Palatino Linotype"/>
              </a:rPr>
              <a:t>значенні</a:t>
            </a:r>
            <a:r>
              <a:rPr lang="ru-RU" sz="1400" b="1" i="0" dirty="0" smtClean="0">
                <a:solidFill>
                  <a:schemeClr val="tx1">
                    <a:lumMod val="95000"/>
                    <a:lumOff val="5000"/>
                  </a:schemeClr>
                </a:solidFill>
                <a:effectLst/>
                <a:latin typeface="Palatino Linotype"/>
              </a:rPr>
              <a:t>, в </a:t>
            </a:r>
            <a:r>
              <a:rPr lang="ru-RU" sz="1400" b="1" i="0" dirty="0" err="1" smtClean="0">
                <a:solidFill>
                  <a:schemeClr val="tx1">
                    <a:lumMod val="95000"/>
                    <a:lumOff val="5000"/>
                  </a:schemeClr>
                </a:solidFill>
                <a:effectLst/>
                <a:latin typeface="Palatino Linotype"/>
              </a:rPr>
              <a:t>якому</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воно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закріплювалося</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соціалістичних</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конституціях</a:t>
            </a:r>
            <a:r>
              <a:rPr lang="ru-RU" sz="1400" b="1" i="0" dirty="0" smtClean="0">
                <a:solidFill>
                  <a:schemeClr val="tx1">
                    <a:lumMod val="95000"/>
                    <a:lumOff val="5000"/>
                  </a:schemeClr>
                </a:solidFill>
                <a:effectLst/>
                <a:latin typeface="Palatino Linotype"/>
              </a:rPr>
              <a:t>: як право на </a:t>
            </a:r>
            <a:r>
              <a:rPr lang="ru-RU" sz="1400" b="1" i="0" dirty="0" err="1" smtClean="0">
                <a:solidFill>
                  <a:schemeClr val="tx1">
                    <a:lumMod val="95000"/>
                    <a:lumOff val="5000"/>
                  </a:schemeClr>
                </a:solidFill>
                <a:effectLst/>
                <a:latin typeface="Palatino Linotype"/>
              </a:rPr>
              <a:t>отримання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гарантованої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роботи</a:t>
            </a:r>
            <a:r>
              <a:rPr lang="ru-RU" sz="1400" b="1" i="0" dirty="0" smtClean="0">
                <a:solidFill>
                  <a:schemeClr val="tx1">
                    <a:lumMod val="95000"/>
                    <a:lumOff val="5000"/>
                  </a:schemeClr>
                </a:solidFill>
                <a:effectLst/>
                <a:latin typeface="Palatino Linotype"/>
              </a:rPr>
              <a:t> з оплатою </a:t>
            </a:r>
            <a:r>
              <a:rPr lang="ru-RU" sz="1400" b="1" i="0" dirty="0" err="1" smtClean="0">
                <a:solidFill>
                  <a:schemeClr val="tx1">
                    <a:lumMod val="95000"/>
                    <a:lumOff val="5000"/>
                  </a:schemeClr>
                </a:solidFill>
                <a:effectLst/>
                <a:latin typeface="Palatino Linotype"/>
              </a:rPr>
              <a:t>праці</a:t>
            </a:r>
            <a:r>
              <a:rPr lang="ru-RU" sz="1400" b="1" i="0" dirty="0" smtClean="0">
                <a:solidFill>
                  <a:schemeClr val="tx1">
                    <a:lumMod val="95000"/>
                    <a:lumOff val="5000"/>
                  </a:schemeClr>
                </a:solidFill>
                <a:effectLst/>
                <a:latin typeface="Palatino Linotype"/>
              </a:rPr>
              <a:t> за </a:t>
            </a:r>
            <a:r>
              <a:rPr lang="ru-RU" sz="1400" b="1" i="0" dirty="0" err="1" smtClean="0">
                <a:solidFill>
                  <a:schemeClr val="tx1">
                    <a:lumMod val="95000"/>
                    <a:lumOff val="5000"/>
                  </a:schemeClr>
                </a:solidFill>
                <a:effectLst/>
                <a:latin typeface="Palatino Linotype"/>
              </a:rPr>
              <a:t>її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кількістю</a:t>
            </a:r>
            <a:r>
              <a:rPr lang="ru-RU" sz="1400" b="1" i="0" dirty="0" smtClean="0">
                <a:solidFill>
                  <a:schemeClr val="tx1">
                    <a:lumMod val="95000"/>
                    <a:lumOff val="5000"/>
                  </a:schemeClr>
                </a:solidFill>
                <a:effectLst/>
                <a:latin typeface="Palatino Linotype"/>
              </a:rPr>
              <a:t> і </a:t>
            </a:r>
            <a:r>
              <a:rPr lang="ru-RU" sz="1400" b="1" i="0" dirty="0" err="1" smtClean="0">
                <a:solidFill>
                  <a:schemeClr val="tx1">
                    <a:lumMod val="95000"/>
                    <a:lumOff val="5000"/>
                  </a:schemeClr>
                </a:solidFill>
                <a:effectLst/>
                <a:latin typeface="Palatino Linotype"/>
              </a:rPr>
              <a:t>якістю</a:t>
            </a:r>
            <a:r>
              <a:rPr lang="ru-RU" sz="1400" b="1" i="0" dirty="0" smtClean="0">
                <a:solidFill>
                  <a:schemeClr val="tx1">
                    <a:lumMod val="95000"/>
                    <a:lumOff val="5000"/>
                  </a:schemeClr>
                </a:solidFill>
                <a:effectLst/>
                <a:latin typeface="Palatino Linotype"/>
              </a:rPr>
              <a:t> (ч. 1 ст. 118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СРСР 1936 р.). При </a:t>
            </a:r>
            <a:r>
              <a:rPr lang="ru-RU" sz="1400" b="1" i="0" dirty="0" err="1" smtClean="0">
                <a:solidFill>
                  <a:schemeClr val="tx1">
                    <a:lumMod val="95000"/>
                    <a:lumOff val="5000"/>
                  </a:schemeClr>
                </a:solidFill>
                <a:effectLst/>
                <a:latin typeface="Palatino Linotype"/>
              </a:rPr>
              <a:t>закріпленні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цього</a:t>
            </a:r>
            <a:r>
              <a:rPr lang="ru-RU" sz="1400" b="1" i="0" dirty="0" smtClean="0">
                <a:solidFill>
                  <a:schemeClr val="tx1">
                    <a:lumMod val="95000"/>
                    <a:lumOff val="5000"/>
                  </a:schemeClr>
                </a:solidFill>
                <a:effectLst/>
                <a:latin typeface="Palatino Linotype"/>
              </a:rPr>
              <a:t> права </a:t>
            </a:r>
            <a:r>
              <a:rPr lang="ru-RU" sz="1400" b="1" i="0" dirty="0" err="1" smtClean="0">
                <a:solidFill>
                  <a:schemeClr val="tx1">
                    <a:lumMod val="95000"/>
                    <a:lumOff val="5000"/>
                  </a:schemeClr>
                </a:solidFill>
                <a:effectLst/>
                <a:latin typeface="Palatino Linotype"/>
              </a:rPr>
              <a:t>потрібно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знайти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оптимальне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формулювання</a:t>
            </a:r>
            <a:r>
              <a:rPr lang="ru-RU" sz="1400" b="1" i="0" dirty="0" smtClean="0">
                <a:solidFill>
                  <a:schemeClr val="tx1">
                    <a:lumMod val="95000"/>
                    <a:lumOff val="5000"/>
                  </a:schemeClr>
                </a:solidFill>
                <a:effectLst/>
                <a:latin typeface="Palatino Linotype"/>
              </a:rPr>
              <a:t>, яке б, з одного боку, </a:t>
            </a:r>
            <a:r>
              <a:rPr lang="ru-RU" sz="1400" b="1" i="0" dirty="0" err="1" smtClean="0">
                <a:solidFill>
                  <a:schemeClr val="tx1">
                    <a:lumMod val="95000"/>
                    <a:lumOff val="5000"/>
                  </a:schemeClr>
                </a:solidFill>
                <a:effectLst/>
                <a:latin typeface="Palatino Linotype"/>
              </a:rPr>
              <a:t>задовольняло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соціальні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очікування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однак</a:t>
            </a:r>
            <a:r>
              <a:rPr lang="ru-RU" sz="1400" b="1" i="0" dirty="0" smtClean="0">
                <a:solidFill>
                  <a:schemeClr val="tx1">
                    <a:lumMod val="95000"/>
                    <a:lumOff val="5000"/>
                  </a:schemeClr>
                </a:solidFill>
                <a:effectLst/>
                <a:latin typeface="Palatino Linotype"/>
              </a:rPr>
              <a:t> з </a:t>
            </a:r>
            <a:r>
              <a:rPr lang="ru-RU" sz="1400" b="1" i="0" dirty="0" err="1" smtClean="0">
                <a:solidFill>
                  <a:schemeClr val="tx1">
                    <a:lumMod val="95000"/>
                    <a:lumOff val="5000"/>
                  </a:schemeClr>
                </a:solidFill>
                <a:effectLst/>
                <a:latin typeface="Palatino Linotype"/>
              </a:rPr>
              <a:t>іншого</a:t>
            </a:r>
            <a:r>
              <a:rPr lang="ru-RU" sz="1400" b="1" i="0" dirty="0" smtClean="0">
                <a:solidFill>
                  <a:schemeClr val="tx1">
                    <a:lumMod val="95000"/>
                    <a:lumOff val="5000"/>
                  </a:schemeClr>
                </a:solidFill>
                <a:effectLst/>
                <a:latin typeface="Palatino Linotype"/>
              </a:rPr>
              <a:t> - не допустило </a:t>
            </a:r>
            <a:r>
              <a:rPr lang="ru-RU" sz="1400" b="1" i="0" dirty="0" err="1" smtClean="0">
                <a:solidFill>
                  <a:schemeClr val="tx1">
                    <a:lumMod val="95000"/>
                    <a:lumOff val="5000"/>
                  </a:schemeClr>
                </a:solidFill>
                <a:effectLst/>
                <a:latin typeface="Palatino Linotype"/>
              </a:rPr>
              <a:t>подання</a:t>
            </a:r>
            <a:r>
              <a:rPr lang="ru-RU" sz="1400" b="1" i="0" dirty="0" smtClean="0">
                <a:solidFill>
                  <a:schemeClr val="tx1">
                    <a:lumMod val="95000"/>
                    <a:lumOff val="5000"/>
                  </a:schemeClr>
                </a:solidFill>
                <a:effectLst/>
                <a:latin typeface="Palatino Linotype"/>
              </a:rPr>
              <a:t> до суду </a:t>
            </a:r>
            <a:r>
              <a:rPr lang="ru-RU" sz="1400" b="1" i="0" dirty="0" err="1" smtClean="0">
                <a:solidFill>
                  <a:schemeClr val="tx1">
                    <a:lumMod val="95000"/>
                    <a:lumOff val="5000"/>
                  </a:schemeClr>
                </a:solidFill>
                <a:effectLst/>
                <a:latin typeface="Palatino Linotype"/>
              </a:rPr>
              <a:t>позовів</a:t>
            </a:r>
            <a:r>
              <a:rPr lang="ru-RU" sz="1400" b="1" i="0" dirty="0" smtClean="0">
                <a:solidFill>
                  <a:schemeClr val="tx1">
                    <a:lumMod val="95000"/>
                    <a:lumOff val="5000"/>
                  </a:schemeClr>
                </a:solidFill>
                <a:effectLst/>
                <a:latin typeface="Palatino Linotype"/>
              </a:rPr>
              <a:t> до </a:t>
            </a:r>
            <a:r>
              <a:rPr lang="ru-RU" sz="1400" b="1" i="0" dirty="0" err="1" smtClean="0">
                <a:solidFill>
                  <a:schemeClr val="tx1">
                    <a:lumMod val="95000"/>
                    <a:lumOff val="5000"/>
                  </a:schemeClr>
                </a:solidFill>
                <a:effectLst/>
                <a:latin typeface="Palatino Linotype"/>
              </a:rPr>
              <a:t>держави</a:t>
            </a:r>
            <a:r>
              <a:rPr lang="ru-RU" sz="1400" b="1" i="0" dirty="0" smtClean="0">
                <a:solidFill>
                  <a:schemeClr val="tx1">
                    <a:lumMod val="95000"/>
                    <a:lumOff val="5000"/>
                  </a:schemeClr>
                </a:solidFill>
                <a:effectLst/>
                <a:latin typeface="Palatino Linotype"/>
              </a:rPr>
              <a:t> з </a:t>
            </a:r>
            <a:r>
              <a:rPr lang="ru-RU" sz="1400" b="1" i="0" dirty="0" err="1" smtClean="0">
                <a:solidFill>
                  <a:schemeClr val="tx1">
                    <a:lumMod val="95000"/>
                    <a:lumOff val="5000"/>
                  </a:schemeClr>
                </a:solidFill>
                <a:effectLst/>
                <a:latin typeface="Palatino Linotype"/>
              </a:rPr>
              <a:t>вимогою</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надати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робоче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місце</a:t>
            </a:r>
            <a:r>
              <a:rPr lang="ru-RU" sz="1400" b="1" i="0" dirty="0" smtClean="0">
                <a:solidFill>
                  <a:schemeClr val="tx1">
                    <a:lumMod val="95000"/>
                    <a:lumOff val="5000"/>
                  </a:schemeClr>
                </a:solidFill>
                <a:effectLst/>
                <a:latin typeface="Palatino Linotype"/>
              </a:rPr>
              <a:t> на </a:t>
            </a:r>
            <a:r>
              <a:rPr lang="ru-RU" sz="1400" b="1" i="0" dirty="0" err="1" smtClean="0">
                <a:solidFill>
                  <a:schemeClr val="tx1">
                    <a:lumMod val="95000"/>
                    <a:lumOff val="5000"/>
                  </a:schemeClr>
                </a:solidFill>
                <a:effectLst/>
                <a:latin typeface="Palatino Linotype"/>
              </a:rPr>
              <a:t>підставі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конституційної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норми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Наприклад</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Італії</a:t>
            </a:r>
            <a:r>
              <a:rPr lang="ru-RU" sz="1400" b="1" i="0" dirty="0" smtClean="0">
                <a:solidFill>
                  <a:schemeClr val="tx1">
                    <a:lumMod val="95000"/>
                    <a:lumOff val="5000"/>
                  </a:schemeClr>
                </a:solidFill>
                <a:effectLst/>
                <a:latin typeface="Palatino Linotype"/>
              </a:rPr>
              <a:t> право на </a:t>
            </a:r>
            <a:r>
              <a:rPr lang="ru-RU" sz="1400" b="1" i="0" dirty="0" err="1" smtClean="0">
                <a:solidFill>
                  <a:schemeClr val="tx1">
                    <a:lumMod val="95000"/>
                    <a:lumOff val="5000"/>
                  </a:schemeClr>
                </a:solidFill>
                <a:effectLst/>
                <a:latin typeface="Palatino Linotype"/>
              </a:rPr>
              <a:t>працю</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записане</a:t>
            </a:r>
            <a:r>
              <a:rPr lang="ru-RU" sz="1400" b="1" i="0" dirty="0" smtClean="0">
                <a:solidFill>
                  <a:schemeClr val="tx1">
                    <a:lumMod val="95000"/>
                    <a:lumOff val="5000"/>
                  </a:schemeClr>
                </a:solidFill>
                <a:effectLst/>
                <a:latin typeface="Palatino Linotype"/>
              </a:rPr>
              <a:t> не в </a:t>
            </a:r>
            <a:r>
              <a:rPr lang="ru-RU" sz="1400" b="1" i="0" dirty="0" err="1" smtClean="0">
                <a:solidFill>
                  <a:schemeClr val="tx1">
                    <a:lumMod val="95000"/>
                    <a:lumOff val="5000"/>
                  </a:schemeClr>
                </a:solidFill>
                <a:effectLst/>
                <a:latin typeface="Palatino Linotype"/>
              </a:rPr>
              <a:t>частині</a:t>
            </a:r>
            <a:r>
              <a:rPr lang="ru-RU" sz="1400" b="1" i="0" dirty="0" smtClean="0">
                <a:solidFill>
                  <a:schemeClr val="tx1">
                    <a:lumMod val="95000"/>
                    <a:lumOff val="5000"/>
                  </a:schemeClr>
                </a:solidFill>
                <a:effectLst/>
                <a:latin typeface="Palatino Linotype"/>
              </a:rPr>
              <a:t> І "Права та </a:t>
            </a:r>
            <a:r>
              <a:rPr lang="ru-RU" sz="1400" b="1" i="0" dirty="0" err="1" smtClean="0">
                <a:solidFill>
                  <a:schemeClr val="tx1">
                    <a:lumMod val="95000"/>
                    <a:lumOff val="5000"/>
                  </a:schemeClr>
                </a:solidFill>
                <a:effectLst/>
                <a:latin typeface="Palatino Linotype"/>
              </a:rPr>
              <a:t>обов'язки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громадян</a:t>
            </a:r>
            <a:r>
              <a:rPr lang="ru-RU" sz="1400" b="1" i="0" dirty="0" smtClean="0">
                <a:solidFill>
                  <a:schemeClr val="tx1">
                    <a:lumMod val="95000"/>
                    <a:lumOff val="5000"/>
                  </a:schemeClr>
                </a:solidFill>
                <a:effectLst/>
                <a:latin typeface="Palatino Linotype"/>
              </a:rPr>
              <a:t>", а у </a:t>
            </a:r>
            <a:r>
              <a:rPr lang="ru-RU" sz="1400" b="1" i="0" dirty="0" err="1" smtClean="0">
                <a:solidFill>
                  <a:schemeClr val="tx1">
                    <a:lumMod val="95000"/>
                    <a:lumOff val="5000"/>
                  </a:schemeClr>
                </a:solidFill>
                <a:effectLst/>
                <a:latin typeface="Palatino Linotype"/>
              </a:rPr>
              <a:t>вступній</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частині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Основні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принципи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що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містить</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норми-принципи</a:t>
            </a:r>
            <a:r>
              <a:rPr lang="ru-RU" sz="1400" b="1" i="0" dirty="0" smtClean="0">
                <a:solidFill>
                  <a:schemeClr val="tx1">
                    <a:lumMod val="95000"/>
                    <a:lumOff val="5000"/>
                  </a:schemeClr>
                </a:solidFill>
                <a:effectLst/>
                <a:latin typeface="Palatino Linotype"/>
              </a:rPr>
              <a:t> та норми-цілі1.</a:t>
            </a:r>
          </a:p>
          <a:p>
            <a:pPr algn="just"/>
            <a:r>
              <a:rPr lang="ru-RU" sz="1400" b="1" i="0" dirty="0" err="1" smtClean="0">
                <a:solidFill>
                  <a:schemeClr val="tx1">
                    <a:lumMod val="95000"/>
                    <a:lumOff val="5000"/>
                  </a:schemeClr>
                </a:solidFill>
                <a:effectLst/>
                <a:latin typeface="Palatino Linotype"/>
              </a:rPr>
              <a:t>Статтею</a:t>
            </a:r>
            <a:r>
              <a:rPr lang="ru-RU" sz="1400" b="1" i="0" dirty="0" smtClean="0">
                <a:solidFill>
                  <a:schemeClr val="tx1">
                    <a:lumMod val="95000"/>
                    <a:lumOff val="5000"/>
                  </a:schemeClr>
                </a:solidFill>
                <a:effectLst/>
                <a:latin typeface="Palatino Linotype"/>
              </a:rPr>
              <a:t> 43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також</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визначено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що</a:t>
            </a:r>
            <a:r>
              <a:rPr lang="ru-RU" sz="1400" b="1" i="0" dirty="0" smtClean="0">
                <a:solidFill>
                  <a:schemeClr val="tx1">
                    <a:lumMod val="95000"/>
                    <a:lumOff val="5000"/>
                  </a:schemeClr>
                </a:solidFill>
                <a:effectLst/>
                <a:latin typeface="Palatino Linotype"/>
              </a:rPr>
              <a:t> держава </a:t>
            </a:r>
            <a:r>
              <a:rPr lang="ru-RU" sz="1400" b="1" i="0" dirty="0" err="1" smtClean="0">
                <a:solidFill>
                  <a:schemeClr val="tx1">
                    <a:lumMod val="95000"/>
                    <a:lumOff val="5000"/>
                  </a:schemeClr>
                </a:solidFill>
                <a:effectLst/>
                <a:latin typeface="Palatino Linotype"/>
              </a:rPr>
              <a:t>гарантує</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рівні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можливості</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виборі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професії</a:t>
            </a:r>
            <a:r>
              <a:rPr lang="ru-RU" sz="1400" b="1" i="0" dirty="0" smtClean="0">
                <a:solidFill>
                  <a:schemeClr val="tx1">
                    <a:lumMod val="95000"/>
                    <a:lumOff val="5000"/>
                  </a:schemeClr>
                </a:solidFill>
                <a:effectLst/>
                <a:latin typeface="Palatino Linotype"/>
              </a:rPr>
              <a:t> та роду </a:t>
            </a:r>
            <a:r>
              <a:rPr lang="ru-RU" sz="1400" b="1" i="0" dirty="0" err="1" smtClean="0">
                <a:solidFill>
                  <a:schemeClr val="tx1">
                    <a:lumMod val="95000"/>
                    <a:lumOff val="5000"/>
                  </a:schemeClr>
                </a:solidFill>
                <a:effectLst/>
                <a:latin typeface="Palatino Linotype"/>
              </a:rPr>
              <a:t>трудової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діяльності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Однак</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реалізація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цього</a:t>
            </a:r>
            <a:r>
              <a:rPr lang="ru-RU" sz="1400" b="1" i="0" dirty="0" smtClean="0">
                <a:solidFill>
                  <a:schemeClr val="tx1">
                    <a:lumMod val="95000"/>
                    <a:lumOff val="5000"/>
                  </a:schemeClr>
                </a:solidFill>
                <a:effectLst/>
                <a:latin typeface="Palatino Linotype"/>
              </a:rPr>
              <a:t> права </a:t>
            </a:r>
            <a:r>
              <a:rPr lang="ru-RU" sz="1400" b="1" i="0" dirty="0" err="1" smtClean="0">
                <a:solidFill>
                  <a:schemeClr val="tx1">
                    <a:lumMod val="95000"/>
                    <a:lumOff val="5000"/>
                  </a:schemeClr>
                </a:solidFill>
                <a:effectLst/>
                <a:latin typeface="Palatino Linotype"/>
              </a:rPr>
              <a:t>також</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залежить</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від</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наявності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попиту</a:t>
            </a:r>
            <a:r>
              <a:rPr lang="ru-RU" sz="1400" b="1" i="0" dirty="0" smtClean="0">
                <a:solidFill>
                  <a:schemeClr val="tx1">
                    <a:lumMod val="95000"/>
                    <a:lumOff val="5000"/>
                  </a:schemeClr>
                </a:solidFill>
                <a:effectLst/>
                <a:latin typeface="Palatino Linotype"/>
              </a:rPr>
              <a:t>, і </a:t>
            </a:r>
            <a:r>
              <a:rPr lang="ru-RU" sz="1400" b="1" i="0" dirty="0" err="1" smtClean="0">
                <a:solidFill>
                  <a:schemeClr val="tx1">
                    <a:lumMod val="95000"/>
                    <a:lumOff val="5000"/>
                  </a:schemeClr>
                </a:solidFill>
                <a:effectLst/>
                <a:latin typeface="Palatino Linotype"/>
              </a:rPr>
              <a:t>воно</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також</a:t>
            </a:r>
            <a:r>
              <a:rPr lang="ru-RU" sz="1400" b="1" i="0" dirty="0" smtClean="0">
                <a:solidFill>
                  <a:schemeClr val="tx1">
                    <a:lumMod val="95000"/>
                    <a:lumOff val="5000"/>
                  </a:schemeClr>
                </a:solidFill>
                <a:effectLst/>
                <a:latin typeface="Palatino Linotype"/>
              </a:rPr>
              <a:t> практично не </a:t>
            </a:r>
            <a:r>
              <a:rPr lang="ru-RU" sz="1400" b="1" i="0" dirty="0" err="1" smtClean="0">
                <a:solidFill>
                  <a:schemeClr val="tx1">
                    <a:lumMod val="95000"/>
                    <a:lumOff val="5000"/>
                  </a:schemeClr>
                </a:solidFill>
                <a:effectLst/>
                <a:latin typeface="Palatino Linotype"/>
              </a:rPr>
              <a:t>може</a:t>
            </a:r>
            <a:r>
              <a:rPr lang="ru-RU" sz="1400" b="1" i="0" dirty="0" smtClean="0">
                <a:solidFill>
                  <a:schemeClr val="tx1">
                    <a:lumMod val="95000"/>
                    <a:lumOff val="5000"/>
                  </a:schemeClr>
                </a:solidFill>
                <a:effectLst/>
                <a:latin typeface="Palatino Linotype"/>
              </a:rPr>
              <a:t> бути </a:t>
            </a:r>
            <a:r>
              <a:rPr lang="ru-RU" sz="1400" b="1" i="0" dirty="0" err="1" smtClean="0">
                <a:solidFill>
                  <a:schemeClr val="tx1">
                    <a:lumMod val="95000"/>
                    <a:lumOff val="5000"/>
                  </a:schemeClr>
                </a:solidFill>
                <a:effectLst/>
                <a:latin typeface="Palatino Linotype"/>
              </a:rPr>
              <a:t>захищеним</a:t>
            </a:r>
            <a:r>
              <a:rPr lang="ru-RU" sz="1400" b="1" i="0" dirty="0" smtClean="0">
                <a:solidFill>
                  <a:schemeClr val="tx1">
                    <a:lumMod val="95000"/>
                    <a:lumOff val="5000"/>
                  </a:schemeClr>
                </a:solidFill>
                <a:effectLst/>
                <a:latin typeface="Palatino Linotype"/>
              </a:rPr>
              <a:t> у судовому порядку.</a:t>
            </a:r>
          </a:p>
          <a:p>
            <a:pPr algn="just"/>
            <a:r>
              <a:rPr lang="ru-RU" sz="1400" b="1" i="0" dirty="0" err="1" smtClean="0">
                <a:solidFill>
                  <a:schemeClr val="tx1">
                    <a:lumMod val="95000"/>
                    <a:lumOff val="5000"/>
                  </a:schemeClr>
                </a:solidFill>
                <a:effectLst/>
                <a:latin typeface="Palatino Linotype"/>
              </a:rPr>
              <a:t>Водночас</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передбачені</a:t>
            </a:r>
            <a:r>
              <a:rPr lang="ru-RU" sz="1400" b="1" i="0" dirty="0" smtClean="0">
                <a:solidFill>
                  <a:schemeClr val="tx1">
                    <a:lumMod val="95000"/>
                    <a:lumOff val="5000"/>
                  </a:schemeClr>
                </a:solidFill>
                <a:effectLst/>
                <a:latin typeface="Palatino Linotype"/>
              </a:rPr>
              <a:t>, ст. 43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України</a:t>
            </a:r>
            <a:r>
              <a:rPr lang="ru-RU" sz="1400" b="1" i="0" dirty="0" smtClean="0">
                <a:solidFill>
                  <a:schemeClr val="tx1">
                    <a:lumMod val="95000"/>
                    <a:lumOff val="5000"/>
                  </a:schemeClr>
                </a:solidFill>
                <a:effectLst/>
                <a:latin typeface="Palatino Linotype"/>
              </a:rPr>
              <a:t> права на </a:t>
            </a:r>
            <a:r>
              <a:rPr lang="ru-RU" sz="1400" b="1" i="0" dirty="0" err="1" smtClean="0">
                <a:solidFill>
                  <a:schemeClr val="tx1">
                    <a:lumMod val="95000"/>
                    <a:lumOff val="5000"/>
                  </a:schemeClr>
                </a:solidFill>
                <a:effectLst/>
                <a:latin typeface="Palatino Linotype"/>
              </a:rPr>
              <a:t>належні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безпечні</a:t>
            </a:r>
            <a:r>
              <a:rPr lang="ru-RU" sz="1400" b="1" i="0" dirty="0" smtClean="0">
                <a:solidFill>
                  <a:schemeClr val="tx1">
                    <a:lumMod val="95000"/>
                    <a:lumOff val="5000"/>
                  </a:schemeClr>
                </a:solidFill>
                <a:effectLst/>
                <a:latin typeface="Palatino Linotype"/>
              </a:rPr>
              <a:t> і </a:t>
            </a:r>
            <a:r>
              <a:rPr lang="ru-RU" sz="1400" b="1" i="0" dirty="0" err="1" smtClean="0">
                <a:solidFill>
                  <a:schemeClr val="tx1">
                    <a:lumMod val="95000"/>
                    <a:lumOff val="5000"/>
                  </a:schemeClr>
                </a:solidFill>
                <a:effectLst/>
                <a:latin typeface="Palatino Linotype"/>
              </a:rPr>
              <a:t>здорові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умови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праці</a:t>
            </a:r>
            <a:r>
              <a:rPr lang="ru-RU" sz="1400" b="1" i="0" dirty="0" smtClean="0">
                <a:solidFill>
                  <a:schemeClr val="tx1">
                    <a:lumMod val="95000"/>
                    <a:lumOff val="5000"/>
                  </a:schemeClr>
                </a:solidFill>
                <a:effectLst/>
                <a:latin typeface="Palatino Linotype"/>
              </a:rPr>
              <a:t>, на </a:t>
            </a:r>
            <a:r>
              <a:rPr lang="ru-RU" sz="1400" b="1" i="0" dirty="0" err="1" smtClean="0">
                <a:solidFill>
                  <a:schemeClr val="tx1">
                    <a:lumMod val="95000"/>
                    <a:lumOff val="5000"/>
                  </a:schemeClr>
                </a:solidFill>
                <a:effectLst/>
                <a:latin typeface="Palatino Linotype"/>
              </a:rPr>
              <a:t>заробітну</a:t>
            </a:r>
            <a:r>
              <a:rPr lang="ru-RU" sz="1400" b="1" i="0" dirty="0" smtClean="0">
                <a:solidFill>
                  <a:schemeClr val="tx1">
                    <a:lumMod val="95000"/>
                    <a:lumOff val="5000"/>
                  </a:schemeClr>
                </a:solidFill>
                <a:effectLst/>
                <a:latin typeface="Palatino Linotype"/>
              </a:rPr>
              <a:t> плату не </a:t>
            </a:r>
            <a:r>
              <a:rPr lang="ru-RU" sz="1400" b="1" i="0" dirty="0" err="1" smtClean="0">
                <a:solidFill>
                  <a:schemeClr val="tx1">
                    <a:lumMod val="95000"/>
                    <a:lumOff val="5000"/>
                  </a:schemeClr>
                </a:solidFill>
                <a:effectLst/>
                <a:latin typeface="Palatino Linotype"/>
              </a:rPr>
              <a:t>нижчу</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від</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визначеної</a:t>
            </a:r>
            <a:r>
              <a:rPr lang="ru-RU" sz="1400" b="1" i="0" dirty="0" smtClean="0">
                <a:solidFill>
                  <a:schemeClr val="tx1">
                    <a:lumMod val="95000"/>
                    <a:lumOff val="5000"/>
                  </a:schemeClr>
                </a:solidFill>
                <a:effectLst/>
                <a:latin typeface="Palatino Linotype"/>
              </a:rPr>
              <a:t> законом, на </a:t>
            </a:r>
            <a:r>
              <a:rPr lang="ru-RU" sz="1400" b="1" i="0" dirty="0" err="1" smtClean="0">
                <a:solidFill>
                  <a:schemeClr val="tx1">
                    <a:lumMod val="95000"/>
                    <a:lumOff val="5000"/>
                  </a:schemeClr>
                </a:solidFill>
                <a:effectLst/>
                <a:latin typeface="Palatino Linotype"/>
              </a:rPr>
              <a:t>захист</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від</a:t>
            </a:r>
            <a:r>
              <a:rPr lang="ru-RU" sz="1400" b="1" i="0" dirty="0" smtClean="0">
                <a:solidFill>
                  <a:schemeClr val="tx1">
                    <a:lumMod val="95000"/>
                    <a:lumOff val="5000"/>
                  </a:schemeClr>
                </a:solidFill>
                <a:effectLst/>
                <a:latin typeface="Palatino Linotype"/>
              </a:rPr>
              <a:t> незаконного </a:t>
            </a:r>
            <a:r>
              <a:rPr lang="ru-RU" sz="1400" b="1" i="0" dirty="0" err="1" smtClean="0">
                <a:solidFill>
                  <a:schemeClr val="tx1">
                    <a:lumMod val="95000"/>
                    <a:lumOff val="5000"/>
                  </a:schemeClr>
                </a:solidFill>
                <a:effectLst/>
                <a:latin typeface="Palatino Linotype"/>
              </a:rPr>
              <a:t>звільнення</a:t>
            </a:r>
            <a:r>
              <a:rPr lang="ru-RU" sz="1400" b="1" i="0" dirty="0" smtClean="0">
                <a:solidFill>
                  <a:schemeClr val="tx1">
                    <a:lumMod val="95000"/>
                    <a:lumOff val="5000"/>
                  </a:schemeClr>
                </a:solidFill>
                <a:effectLst/>
                <a:latin typeface="Palatino Linotype"/>
              </a:rPr>
              <a:t>, на </a:t>
            </a:r>
            <a:r>
              <a:rPr lang="ru-RU" sz="1400" b="1" i="0" dirty="0" err="1" smtClean="0">
                <a:solidFill>
                  <a:schemeClr val="tx1">
                    <a:lumMod val="95000"/>
                    <a:lumOff val="5000"/>
                  </a:schemeClr>
                </a:solidFill>
                <a:effectLst/>
                <a:latin typeface="Palatino Linotype"/>
              </a:rPr>
              <a:t>своєчасне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одержання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винагороди</a:t>
            </a:r>
            <a:r>
              <a:rPr lang="ru-RU" sz="1400" b="1" i="0" dirty="0" smtClean="0">
                <a:solidFill>
                  <a:schemeClr val="tx1">
                    <a:lumMod val="95000"/>
                    <a:lumOff val="5000"/>
                  </a:schemeClr>
                </a:solidFill>
                <a:effectLst/>
                <a:latin typeface="Palatino Linotype"/>
              </a:rPr>
              <a:t> за </a:t>
            </a:r>
            <a:r>
              <a:rPr lang="ru-RU" sz="1400" b="1" i="0" dirty="0" err="1" smtClean="0">
                <a:solidFill>
                  <a:schemeClr val="tx1">
                    <a:lumMod val="95000"/>
                    <a:lumOff val="5000"/>
                  </a:schemeClr>
                </a:solidFill>
                <a:effectLst/>
                <a:latin typeface="Palatino Linotype"/>
              </a:rPr>
              <a:t>працю</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захищаються</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юридично</a:t>
            </a:r>
            <a:r>
              <a:rPr lang="ru-RU" sz="1400" b="1" i="0" dirty="0" smtClean="0">
                <a:solidFill>
                  <a:schemeClr val="tx1">
                    <a:lumMod val="95000"/>
                    <a:lumOff val="5000"/>
                  </a:schemeClr>
                </a:solidFill>
                <a:effectLst/>
                <a:latin typeface="Palatino Linotype"/>
              </a:rPr>
              <a:t>.</a:t>
            </a:r>
          </a:p>
          <a:p>
            <a:pPr algn="just"/>
            <a:r>
              <a:rPr lang="ru-RU" sz="1400" b="1" i="0" dirty="0" smtClean="0">
                <a:solidFill>
                  <a:schemeClr val="tx1">
                    <a:lumMod val="95000"/>
                    <a:lumOff val="5000"/>
                  </a:schemeClr>
                </a:solidFill>
                <a:effectLst/>
                <a:latin typeface="Palatino Linotype"/>
              </a:rPr>
              <a:t>У </a:t>
            </a:r>
            <a:r>
              <a:rPr lang="ru-RU" sz="1400" b="1" i="0" dirty="0" err="1" smtClean="0">
                <a:solidFill>
                  <a:schemeClr val="tx1">
                    <a:lumMod val="95000"/>
                    <a:lumOff val="5000"/>
                  </a:schemeClr>
                </a:solidFill>
                <a:effectLst/>
                <a:latin typeface="Palatino Linotype"/>
              </a:rPr>
              <a:t>недемократичних</a:t>
            </a:r>
            <a:r>
              <a:rPr lang="ru-RU" sz="1400" b="1" i="0" dirty="0" smtClean="0">
                <a:solidFill>
                  <a:schemeClr val="tx1">
                    <a:lumMod val="95000"/>
                    <a:lumOff val="5000"/>
                  </a:schemeClr>
                </a:solidFill>
                <a:effectLst/>
                <a:latin typeface="Palatino Linotype"/>
              </a:rPr>
              <a:t> державах </a:t>
            </a:r>
            <a:r>
              <a:rPr lang="ru-RU" sz="1400" b="1" i="0" dirty="0" err="1" smtClean="0">
                <a:solidFill>
                  <a:schemeClr val="tx1">
                    <a:lumMod val="95000"/>
                    <a:lumOff val="5000"/>
                  </a:schemeClr>
                </a:solidFill>
                <a:effectLst/>
                <a:latin typeface="Palatino Linotype"/>
              </a:rPr>
              <a:t>конституції</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формулюють</a:t>
            </a:r>
            <a:r>
              <a:rPr lang="ru-RU" sz="1400" b="1" i="0" dirty="0" smtClean="0">
                <a:solidFill>
                  <a:schemeClr val="tx1">
                    <a:lumMod val="95000"/>
                    <a:lumOff val="5000"/>
                  </a:schemeClr>
                </a:solidFill>
                <a:effectLst/>
                <a:latin typeface="Palatino Linotype"/>
              </a:rPr>
              <a:t> не право, а </a:t>
            </a:r>
            <a:r>
              <a:rPr lang="ru-RU" sz="1400" b="1" i="0" dirty="0" err="1" smtClean="0">
                <a:solidFill>
                  <a:schemeClr val="tx1">
                    <a:lumMod val="95000"/>
                    <a:lumOff val="5000"/>
                  </a:schemeClr>
                </a:solidFill>
                <a:effectLst/>
                <a:latin typeface="Palatino Linotype"/>
              </a:rPr>
              <a:t>обов'язок</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працювати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що</a:t>
            </a:r>
            <a:r>
              <a:rPr lang="ru-RU" sz="1400" b="1" i="0" dirty="0" smtClean="0">
                <a:solidFill>
                  <a:schemeClr val="tx1">
                    <a:lumMod val="95000"/>
                    <a:lumOff val="5000"/>
                  </a:schemeClr>
                </a:solidFill>
                <a:effectLst/>
                <a:latin typeface="Palatino Linotype"/>
              </a:rPr>
              <a:t> на </a:t>
            </a:r>
            <a:r>
              <a:rPr lang="ru-RU" sz="1400" b="1" i="0" dirty="0" err="1" smtClean="0">
                <a:solidFill>
                  <a:schemeClr val="tx1">
                    <a:lumMod val="95000"/>
                    <a:lumOff val="5000"/>
                  </a:schemeClr>
                </a:solidFill>
                <a:effectLst/>
                <a:latin typeface="Palatino Linotype"/>
              </a:rPr>
              <a:t>практиці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проявляється</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примусі</a:t>
            </a:r>
            <a:r>
              <a:rPr lang="ru-RU" sz="1400" b="1" i="0" dirty="0" smtClean="0">
                <a:solidFill>
                  <a:schemeClr val="tx1">
                    <a:lumMod val="95000"/>
                    <a:lumOff val="5000"/>
                  </a:schemeClr>
                </a:solidFill>
                <a:effectLst/>
                <a:latin typeface="Palatino Linotype"/>
              </a:rPr>
              <a:t> до </a:t>
            </a:r>
            <a:r>
              <a:rPr lang="ru-RU" sz="1400" b="1" i="0" dirty="0" err="1" smtClean="0">
                <a:solidFill>
                  <a:schemeClr val="tx1">
                    <a:lumMod val="95000"/>
                    <a:lumOff val="5000"/>
                  </a:schemeClr>
                </a:solidFill>
                <a:effectLst/>
                <a:latin typeface="Palatino Linotype"/>
              </a:rPr>
              <a:t>праці</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Закріплення</a:t>
            </a:r>
            <a:r>
              <a:rPr lang="ru-RU" sz="1400" b="1" i="0" dirty="0" smtClean="0">
                <a:solidFill>
                  <a:schemeClr val="tx1">
                    <a:lumMod val="95000"/>
                    <a:lumOff val="5000"/>
                  </a:schemeClr>
                </a:solidFill>
                <a:effectLst/>
                <a:latin typeface="Palatino Linotype"/>
              </a:rPr>
              <a:t> у </a:t>
            </a:r>
            <a:r>
              <a:rPr lang="ru-RU" sz="1400" b="1" i="0" dirty="0" err="1" smtClean="0">
                <a:solidFill>
                  <a:schemeClr val="tx1">
                    <a:lumMod val="95000"/>
                    <a:lumOff val="5000"/>
                  </a:schemeClr>
                </a:solidFill>
                <a:effectLst/>
                <a:latin typeface="Palatino Linotype"/>
              </a:rPr>
              <a:t>конституціях</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демократичних</a:t>
            </a:r>
            <a:r>
              <a:rPr lang="ru-RU" sz="1400" b="1" i="0" dirty="0" smtClean="0">
                <a:solidFill>
                  <a:schemeClr val="tx1">
                    <a:lumMod val="95000"/>
                    <a:lumOff val="5000"/>
                  </a:schemeClr>
                </a:solidFill>
                <a:effectLst/>
                <a:latin typeface="Palatino Linotype"/>
              </a:rPr>
              <a:t> держав </a:t>
            </a:r>
            <a:r>
              <a:rPr lang="ru-RU" sz="1400" b="1" i="0" dirty="0" err="1" smtClean="0">
                <a:solidFill>
                  <a:schemeClr val="tx1">
                    <a:lumMod val="95000"/>
                    <a:lumOff val="5000"/>
                  </a:schemeClr>
                </a:solidFill>
                <a:effectLst/>
                <a:latin typeface="Palatino Linotype"/>
              </a:rPr>
              <a:t>обов'язку</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працювати</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має</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більше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моральне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ніж</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юридичне</a:t>
            </a:r>
            <a:r>
              <a:rPr lang="ru-RU" sz="1400" b="1" i="0" dirty="0" smtClean="0">
                <a:solidFill>
                  <a:schemeClr val="tx1">
                    <a:lumMod val="95000"/>
                    <a:lumOff val="5000"/>
                  </a:schemeClr>
                </a:solidFill>
                <a:effectLst/>
                <a:latin typeface="Palatino Linotype"/>
              </a:rPr>
              <a:t> </a:t>
            </a:r>
            <a:r>
              <a:rPr lang="ru-RU" sz="1400" b="1" i="0" dirty="0" err="1" smtClean="0">
                <a:solidFill>
                  <a:schemeClr val="tx1">
                    <a:lumMod val="95000"/>
                    <a:lumOff val="5000"/>
                  </a:schemeClr>
                </a:solidFill>
                <a:effectLst/>
                <a:latin typeface="Palatino Linotype"/>
              </a:rPr>
              <a:t>значення</a:t>
            </a:r>
            <a:r>
              <a:rPr lang="ru-RU" sz="1400" b="1" i="0" dirty="0" smtClean="0">
                <a:solidFill>
                  <a:schemeClr val="tx1">
                    <a:lumMod val="95000"/>
                    <a:lumOff val="5000"/>
                  </a:schemeClr>
                </a:solidFill>
                <a:effectLst/>
                <a:latin typeface="Palatino Linotype"/>
              </a:rPr>
              <a:t>;</a:t>
            </a:r>
          </a:p>
        </p:txBody>
      </p:sp>
    </p:spTree>
    <p:extLst>
      <p:ext uri="{BB962C8B-B14F-4D97-AF65-F5344CB8AC3E}">
        <p14:creationId xmlns:p14="http://schemas.microsoft.com/office/powerpoint/2010/main" val="225566425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1698</Words>
  <Application>Microsoft Office PowerPoint</Application>
  <PresentationFormat>Экран (4:3)</PresentationFormat>
  <Paragraphs>35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Міжнародний факт про економічні, соціальні, культурні права людини</vt:lpstr>
      <vt:lpstr>Існують дві точки зору щодо розуміння сутності соціальних та економічних прав людини і громадянина. </vt:lpstr>
      <vt:lpstr>зазначають, що багато соціально-економічних прав мають характер принципів, правових стандартів і не забезпечуються безпосереднім захистом у судовому порядку. </vt:lpstr>
      <vt:lpstr>На підтвердження своєї позиції автори наводять положення Міжнародного пакту про громадянські та політичні права та Міжнародного пакту про соціальні, економічні та культурні права. Положення першого Пакту підлягають застосуванню без застережень, тоді як Положення другого Пакту реалізуються залежно від матеріальних можливостей держави та поступово. Аргументами на підтримку цієї думки є також те, що в деяких державах, наприклад у США, ця група прав не належить до категорії основних, а тому не включається в конституції.  У Швейцарії Верховний Суд, який є органом конституційного контролю у цій державі, не поширює судовий захист і право подання конституційної скарги на соціально-економічні права. Такої ж позиції дотримується і Конституційний Суд Австрії. </vt:lpstr>
      <vt:lpstr>Презентация PowerPoint</vt:lpstr>
      <vt:lpstr>З огляду на другу точку зору таке розуміння соціально-економічних прав суперечить ст. 22 Конституції України, відповідно до якої конституційні права і свободи гарантуються і не можуть бути скасовані, а також ст. 8 Конституції України, згідно з якою норми Конституції України є нормами прямої дії. Звернення до суду для захисту конституційних прав і свобод людини і громадянина безпосередньо на підставі Конституції України гарантується. </vt:lpstr>
      <vt:lpstr>Презентация PowerPoint</vt:lpstr>
      <vt:lpstr>Економічні права та свободи людини і громадянина - це самостійний вид прав та свобод у загальній системі конституційних прав та свобод людини і громадянина, під якими слід розуміти можливості людини і громадянина володіти, користуватися та розпоряджатися економічними благами, а також набувати та захищати їх у порядку, межах, формах і спосіб, передбачених Конституцією та законами України.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Дякуємо за увагу!</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Міжнародний факт про економічні, соціальні, культурні права людини</dc:title>
  <dc:creator>Admin</dc:creator>
  <cp:lastModifiedBy>ilona</cp:lastModifiedBy>
  <cp:revision>8</cp:revision>
  <dcterms:created xsi:type="dcterms:W3CDTF">2013-11-02T18:21:44Z</dcterms:created>
  <dcterms:modified xsi:type="dcterms:W3CDTF">2013-11-18T20:39:46Z</dcterms:modified>
</cp:coreProperties>
</file>