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6" r:id="rId3"/>
    <p:sldId id="305" r:id="rId4"/>
    <p:sldId id="304" r:id="rId5"/>
    <p:sldId id="303" r:id="rId6"/>
    <p:sldId id="302" r:id="rId7"/>
    <p:sldId id="301" r:id="rId8"/>
    <p:sldId id="300" r:id="rId9"/>
    <p:sldId id="298" r:id="rId10"/>
    <p:sldId id="299" r:id="rId11"/>
    <p:sldId id="297" r:id="rId12"/>
    <p:sldId id="296" r:id="rId13"/>
    <p:sldId id="295" r:id="rId14"/>
    <p:sldId id="29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BACDC-AD72-4540-B486-E6FAD668D89B}" type="datetimeFigureOut">
              <a:rPr lang="ru-RU" smtClean="0"/>
              <a:t>19.10.2013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9D20C-1E88-447C-BD25-2D69F2C89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898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BACDC-AD72-4540-B486-E6FAD668D89B}" type="datetimeFigureOut">
              <a:rPr lang="ru-RU" smtClean="0"/>
              <a:t>19.10.2013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9D20C-1E88-447C-BD25-2D69F2C89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056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BACDC-AD72-4540-B486-E6FAD668D89B}" type="datetimeFigureOut">
              <a:rPr lang="ru-RU" smtClean="0"/>
              <a:t>19.10.2013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9D20C-1E88-447C-BD25-2D69F2C89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516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BACDC-AD72-4540-B486-E6FAD668D89B}" type="datetimeFigureOut">
              <a:rPr lang="ru-RU" smtClean="0"/>
              <a:t>19.10.2013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9D20C-1E88-447C-BD25-2D69F2C89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915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BACDC-AD72-4540-B486-E6FAD668D89B}" type="datetimeFigureOut">
              <a:rPr lang="ru-RU" smtClean="0"/>
              <a:t>19.10.2013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9D20C-1E88-447C-BD25-2D69F2C89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983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BACDC-AD72-4540-B486-E6FAD668D89B}" type="datetimeFigureOut">
              <a:rPr lang="ru-RU" smtClean="0"/>
              <a:t>19.10.2013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9D20C-1E88-447C-BD25-2D69F2C89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20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BACDC-AD72-4540-B486-E6FAD668D89B}" type="datetimeFigureOut">
              <a:rPr lang="ru-RU" smtClean="0"/>
              <a:t>19.10.2013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9D20C-1E88-447C-BD25-2D69F2C89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122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BACDC-AD72-4540-B486-E6FAD668D89B}" type="datetimeFigureOut">
              <a:rPr lang="ru-RU" smtClean="0"/>
              <a:t>19.10.2013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9D20C-1E88-447C-BD25-2D69F2C89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262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BACDC-AD72-4540-B486-E6FAD668D89B}" type="datetimeFigureOut">
              <a:rPr lang="ru-RU" smtClean="0"/>
              <a:t>19.10.2013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9D20C-1E88-447C-BD25-2D69F2C89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836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BACDC-AD72-4540-B486-E6FAD668D89B}" type="datetimeFigureOut">
              <a:rPr lang="ru-RU" smtClean="0"/>
              <a:t>19.10.2013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9D20C-1E88-447C-BD25-2D69F2C89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210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BACDC-AD72-4540-B486-E6FAD668D89B}" type="datetimeFigureOut">
              <a:rPr lang="ru-RU" smtClean="0"/>
              <a:t>19.10.2013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9D20C-1E88-447C-BD25-2D69F2C89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358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BACDC-AD72-4540-B486-E6FAD668D89B}" type="datetimeFigureOut">
              <a:rPr lang="ru-RU" smtClean="0"/>
              <a:t>19.10.2013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9D20C-1E88-447C-BD25-2D69F2C89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078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659" y="1988840"/>
            <a:ext cx="437978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Драгоманов Михайло Петрович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560" y="576262"/>
            <a:ext cx="4200525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780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67744" y="116632"/>
            <a:ext cx="43920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Наукова</a:t>
            </a:r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кар'єра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052736"/>
            <a:ext cx="88569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У </a:t>
            </a:r>
            <a:r>
              <a:rPr lang="ru-RU" dirty="0" err="1" smtClean="0">
                <a:solidFill>
                  <a:schemeClr val="bg1"/>
                </a:solidFill>
              </a:rPr>
              <a:t>студентські</a:t>
            </a:r>
            <a:r>
              <a:rPr lang="ru-RU" dirty="0" smtClean="0">
                <a:solidFill>
                  <a:schemeClr val="bg1"/>
                </a:solidFill>
              </a:rPr>
              <a:t> роки </a:t>
            </a:r>
            <a:r>
              <a:rPr lang="ru-RU" dirty="0" err="1" smtClean="0">
                <a:solidFill>
                  <a:schemeClr val="bg1"/>
                </a:solidFill>
              </a:rPr>
              <a:t>захопився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історією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стародавнього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світу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Під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керівництвом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професора</a:t>
            </a:r>
            <a:r>
              <a:rPr lang="ru-RU" dirty="0" smtClean="0">
                <a:solidFill>
                  <a:schemeClr val="bg1"/>
                </a:solidFill>
              </a:rPr>
              <a:t> В. Я. </a:t>
            </a:r>
            <a:r>
              <a:rPr lang="ru-RU" dirty="0" err="1" smtClean="0">
                <a:solidFill>
                  <a:schemeClr val="bg1"/>
                </a:solidFill>
              </a:rPr>
              <a:t>Шульгіна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підготував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дисертацію</a:t>
            </a:r>
            <a:r>
              <a:rPr lang="ru-RU" dirty="0" smtClean="0">
                <a:solidFill>
                  <a:schemeClr val="bg1"/>
                </a:solidFill>
              </a:rPr>
              <a:t> на право </a:t>
            </a:r>
            <a:r>
              <a:rPr lang="ru-RU" dirty="0" err="1" smtClean="0">
                <a:solidFill>
                  <a:schemeClr val="bg1"/>
                </a:solidFill>
              </a:rPr>
              <a:t>читання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лекцій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університеті</a:t>
            </a:r>
            <a:r>
              <a:rPr lang="ru-RU" dirty="0" smtClean="0">
                <a:solidFill>
                  <a:schemeClr val="bg1"/>
                </a:solidFill>
              </a:rPr>
              <a:t> «</a:t>
            </a:r>
            <a:r>
              <a:rPr lang="ru-RU" dirty="0" err="1" smtClean="0">
                <a:solidFill>
                  <a:schemeClr val="bg1"/>
                </a:solidFill>
              </a:rPr>
              <a:t>Імператор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Тиберій</a:t>
            </a:r>
            <a:r>
              <a:rPr lang="ru-RU" dirty="0" smtClean="0">
                <a:solidFill>
                  <a:schemeClr val="bg1"/>
                </a:solidFill>
              </a:rPr>
              <a:t>», яку </a:t>
            </a:r>
            <a:r>
              <a:rPr lang="ru-RU" dirty="0" err="1" smtClean="0">
                <a:solidFill>
                  <a:schemeClr val="bg1"/>
                </a:solidFill>
              </a:rPr>
              <a:t>захистив</a:t>
            </a:r>
            <a:r>
              <a:rPr lang="ru-RU" dirty="0" smtClean="0">
                <a:solidFill>
                  <a:schemeClr val="bg1"/>
                </a:solidFill>
              </a:rPr>
              <a:t> у 1864.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>
                <a:solidFill>
                  <a:schemeClr val="bg1"/>
                </a:solidFill>
              </a:rPr>
              <a:t>Працював</a:t>
            </a:r>
            <a:r>
              <a:rPr lang="ru-RU" dirty="0" smtClean="0">
                <a:solidFill>
                  <a:schemeClr val="bg1"/>
                </a:solidFill>
              </a:rPr>
              <a:t> учителем </a:t>
            </a:r>
            <a:r>
              <a:rPr lang="ru-RU" dirty="0" err="1" smtClean="0">
                <a:solidFill>
                  <a:schemeClr val="bg1"/>
                </a:solidFill>
              </a:rPr>
              <a:t>географії</a:t>
            </a:r>
            <a:r>
              <a:rPr lang="ru-RU" dirty="0" smtClean="0">
                <a:solidFill>
                  <a:schemeClr val="bg1"/>
                </a:solidFill>
              </a:rPr>
              <a:t> у 2-й </a:t>
            </a:r>
            <a:r>
              <a:rPr lang="ru-RU" dirty="0" err="1" smtClean="0">
                <a:solidFill>
                  <a:schemeClr val="bg1"/>
                </a:solidFill>
              </a:rPr>
              <a:t>Київській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гімназії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1865 — </a:t>
            </a:r>
            <a:r>
              <a:rPr lang="ru-RU" dirty="0" err="1" smtClean="0">
                <a:solidFill>
                  <a:schemeClr val="bg1"/>
                </a:solidFill>
              </a:rPr>
              <a:t>прийнятий</a:t>
            </a:r>
            <a:r>
              <a:rPr lang="ru-RU" dirty="0" smtClean="0">
                <a:solidFill>
                  <a:schemeClr val="bg1"/>
                </a:solidFill>
              </a:rPr>
              <a:t> на посаду приват-доцента на кафедру </a:t>
            </a:r>
            <a:r>
              <a:rPr lang="ru-RU" dirty="0" err="1" smtClean="0">
                <a:solidFill>
                  <a:schemeClr val="bg1"/>
                </a:solidFill>
              </a:rPr>
              <a:t>загальної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історії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історико-філологічного</a:t>
            </a:r>
            <a:r>
              <a:rPr lang="ru-RU" dirty="0" smtClean="0">
                <a:solidFill>
                  <a:schemeClr val="bg1"/>
                </a:solidFill>
              </a:rPr>
              <a:t> факультету </a:t>
            </a:r>
            <a:r>
              <a:rPr lang="ru-RU" dirty="0" err="1" smtClean="0">
                <a:solidFill>
                  <a:schemeClr val="bg1"/>
                </a:solidFill>
              </a:rPr>
              <a:t>Київського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університету</a:t>
            </a:r>
            <a:r>
              <a:rPr lang="ru-RU" dirty="0" smtClean="0">
                <a:solidFill>
                  <a:schemeClr val="bg1"/>
                </a:solidFill>
              </a:rPr>
              <a:t> Св. </a:t>
            </a:r>
            <a:r>
              <a:rPr lang="ru-RU" dirty="0" err="1" smtClean="0">
                <a:solidFill>
                  <a:schemeClr val="bg1"/>
                </a:solidFill>
              </a:rPr>
              <a:t>Володимира</a:t>
            </a:r>
            <a:r>
              <a:rPr lang="ru-RU" dirty="0" smtClean="0">
                <a:solidFill>
                  <a:schemeClr val="bg1"/>
                </a:solidFill>
              </a:rPr>
              <a:t>. Читав </a:t>
            </a:r>
            <a:r>
              <a:rPr lang="ru-RU" dirty="0" err="1" smtClean="0">
                <a:solidFill>
                  <a:schemeClr val="bg1"/>
                </a:solidFill>
              </a:rPr>
              <a:t>лекції</a:t>
            </a:r>
            <a:r>
              <a:rPr lang="ru-RU" dirty="0" smtClean="0">
                <a:solidFill>
                  <a:schemeClr val="bg1"/>
                </a:solidFill>
              </a:rPr>
              <a:t> з </a:t>
            </a:r>
            <a:r>
              <a:rPr lang="ru-RU" dirty="0" err="1" smtClean="0">
                <a:solidFill>
                  <a:schemeClr val="bg1"/>
                </a:solidFill>
              </a:rPr>
              <a:t>історії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Стародавнього</a:t>
            </a:r>
            <a:r>
              <a:rPr lang="ru-RU" dirty="0" smtClean="0">
                <a:solidFill>
                  <a:schemeClr val="bg1"/>
                </a:solidFill>
              </a:rPr>
              <a:t> Сходу, </a:t>
            </a:r>
            <a:r>
              <a:rPr lang="ru-RU" dirty="0" err="1" smtClean="0">
                <a:solidFill>
                  <a:schemeClr val="bg1"/>
                </a:solidFill>
              </a:rPr>
              <a:t>історії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історіографії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Стародавньої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Греції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історії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Стародавнього</a:t>
            </a:r>
            <a:r>
              <a:rPr lang="ru-RU" dirty="0" smtClean="0">
                <a:solidFill>
                  <a:schemeClr val="bg1"/>
                </a:solidFill>
              </a:rPr>
              <a:t> Риму, </a:t>
            </a:r>
            <a:r>
              <a:rPr lang="ru-RU" dirty="0" err="1" smtClean="0">
                <a:solidFill>
                  <a:schemeClr val="bg1"/>
                </a:solidFill>
              </a:rPr>
              <a:t>Нової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історії</a:t>
            </a:r>
            <a:r>
              <a:rPr lang="ru-RU" dirty="0" smtClean="0">
                <a:solidFill>
                  <a:schemeClr val="bg1"/>
                </a:solidFill>
              </a:rPr>
              <a:t> (</a:t>
            </a:r>
            <a:r>
              <a:rPr lang="ru-RU" dirty="0" err="1" smtClean="0">
                <a:solidFill>
                  <a:schemeClr val="bg1"/>
                </a:solidFill>
              </a:rPr>
              <a:t>доби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Реформації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Відродження</a:t>
            </a:r>
            <a:r>
              <a:rPr lang="ru-RU" dirty="0" smtClean="0">
                <a:solidFill>
                  <a:schemeClr val="bg1"/>
                </a:solidFill>
              </a:rPr>
              <a:t>). </a:t>
            </a:r>
            <a:r>
              <a:rPr lang="ru-RU" dirty="0" err="1" smtClean="0">
                <a:solidFill>
                  <a:schemeClr val="bg1"/>
                </a:solidFill>
              </a:rPr>
              <a:t>Опублікував</a:t>
            </a:r>
            <a:r>
              <a:rPr lang="ru-RU" dirty="0" smtClean="0">
                <a:solidFill>
                  <a:schemeClr val="bg1"/>
                </a:solidFill>
              </a:rPr>
              <a:t> низку статей </a:t>
            </a:r>
            <a:r>
              <a:rPr lang="ru-RU" dirty="0" err="1" smtClean="0">
                <a:solidFill>
                  <a:schemeClr val="bg1"/>
                </a:solidFill>
              </a:rPr>
              <a:t>зі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стародавньої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історії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1870 — </a:t>
            </a:r>
            <a:r>
              <a:rPr lang="ru-RU" dirty="0" err="1" smtClean="0">
                <a:solidFill>
                  <a:schemeClr val="bg1"/>
                </a:solidFill>
              </a:rPr>
              <a:t>захистив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магістерську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дисертацію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ступінь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магістра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загальної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історії</a:t>
            </a:r>
            <a:r>
              <a:rPr lang="ru-RU" dirty="0" smtClean="0">
                <a:solidFill>
                  <a:schemeClr val="bg1"/>
                </a:solidFill>
              </a:rPr>
              <a:t> на тему «</a:t>
            </a:r>
            <a:r>
              <a:rPr lang="ru-RU" dirty="0" err="1" smtClean="0">
                <a:solidFill>
                  <a:schemeClr val="bg1"/>
                </a:solidFill>
              </a:rPr>
              <a:t>Питання</a:t>
            </a:r>
            <a:r>
              <a:rPr lang="ru-RU" dirty="0" smtClean="0">
                <a:solidFill>
                  <a:schemeClr val="bg1"/>
                </a:solidFill>
              </a:rPr>
              <a:t> про </a:t>
            </a:r>
            <a:r>
              <a:rPr lang="ru-RU" dirty="0" err="1" smtClean="0">
                <a:solidFill>
                  <a:schemeClr val="bg1"/>
                </a:solidFill>
              </a:rPr>
              <a:t>історичне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значення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Римської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імперії</a:t>
            </a:r>
            <a:r>
              <a:rPr lang="ru-RU" dirty="0" smtClean="0">
                <a:solidFill>
                  <a:schemeClr val="bg1"/>
                </a:solidFill>
              </a:rPr>
              <a:t> та Тацит».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>
                <a:solidFill>
                  <a:schemeClr val="bg1"/>
                </a:solidFill>
              </a:rPr>
              <a:t>Після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наукового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відрядження</a:t>
            </a:r>
            <a:r>
              <a:rPr lang="ru-RU" dirty="0" smtClean="0">
                <a:solidFill>
                  <a:schemeClr val="bg1"/>
                </a:solidFill>
              </a:rPr>
              <a:t> за кордон у 1873 </a:t>
            </a:r>
            <a:r>
              <a:rPr lang="ru-RU" dirty="0" err="1" smtClean="0">
                <a:solidFill>
                  <a:schemeClr val="bg1"/>
                </a:solidFill>
              </a:rPr>
              <a:t>призначений</a:t>
            </a:r>
            <a:r>
              <a:rPr lang="ru-RU" dirty="0" smtClean="0">
                <a:solidFill>
                  <a:schemeClr val="bg1"/>
                </a:solidFill>
              </a:rPr>
              <a:t> на посаду штатного доцента.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1875 — </a:t>
            </a:r>
            <a:r>
              <a:rPr lang="ru-RU" dirty="0" err="1" smtClean="0">
                <a:solidFill>
                  <a:schemeClr val="bg1"/>
                </a:solidFill>
              </a:rPr>
              <a:t>звільнений</a:t>
            </a:r>
            <a:r>
              <a:rPr lang="ru-RU" dirty="0" smtClean="0">
                <a:solidFill>
                  <a:schemeClr val="bg1"/>
                </a:solidFill>
              </a:rPr>
              <a:t> з </a:t>
            </a:r>
            <a:r>
              <a:rPr lang="ru-RU" dirty="0" err="1" smtClean="0">
                <a:solidFill>
                  <a:schemeClr val="bg1"/>
                </a:solidFill>
              </a:rPr>
              <a:t>університету</a:t>
            </a:r>
            <a:r>
              <a:rPr lang="ru-RU" dirty="0" smtClean="0">
                <a:solidFill>
                  <a:schemeClr val="bg1"/>
                </a:solidFill>
              </a:rPr>
              <a:t> за </a:t>
            </a:r>
            <a:r>
              <a:rPr lang="ru-RU" dirty="0" err="1" smtClean="0">
                <a:solidFill>
                  <a:schemeClr val="bg1"/>
                </a:solidFill>
              </a:rPr>
              <a:t>політичну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діяльність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421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7812" y="116632"/>
            <a:ext cx="8856984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                                                             </a:t>
            </a:r>
            <a:r>
              <a:rPr lang="ru-RU" b="1" dirty="0" err="1" smtClean="0">
                <a:solidFill>
                  <a:schemeClr val="bg1"/>
                </a:solidFill>
              </a:rPr>
              <a:t>Літературознавчі</a:t>
            </a:r>
            <a:r>
              <a:rPr lang="ru-RU" b="1" dirty="0" smtClean="0">
                <a:solidFill>
                  <a:schemeClr val="bg1"/>
                </a:solidFill>
              </a:rPr>
              <a:t> погляди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 smtClean="0">
                <a:solidFill>
                  <a:schemeClr val="bg1"/>
                </a:solidFill>
              </a:rPr>
              <a:t>М.Драгоманов</a:t>
            </a:r>
            <a:r>
              <a:rPr lang="ru-RU" sz="1600" dirty="0" smtClean="0">
                <a:solidFill>
                  <a:schemeClr val="bg1"/>
                </a:solidFill>
              </a:rPr>
              <a:t> у </a:t>
            </a:r>
            <a:r>
              <a:rPr lang="ru-RU" sz="1600" dirty="0" err="1" smtClean="0">
                <a:solidFill>
                  <a:schemeClr val="bg1"/>
                </a:solidFill>
              </a:rPr>
              <a:t>своїх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наукових</a:t>
            </a:r>
            <a:r>
              <a:rPr lang="ru-RU" sz="1600" dirty="0" smtClean="0">
                <a:solidFill>
                  <a:schemeClr val="bg1"/>
                </a:solidFill>
              </a:rPr>
              <a:t> і </a:t>
            </a:r>
            <a:r>
              <a:rPr lang="ru-RU" sz="1600" dirty="0" err="1" smtClean="0">
                <a:solidFill>
                  <a:schemeClr val="bg1"/>
                </a:solidFill>
              </a:rPr>
              <a:t>літературно-критичних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працях</a:t>
            </a:r>
            <a:r>
              <a:rPr lang="ru-RU" sz="1600" dirty="0" smtClean="0">
                <a:solidFill>
                  <a:schemeClr val="bg1"/>
                </a:solidFill>
              </a:rPr>
              <a:t> 1870-1890-х </a:t>
            </a:r>
            <a:r>
              <a:rPr lang="ru-RU" sz="1600" dirty="0" err="1" smtClean="0">
                <a:solidFill>
                  <a:schemeClr val="bg1"/>
                </a:solidFill>
              </a:rPr>
              <a:t>років</a:t>
            </a:r>
            <a:r>
              <a:rPr lang="ru-RU" sz="1600" dirty="0" smtClean="0">
                <a:solidFill>
                  <a:schemeClr val="bg1"/>
                </a:solidFill>
              </a:rPr>
              <a:t> («</a:t>
            </a:r>
            <a:r>
              <a:rPr lang="ru-RU" sz="1600" dirty="0" err="1" smtClean="0">
                <a:solidFill>
                  <a:schemeClr val="bg1"/>
                </a:solidFill>
              </a:rPr>
              <a:t>Література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російська</a:t>
            </a:r>
            <a:r>
              <a:rPr lang="ru-RU" sz="1600" dirty="0" smtClean="0">
                <a:solidFill>
                  <a:schemeClr val="bg1"/>
                </a:solidFill>
              </a:rPr>
              <a:t>, </a:t>
            </a:r>
            <a:r>
              <a:rPr lang="ru-RU" sz="1600" dirty="0" err="1" smtClean="0">
                <a:solidFill>
                  <a:schemeClr val="bg1"/>
                </a:solidFill>
              </a:rPr>
              <a:t>великоруська</a:t>
            </a:r>
            <a:r>
              <a:rPr lang="ru-RU" sz="1600" dirty="0" smtClean="0">
                <a:solidFill>
                  <a:schemeClr val="bg1"/>
                </a:solidFill>
              </a:rPr>
              <a:t>, </a:t>
            </a:r>
            <a:r>
              <a:rPr lang="ru-RU" sz="1600" dirty="0" err="1" smtClean="0">
                <a:solidFill>
                  <a:schemeClr val="bg1"/>
                </a:solidFill>
              </a:rPr>
              <a:t>українська</a:t>
            </a:r>
            <a:r>
              <a:rPr lang="ru-RU" sz="1600" dirty="0" smtClean="0">
                <a:solidFill>
                  <a:schemeClr val="bg1"/>
                </a:solidFill>
              </a:rPr>
              <a:t> і </a:t>
            </a:r>
            <a:r>
              <a:rPr lang="ru-RU" sz="1600" dirty="0" err="1" smtClean="0">
                <a:solidFill>
                  <a:schemeClr val="bg1"/>
                </a:solidFill>
              </a:rPr>
              <a:t>галицька</a:t>
            </a:r>
            <a:r>
              <a:rPr lang="ru-RU" sz="1600" dirty="0" smtClean="0">
                <a:solidFill>
                  <a:schemeClr val="bg1"/>
                </a:solidFill>
              </a:rPr>
              <a:t>», 1873–1874; «</a:t>
            </a:r>
            <a:r>
              <a:rPr lang="ru-RU" sz="1600" dirty="0" err="1" smtClean="0">
                <a:solidFill>
                  <a:schemeClr val="bg1"/>
                </a:solidFill>
              </a:rPr>
              <a:t>Листи</a:t>
            </a:r>
            <a:r>
              <a:rPr lang="ru-RU" sz="1600" dirty="0" smtClean="0">
                <a:solidFill>
                  <a:schemeClr val="bg1"/>
                </a:solidFill>
              </a:rPr>
              <a:t> на </a:t>
            </a:r>
            <a:r>
              <a:rPr lang="ru-RU" sz="1600" dirty="0" err="1" smtClean="0">
                <a:solidFill>
                  <a:schemeClr val="bg1"/>
                </a:solidFill>
              </a:rPr>
              <a:t>Наддніпрянську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Україну</a:t>
            </a:r>
            <a:r>
              <a:rPr lang="ru-RU" sz="1600" dirty="0" smtClean="0">
                <a:solidFill>
                  <a:schemeClr val="bg1"/>
                </a:solidFill>
              </a:rPr>
              <a:t>», 1893–1894; "</a:t>
            </a:r>
            <a:r>
              <a:rPr lang="ru-RU" sz="1600" dirty="0" err="1" smtClean="0">
                <a:solidFill>
                  <a:schemeClr val="bg1"/>
                </a:solidFill>
              </a:rPr>
              <a:t>Святкування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роковин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Шевченка</a:t>
            </a:r>
            <a:r>
              <a:rPr lang="ru-RU" sz="1600" dirty="0" smtClean="0">
                <a:solidFill>
                  <a:schemeClr val="bg1"/>
                </a:solidFill>
              </a:rPr>
              <a:t> в «</a:t>
            </a:r>
            <a:r>
              <a:rPr lang="ru-RU" sz="1600" dirty="0" err="1" smtClean="0">
                <a:solidFill>
                  <a:schemeClr val="bg1"/>
                </a:solidFill>
              </a:rPr>
              <a:t>руському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обществі</a:t>
            </a:r>
            <a:r>
              <a:rPr lang="ru-RU" sz="1600" dirty="0" smtClean="0">
                <a:solidFill>
                  <a:schemeClr val="bg1"/>
                </a:solidFill>
              </a:rPr>
              <a:t>», 1873; «</a:t>
            </a:r>
            <a:r>
              <a:rPr lang="ru-RU" sz="1600" dirty="0" err="1" smtClean="0">
                <a:solidFill>
                  <a:schemeClr val="bg1"/>
                </a:solidFill>
              </a:rPr>
              <a:t>Війна</a:t>
            </a:r>
            <a:r>
              <a:rPr lang="ru-RU" sz="1600" dirty="0" smtClean="0">
                <a:solidFill>
                  <a:schemeClr val="bg1"/>
                </a:solidFill>
              </a:rPr>
              <a:t> з </a:t>
            </a:r>
            <a:r>
              <a:rPr lang="ru-RU" sz="1600" dirty="0" err="1" smtClean="0">
                <a:solidFill>
                  <a:schemeClr val="bg1"/>
                </a:solidFill>
              </a:rPr>
              <a:t>пам'яттю</a:t>
            </a:r>
            <a:r>
              <a:rPr lang="ru-RU" sz="1600" dirty="0" smtClean="0">
                <a:solidFill>
                  <a:schemeClr val="bg1"/>
                </a:solidFill>
              </a:rPr>
              <a:t> про </a:t>
            </a:r>
            <a:r>
              <a:rPr lang="ru-RU" sz="1600" dirty="0" err="1" smtClean="0">
                <a:solidFill>
                  <a:schemeClr val="bg1"/>
                </a:solidFill>
              </a:rPr>
              <a:t>Шевченка</a:t>
            </a:r>
            <a:r>
              <a:rPr lang="ru-RU" sz="1600" dirty="0" smtClean="0">
                <a:solidFill>
                  <a:schemeClr val="bg1"/>
                </a:solidFill>
              </a:rPr>
              <a:t>», 1882; «</a:t>
            </a:r>
            <a:r>
              <a:rPr lang="ru-RU" sz="1600" dirty="0" err="1" smtClean="0">
                <a:solidFill>
                  <a:schemeClr val="bg1"/>
                </a:solidFill>
              </a:rPr>
              <a:t>Т.Шевченко</a:t>
            </a:r>
            <a:r>
              <a:rPr lang="ru-RU" sz="1600" dirty="0" smtClean="0">
                <a:solidFill>
                  <a:schemeClr val="bg1"/>
                </a:solidFill>
              </a:rPr>
              <a:t> в </a:t>
            </a:r>
            <a:r>
              <a:rPr lang="ru-RU" sz="1600" dirty="0" err="1" smtClean="0">
                <a:solidFill>
                  <a:schemeClr val="bg1"/>
                </a:solidFill>
              </a:rPr>
              <a:t>чужій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хаті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його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імені</a:t>
            </a:r>
            <a:r>
              <a:rPr lang="ru-RU" sz="1600" dirty="0" smtClean="0">
                <a:solidFill>
                  <a:schemeClr val="bg1"/>
                </a:solidFill>
              </a:rPr>
              <a:t>», 1893 та </a:t>
            </a:r>
            <a:r>
              <a:rPr lang="ru-RU" sz="1600" dirty="0" err="1" smtClean="0">
                <a:solidFill>
                  <a:schemeClr val="bg1"/>
                </a:solidFill>
              </a:rPr>
              <a:t>ін</a:t>
            </a:r>
            <a:r>
              <a:rPr lang="ru-RU" sz="1600" dirty="0" smtClean="0">
                <a:solidFill>
                  <a:schemeClr val="bg1"/>
                </a:solidFill>
              </a:rPr>
              <a:t>.) </a:t>
            </a:r>
            <a:r>
              <a:rPr lang="ru-RU" sz="1600" dirty="0" err="1" smtClean="0">
                <a:solidFill>
                  <a:schemeClr val="bg1"/>
                </a:solidFill>
              </a:rPr>
              <a:t>вимагав</a:t>
            </a:r>
            <a:r>
              <a:rPr lang="ru-RU" sz="1600" dirty="0" smtClean="0">
                <a:solidFill>
                  <a:schemeClr val="bg1"/>
                </a:solidFill>
              </a:rPr>
              <a:t>, </a:t>
            </a:r>
            <a:r>
              <a:rPr lang="ru-RU" sz="1600" dirty="0" err="1" smtClean="0">
                <a:solidFill>
                  <a:schemeClr val="bg1"/>
                </a:solidFill>
              </a:rPr>
              <a:t>щоб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література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неодмінно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керувалася</a:t>
            </a:r>
            <a:r>
              <a:rPr lang="ru-RU" sz="1600" dirty="0" smtClean="0">
                <a:solidFill>
                  <a:schemeClr val="bg1"/>
                </a:solidFill>
              </a:rPr>
              <a:t> принципами </a:t>
            </a:r>
            <a:r>
              <a:rPr lang="ru-RU" sz="1600" dirty="0" err="1" smtClean="0">
                <a:solidFill>
                  <a:schemeClr val="bg1"/>
                </a:solidFill>
              </a:rPr>
              <a:t>вірності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правді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життя</a:t>
            </a:r>
            <a:r>
              <a:rPr lang="ru-RU" sz="1600" dirty="0" smtClean="0">
                <a:solidFill>
                  <a:schemeClr val="bg1"/>
                </a:solidFill>
              </a:rPr>
              <a:t>, </a:t>
            </a:r>
            <a:r>
              <a:rPr lang="ru-RU" sz="1600" dirty="0" err="1" smtClean="0">
                <a:solidFill>
                  <a:schemeClr val="bg1"/>
                </a:solidFill>
              </a:rPr>
              <a:t>відповідала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своєму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часові</a:t>
            </a:r>
            <a:r>
              <a:rPr lang="ru-RU" sz="1600" dirty="0" smtClean="0">
                <a:solidFill>
                  <a:schemeClr val="bg1"/>
                </a:solidFill>
              </a:rPr>
              <a:t>, </a:t>
            </a:r>
            <a:r>
              <a:rPr lang="ru-RU" sz="1600" dirty="0" err="1" smtClean="0">
                <a:solidFill>
                  <a:schemeClr val="bg1"/>
                </a:solidFill>
              </a:rPr>
              <a:t>сягала</a:t>
            </a:r>
            <a:r>
              <a:rPr lang="ru-RU" sz="1600" dirty="0" smtClean="0">
                <a:solidFill>
                  <a:schemeClr val="bg1"/>
                </a:solidFill>
              </a:rPr>
              <a:t> проблемами та героями </a:t>
            </a:r>
            <a:r>
              <a:rPr lang="ru-RU" sz="1600" dirty="0" err="1" smtClean="0">
                <a:solidFill>
                  <a:schemeClr val="bg1"/>
                </a:solidFill>
              </a:rPr>
              <a:t>глибин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суспільного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життя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</a:p>
          <a:p>
            <a:endParaRPr lang="ru-RU" sz="16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</a:rPr>
              <a:t>Одним </a:t>
            </a:r>
            <a:r>
              <a:rPr lang="ru-RU" sz="1600" dirty="0" err="1" smtClean="0">
                <a:solidFill>
                  <a:schemeClr val="bg1"/>
                </a:solidFill>
              </a:rPr>
              <a:t>із</a:t>
            </a:r>
            <a:r>
              <a:rPr lang="ru-RU" sz="1600" dirty="0" smtClean="0">
                <a:solidFill>
                  <a:schemeClr val="bg1"/>
                </a:solidFill>
              </a:rPr>
              <a:t> перших в </a:t>
            </a:r>
            <a:r>
              <a:rPr lang="ru-RU" sz="1600" dirty="0" err="1" smtClean="0">
                <a:solidFill>
                  <a:schemeClr val="bg1"/>
                </a:solidFill>
              </a:rPr>
              <a:t>українському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літературознавстві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М.Драгоманов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звернувся</a:t>
            </a:r>
            <a:r>
              <a:rPr lang="ru-RU" sz="1600" dirty="0" smtClean="0">
                <a:solidFill>
                  <a:schemeClr val="bg1"/>
                </a:solidFill>
              </a:rPr>
              <a:t> до </a:t>
            </a:r>
            <a:r>
              <a:rPr lang="ru-RU" sz="1600" dirty="0" err="1" smtClean="0">
                <a:solidFill>
                  <a:schemeClr val="bg1"/>
                </a:solidFill>
              </a:rPr>
              <a:t>аналізу</a:t>
            </a:r>
            <a:r>
              <a:rPr lang="ru-RU" sz="1600" dirty="0" smtClean="0">
                <a:solidFill>
                  <a:schemeClr val="bg1"/>
                </a:solidFill>
              </a:rPr>
              <a:t> романтизму як </a:t>
            </a:r>
            <a:r>
              <a:rPr lang="ru-RU" sz="1600" dirty="0" err="1" smtClean="0">
                <a:solidFill>
                  <a:schemeClr val="bg1"/>
                </a:solidFill>
              </a:rPr>
              <a:t>напряму</a:t>
            </a:r>
            <a:r>
              <a:rPr lang="ru-RU" sz="1600" dirty="0" smtClean="0">
                <a:solidFill>
                  <a:schemeClr val="bg1"/>
                </a:solidFill>
              </a:rPr>
              <a:t> в </a:t>
            </a:r>
            <a:r>
              <a:rPr lang="ru-RU" sz="1600" dirty="0" err="1" smtClean="0">
                <a:solidFill>
                  <a:schemeClr val="bg1"/>
                </a:solidFill>
              </a:rPr>
              <a:t>мистецтві</a:t>
            </a:r>
            <a:r>
              <a:rPr lang="ru-RU" sz="1600" dirty="0" smtClean="0">
                <a:solidFill>
                  <a:schemeClr val="bg1"/>
                </a:solidFill>
              </a:rPr>
              <a:t>, </a:t>
            </a:r>
            <a:r>
              <a:rPr lang="ru-RU" sz="1600" dirty="0" err="1" smtClean="0">
                <a:solidFill>
                  <a:schemeClr val="bg1"/>
                </a:solidFill>
              </a:rPr>
              <a:t>що</a:t>
            </a:r>
            <a:r>
              <a:rPr lang="ru-RU" sz="1600" dirty="0" smtClean="0">
                <a:solidFill>
                  <a:schemeClr val="bg1"/>
                </a:solidFill>
              </a:rPr>
              <a:t> в </a:t>
            </a:r>
            <a:r>
              <a:rPr lang="ru-RU" sz="1600" dirty="0" err="1" smtClean="0">
                <a:solidFill>
                  <a:schemeClr val="bg1"/>
                </a:solidFill>
              </a:rPr>
              <a:t>попередні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десятиліття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відіграло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позитивну</a:t>
            </a:r>
            <a:r>
              <a:rPr lang="ru-RU" sz="1600" dirty="0" smtClean="0">
                <a:solidFill>
                  <a:schemeClr val="bg1"/>
                </a:solidFill>
              </a:rPr>
              <a:t> роль у </a:t>
            </a:r>
            <a:r>
              <a:rPr lang="ru-RU" sz="1600" dirty="0" err="1" smtClean="0">
                <a:solidFill>
                  <a:schemeClr val="bg1"/>
                </a:solidFill>
              </a:rPr>
              <a:t>становленні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національної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літератури</a:t>
            </a:r>
            <a:r>
              <a:rPr lang="ru-RU" sz="1600" dirty="0" smtClean="0">
                <a:solidFill>
                  <a:schemeClr val="bg1"/>
                </a:solidFill>
              </a:rPr>
              <a:t>, </a:t>
            </a:r>
            <a:r>
              <a:rPr lang="ru-RU" sz="1600" dirty="0" err="1" smtClean="0">
                <a:solidFill>
                  <a:schemeClr val="bg1"/>
                </a:solidFill>
              </a:rPr>
              <a:t>викликавши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зацікавленість</a:t>
            </a:r>
            <a:r>
              <a:rPr lang="ru-RU" sz="1600" dirty="0" smtClean="0">
                <a:solidFill>
                  <a:schemeClr val="bg1"/>
                </a:solidFill>
              </a:rPr>
              <a:t> до </a:t>
            </a:r>
            <a:r>
              <a:rPr lang="ru-RU" sz="1600" dirty="0" err="1" smtClean="0">
                <a:solidFill>
                  <a:schemeClr val="bg1"/>
                </a:solidFill>
              </a:rPr>
              <a:t>усної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народної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творчості</a:t>
            </a:r>
            <a:r>
              <a:rPr lang="ru-RU" sz="1600" dirty="0" smtClean="0">
                <a:solidFill>
                  <a:schemeClr val="bg1"/>
                </a:solidFill>
              </a:rPr>
              <a:t>, </a:t>
            </a:r>
            <a:r>
              <a:rPr lang="ru-RU" sz="1600" dirty="0" err="1" smtClean="0">
                <a:solidFill>
                  <a:schemeClr val="bg1"/>
                </a:solidFill>
              </a:rPr>
              <a:t>етнографії</a:t>
            </a:r>
            <a:r>
              <a:rPr lang="ru-RU" sz="1600" dirty="0" smtClean="0">
                <a:solidFill>
                  <a:schemeClr val="bg1"/>
                </a:solidFill>
              </a:rPr>
              <a:t>, </a:t>
            </a:r>
            <a:r>
              <a:rPr lang="ru-RU" sz="1600" dirty="0" err="1" smtClean="0">
                <a:solidFill>
                  <a:schemeClr val="bg1"/>
                </a:solidFill>
              </a:rPr>
              <a:t>міфології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українців</a:t>
            </a:r>
            <a:r>
              <a:rPr lang="ru-RU" sz="1600" dirty="0" smtClean="0">
                <a:solidFill>
                  <a:schemeClr val="bg1"/>
                </a:solidFill>
              </a:rPr>
              <a:t>. </a:t>
            </a:r>
            <a:r>
              <a:rPr lang="ru-RU" sz="1600" dirty="0" err="1" smtClean="0">
                <a:solidFill>
                  <a:schemeClr val="bg1"/>
                </a:solidFill>
              </a:rPr>
              <a:t>Цим</a:t>
            </a:r>
            <a:r>
              <a:rPr lang="ru-RU" sz="1600" dirty="0" smtClean="0">
                <a:solidFill>
                  <a:schemeClr val="bg1"/>
                </a:solidFill>
              </a:rPr>
              <a:t> самим </a:t>
            </a:r>
            <a:r>
              <a:rPr lang="ru-RU" sz="1600" dirty="0" err="1" smtClean="0">
                <a:solidFill>
                  <a:schemeClr val="bg1"/>
                </a:solidFill>
              </a:rPr>
              <a:t>було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підготовлено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передумови</a:t>
            </a:r>
            <a:r>
              <a:rPr lang="ru-RU" sz="1600" dirty="0" smtClean="0">
                <a:solidFill>
                  <a:schemeClr val="bg1"/>
                </a:solidFill>
              </a:rPr>
              <a:t> для </a:t>
            </a:r>
            <a:r>
              <a:rPr lang="ru-RU" sz="1600" dirty="0" err="1" smtClean="0">
                <a:solidFill>
                  <a:schemeClr val="bg1"/>
                </a:solidFill>
              </a:rPr>
              <a:t>реалізму</a:t>
            </a:r>
            <a:r>
              <a:rPr lang="ru-RU" sz="1600" dirty="0" smtClean="0">
                <a:solidFill>
                  <a:schemeClr val="bg1"/>
                </a:solidFill>
              </a:rPr>
              <a:t>, </a:t>
            </a:r>
            <a:r>
              <a:rPr lang="ru-RU" sz="1600" dirty="0" err="1" smtClean="0">
                <a:solidFill>
                  <a:schemeClr val="bg1"/>
                </a:solidFill>
              </a:rPr>
              <a:t>який</a:t>
            </a:r>
            <a:r>
              <a:rPr lang="ru-RU" sz="1600" dirty="0" smtClean="0">
                <a:solidFill>
                  <a:schemeClr val="bg1"/>
                </a:solidFill>
              </a:rPr>
              <a:t> став </a:t>
            </a:r>
            <a:r>
              <a:rPr lang="ru-RU" sz="1600" dirty="0" err="1" smtClean="0">
                <a:solidFill>
                  <a:schemeClr val="bg1"/>
                </a:solidFill>
              </a:rPr>
              <a:t>домінувати</a:t>
            </a:r>
            <a:r>
              <a:rPr lang="ru-RU" sz="1600" dirty="0" smtClean="0">
                <a:solidFill>
                  <a:schemeClr val="bg1"/>
                </a:solidFill>
              </a:rPr>
              <a:t> в </a:t>
            </a:r>
            <a:r>
              <a:rPr lang="ru-RU" sz="1600" dirty="0" err="1" smtClean="0">
                <a:solidFill>
                  <a:schemeClr val="bg1"/>
                </a:solidFill>
              </a:rPr>
              <a:t>українській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літературі</a:t>
            </a:r>
            <a:r>
              <a:rPr lang="ru-RU" sz="1600" dirty="0" smtClean="0">
                <a:solidFill>
                  <a:schemeClr val="bg1"/>
                </a:solidFill>
              </a:rPr>
              <a:t> 2-ї </a:t>
            </a:r>
            <a:r>
              <a:rPr lang="ru-RU" sz="1600" dirty="0" err="1" smtClean="0">
                <a:solidFill>
                  <a:schemeClr val="bg1"/>
                </a:solidFill>
              </a:rPr>
              <a:t>половини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XIX </a:t>
            </a:r>
            <a:r>
              <a:rPr lang="ru-RU" sz="1600" dirty="0" err="1" smtClean="0">
                <a:solidFill>
                  <a:schemeClr val="bg1"/>
                </a:solidFill>
              </a:rPr>
              <a:t>століття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</a:p>
          <a:p>
            <a:endParaRPr lang="ru-RU" sz="16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 smtClean="0">
                <a:solidFill>
                  <a:schemeClr val="bg1"/>
                </a:solidFill>
              </a:rPr>
              <a:t>Цікавою</a:t>
            </a:r>
            <a:r>
              <a:rPr lang="ru-RU" sz="1600" dirty="0" smtClean="0">
                <a:solidFill>
                  <a:schemeClr val="bg1"/>
                </a:solidFill>
              </a:rPr>
              <a:t> є сама </a:t>
            </a:r>
            <a:r>
              <a:rPr lang="ru-RU" sz="1600" dirty="0" err="1" smtClean="0">
                <a:solidFill>
                  <a:schemeClr val="bg1"/>
                </a:solidFill>
              </a:rPr>
              <a:t>концепція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реалізму</a:t>
            </a:r>
            <a:r>
              <a:rPr lang="ru-RU" sz="1600" dirty="0" smtClean="0">
                <a:solidFill>
                  <a:schemeClr val="bg1"/>
                </a:solidFill>
              </a:rPr>
              <a:t> в </a:t>
            </a:r>
            <a:r>
              <a:rPr lang="ru-RU" sz="1600" dirty="0" err="1" smtClean="0">
                <a:solidFill>
                  <a:schemeClr val="bg1"/>
                </a:solidFill>
              </a:rPr>
              <a:t>естетиці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М.Драгоманова</a:t>
            </a:r>
            <a:r>
              <a:rPr lang="ru-RU" sz="1600" dirty="0" smtClean="0">
                <a:solidFill>
                  <a:schemeClr val="bg1"/>
                </a:solidFill>
              </a:rPr>
              <a:t>, </a:t>
            </a:r>
            <a:r>
              <a:rPr lang="ru-RU" sz="1600" dirty="0" err="1" smtClean="0">
                <a:solidFill>
                  <a:schemeClr val="bg1"/>
                </a:solidFill>
              </a:rPr>
              <a:t>осердям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якої</a:t>
            </a:r>
            <a:r>
              <a:rPr lang="ru-RU" sz="1600" dirty="0" smtClean="0">
                <a:solidFill>
                  <a:schemeClr val="bg1"/>
                </a:solidFill>
              </a:rPr>
              <a:t> є </a:t>
            </a:r>
            <a:r>
              <a:rPr lang="ru-RU" sz="1600" dirty="0" err="1" smtClean="0">
                <a:solidFill>
                  <a:schemeClr val="bg1"/>
                </a:solidFill>
              </a:rPr>
              <a:t>вимога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безтенденційного</a:t>
            </a:r>
            <a:r>
              <a:rPr lang="ru-RU" sz="1600" dirty="0" smtClean="0">
                <a:solidFill>
                  <a:schemeClr val="bg1"/>
                </a:solidFill>
              </a:rPr>
              <a:t>, </a:t>
            </a:r>
            <a:r>
              <a:rPr lang="ru-RU" sz="1600" dirty="0" err="1" smtClean="0">
                <a:solidFill>
                  <a:schemeClr val="bg1"/>
                </a:solidFill>
              </a:rPr>
              <a:t>об'єктивного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змалювання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життя</a:t>
            </a:r>
            <a:r>
              <a:rPr lang="ru-RU" sz="1600" dirty="0" smtClean="0">
                <a:solidFill>
                  <a:schemeClr val="bg1"/>
                </a:solidFill>
              </a:rPr>
              <a:t>. </a:t>
            </a:r>
            <a:r>
              <a:rPr lang="ru-RU" sz="1600" dirty="0" err="1" smtClean="0">
                <a:solidFill>
                  <a:schemeClr val="bg1"/>
                </a:solidFill>
              </a:rPr>
              <a:t>Недооцінка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переваг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реалістичного</a:t>
            </a:r>
            <a:r>
              <a:rPr lang="ru-RU" sz="1600" dirty="0" smtClean="0">
                <a:solidFill>
                  <a:schemeClr val="bg1"/>
                </a:solidFill>
              </a:rPr>
              <a:t> способу </a:t>
            </a:r>
            <a:r>
              <a:rPr lang="ru-RU" sz="1600" dirty="0" err="1" smtClean="0">
                <a:solidFill>
                  <a:schemeClr val="bg1"/>
                </a:solidFill>
              </a:rPr>
              <a:t>відображення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дійсності</a:t>
            </a:r>
            <a:r>
              <a:rPr lang="ru-RU" sz="1600" dirty="0" smtClean="0">
                <a:solidFill>
                  <a:schemeClr val="bg1"/>
                </a:solidFill>
              </a:rPr>
              <a:t> вела до того, </a:t>
            </a:r>
            <a:r>
              <a:rPr lang="ru-RU" sz="1600" dirty="0" err="1" smtClean="0">
                <a:solidFill>
                  <a:schemeClr val="bg1"/>
                </a:solidFill>
              </a:rPr>
              <a:t>що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окремі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українські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письменники</a:t>
            </a:r>
            <a:r>
              <a:rPr lang="ru-RU" sz="1600" dirty="0" smtClean="0">
                <a:solidFill>
                  <a:schemeClr val="bg1"/>
                </a:solidFill>
              </a:rPr>
              <a:t> (</a:t>
            </a:r>
            <a:r>
              <a:rPr lang="ru-RU" sz="1600" dirty="0" err="1" smtClean="0">
                <a:solidFill>
                  <a:schemeClr val="bg1"/>
                </a:solidFill>
              </a:rPr>
              <a:t>наприклад</a:t>
            </a:r>
            <a:r>
              <a:rPr lang="ru-RU" sz="1600" dirty="0" smtClean="0">
                <a:solidFill>
                  <a:schemeClr val="bg1"/>
                </a:solidFill>
              </a:rPr>
              <a:t>, </a:t>
            </a:r>
            <a:r>
              <a:rPr lang="ru-RU" sz="1600" dirty="0" err="1" smtClean="0">
                <a:solidFill>
                  <a:schemeClr val="bg1"/>
                </a:solidFill>
              </a:rPr>
              <a:t>О.Стороженко</a:t>
            </a:r>
            <a:r>
              <a:rPr lang="ru-RU" sz="1600" dirty="0" smtClean="0">
                <a:solidFill>
                  <a:schemeClr val="bg1"/>
                </a:solidFill>
              </a:rPr>
              <a:t>) </a:t>
            </a:r>
            <a:r>
              <a:rPr lang="ru-RU" sz="1600" dirty="0" err="1" smtClean="0">
                <a:solidFill>
                  <a:schemeClr val="bg1"/>
                </a:solidFill>
              </a:rPr>
              <a:t>малювали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абстрактні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схеми</a:t>
            </a:r>
            <a:r>
              <a:rPr lang="ru-RU" sz="1600" dirty="0" smtClean="0">
                <a:solidFill>
                  <a:schemeClr val="bg1"/>
                </a:solidFill>
              </a:rPr>
              <a:t>, а не </a:t>
            </a:r>
            <a:r>
              <a:rPr lang="ru-RU" sz="1600" dirty="0" err="1" smtClean="0">
                <a:solidFill>
                  <a:schemeClr val="bg1"/>
                </a:solidFill>
              </a:rPr>
              <a:t>живих</a:t>
            </a:r>
            <a:r>
              <a:rPr lang="ru-RU" sz="1600" dirty="0" smtClean="0">
                <a:solidFill>
                  <a:schemeClr val="bg1"/>
                </a:solidFill>
              </a:rPr>
              <a:t> людей, </a:t>
            </a:r>
            <a:r>
              <a:rPr lang="ru-RU" sz="1600" dirty="0" err="1" smtClean="0">
                <a:solidFill>
                  <a:schemeClr val="bg1"/>
                </a:solidFill>
              </a:rPr>
              <a:t>захоплювалися</a:t>
            </a:r>
            <a:r>
              <a:rPr lang="ru-RU" sz="1600" dirty="0" smtClean="0">
                <a:solidFill>
                  <a:schemeClr val="bg1"/>
                </a:solidFill>
              </a:rPr>
              <a:t> дидактизмом, у той час як </a:t>
            </a:r>
            <a:r>
              <a:rPr lang="ru-RU" sz="1600" dirty="0" err="1" smtClean="0">
                <a:solidFill>
                  <a:schemeClr val="bg1"/>
                </a:solidFill>
              </a:rPr>
              <a:t>художня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творчість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вимагає</a:t>
            </a:r>
            <a:r>
              <a:rPr lang="ru-RU" sz="1600" dirty="0" smtClean="0">
                <a:solidFill>
                  <a:schemeClr val="bg1"/>
                </a:solidFill>
              </a:rPr>
              <a:t> «</a:t>
            </a:r>
            <a:r>
              <a:rPr lang="ru-RU" sz="1600" dirty="0" err="1" smtClean="0">
                <a:solidFill>
                  <a:schemeClr val="bg1"/>
                </a:solidFill>
              </a:rPr>
              <a:t>виводити</a:t>
            </a:r>
            <a:r>
              <a:rPr lang="ru-RU" sz="1600" dirty="0" smtClean="0">
                <a:solidFill>
                  <a:schemeClr val="bg1"/>
                </a:solidFill>
              </a:rPr>
              <a:t> на сцену </a:t>
            </a:r>
            <a:r>
              <a:rPr lang="ru-RU" sz="1600" dirty="0" err="1" smtClean="0">
                <a:solidFill>
                  <a:schemeClr val="bg1"/>
                </a:solidFill>
              </a:rPr>
              <a:t>існуючі</a:t>
            </a:r>
            <a:r>
              <a:rPr lang="ru-RU" sz="1600" dirty="0" smtClean="0">
                <a:solidFill>
                  <a:schemeClr val="bg1"/>
                </a:solidFill>
              </a:rPr>
              <a:t>, а не </a:t>
            </a:r>
            <a:r>
              <a:rPr lang="ru-RU" sz="1600" dirty="0" err="1" smtClean="0">
                <a:solidFill>
                  <a:schemeClr val="bg1"/>
                </a:solidFill>
              </a:rPr>
              <a:t>видумані</a:t>
            </a:r>
            <a:r>
              <a:rPr lang="ru-RU" sz="1600" dirty="0" smtClean="0">
                <a:solidFill>
                  <a:schemeClr val="bg1"/>
                </a:solidFill>
              </a:rPr>
              <a:t> особи й становище». </a:t>
            </a:r>
            <a:r>
              <a:rPr lang="ru-RU" sz="1600" dirty="0" err="1" smtClean="0">
                <a:solidFill>
                  <a:schemeClr val="bg1"/>
                </a:solidFill>
              </a:rPr>
              <a:t>Досягнення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реалізму</a:t>
            </a:r>
            <a:r>
              <a:rPr lang="ru-RU" sz="1600" dirty="0" smtClean="0">
                <a:solidFill>
                  <a:schemeClr val="bg1"/>
                </a:solidFill>
              </a:rPr>
              <a:t> в </a:t>
            </a:r>
            <a:r>
              <a:rPr lang="ru-RU" sz="1600" dirty="0" err="1" smtClean="0">
                <a:solidFill>
                  <a:schemeClr val="bg1"/>
                </a:solidFill>
              </a:rPr>
              <a:t>українській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літературі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вчений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пов'язував</a:t>
            </a:r>
            <a:r>
              <a:rPr lang="ru-RU" sz="1600" dirty="0" smtClean="0">
                <a:solidFill>
                  <a:schemeClr val="bg1"/>
                </a:solidFill>
              </a:rPr>
              <a:t> з </a:t>
            </a:r>
            <a:r>
              <a:rPr lang="ru-RU" sz="1600" dirty="0" err="1" smtClean="0">
                <a:solidFill>
                  <a:schemeClr val="bg1"/>
                </a:solidFill>
              </a:rPr>
              <a:t>творчістю</a:t>
            </a:r>
            <a:r>
              <a:rPr lang="ru-RU" sz="1600" dirty="0" smtClean="0">
                <a:solidFill>
                  <a:schemeClr val="bg1"/>
                </a:solidFill>
              </a:rPr>
              <a:t> Тараса </a:t>
            </a:r>
            <a:r>
              <a:rPr lang="ru-RU" sz="1600" dirty="0" err="1" smtClean="0">
                <a:solidFill>
                  <a:schemeClr val="bg1"/>
                </a:solidFill>
              </a:rPr>
              <a:t>Шевченка</a:t>
            </a:r>
            <a:r>
              <a:rPr lang="ru-RU" sz="1600" dirty="0" smtClean="0">
                <a:solidFill>
                  <a:schemeClr val="bg1"/>
                </a:solidFill>
              </a:rPr>
              <a:t>, Марка </a:t>
            </a:r>
            <a:r>
              <a:rPr lang="ru-RU" sz="1600" dirty="0" err="1" smtClean="0">
                <a:solidFill>
                  <a:schemeClr val="bg1"/>
                </a:solidFill>
              </a:rPr>
              <a:t>Вовчка</a:t>
            </a:r>
            <a:r>
              <a:rPr lang="ru-RU" sz="1600" dirty="0" smtClean="0">
                <a:solidFill>
                  <a:schemeClr val="bg1"/>
                </a:solidFill>
              </a:rPr>
              <a:t>, </a:t>
            </a:r>
            <a:r>
              <a:rPr lang="ru-RU" sz="1600" dirty="0" err="1" smtClean="0">
                <a:solidFill>
                  <a:schemeClr val="bg1"/>
                </a:solidFill>
              </a:rPr>
              <a:t>Панаса</a:t>
            </a:r>
            <a:r>
              <a:rPr lang="ru-RU" sz="1600" dirty="0" smtClean="0">
                <a:solidFill>
                  <a:schemeClr val="bg1"/>
                </a:solidFill>
              </a:rPr>
              <a:t> Мирного, </a:t>
            </a:r>
            <a:r>
              <a:rPr lang="ru-RU" sz="1600" dirty="0" err="1" smtClean="0">
                <a:solidFill>
                  <a:schemeClr val="bg1"/>
                </a:solidFill>
              </a:rPr>
              <a:t>Івана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Нечуя-Левицького</a:t>
            </a:r>
            <a:r>
              <a:rPr lang="ru-RU" sz="1600" dirty="0" smtClean="0">
                <a:solidFill>
                  <a:schemeClr val="bg1"/>
                </a:solidFill>
              </a:rPr>
              <a:t>, </a:t>
            </a:r>
            <a:r>
              <a:rPr lang="ru-RU" sz="1600" dirty="0" err="1" smtClean="0">
                <a:solidFill>
                  <a:schemeClr val="bg1"/>
                </a:solidFill>
              </a:rPr>
              <a:t>частково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Юрія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Федьковича</a:t>
            </a:r>
            <a:r>
              <a:rPr lang="ru-RU" sz="1600" dirty="0" smtClean="0">
                <a:solidFill>
                  <a:schemeClr val="bg1"/>
                </a:solidFill>
              </a:rPr>
              <a:t>. </a:t>
            </a:r>
            <a:r>
              <a:rPr lang="ru-RU" sz="1600" dirty="0" err="1" smtClean="0">
                <a:solidFill>
                  <a:schemeClr val="bg1"/>
                </a:solidFill>
              </a:rPr>
              <a:t>Займаючись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порівняльним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літературознавством</a:t>
            </a:r>
            <a:r>
              <a:rPr lang="ru-RU" sz="1600" dirty="0" smtClean="0">
                <a:solidFill>
                  <a:schemeClr val="bg1"/>
                </a:solidFill>
              </a:rPr>
              <a:t>, М. Драгоманов </a:t>
            </a:r>
            <a:r>
              <a:rPr lang="ru-RU" sz="1600" dirty="0" err="1" smtClean="0">
                <a:solidFill>
                  <a:schemeClr val="bg1"/>
                </a:solidFill>
              </a:rPr>
              <a:t>пропагував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важливість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загальнолюдських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естетичних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цінностей</a:t>
            </a:r>
            <a:r>
              <a:rPr lang="ru-RU" sz="1600" dirty="0" smtClean="0">
                <a:solidFill>
                  <a:schemeClr val="bg1"/>
                </a:solidFill>
              </a:rPr>
              <a:t> у </a:t>
            </a:r>
            <a:r>
              <a:rPr lang="ru-RU" sz="1600" dirty="0" err="1" smtClean="0">
                <a:solidFill>
                  <a:schemeClr val="bg1"/>
                </a:solidFill>
              </a:rPr>
              <a:t>розвиткові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культури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українського</a:t>
            </a:r>
            <a:r>
              <a:rPr lang="ru-RU" sz="1600" dirty="0" smtClean="0">
                <a:solidFill>
                  <a:schemeClr val="bg1"/>
                </a:solidFill>
              </a:rPr>
              <a:t> народу.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421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31840" y="260648"/>
            <a:ext cx="26902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chemeClr val="bg1"/>
                </a:solidFill>
              </a:rPr>
              <a:t>Бібліографія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556792"/>
            <a:ext cx="871296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Автор </a:t>
            </a:r>
            <a:r>
              <a:rPr lang="ru-RU" sz="2400" dirty="0" err="1" smtClean="0">
                <a:solidFill>
                  <a:schemeClr val="bg1"/>
                </a:solidFill>
              </a:rPr>
              <a:t>праць</a:t>
            </a:r>
            <a:r>
              <a:rPr lang="ru-RU" sz="2400" dirty="0" smtClean="0">
                <a:solidFill>
                  <a:schemeClr val="bg1"/>
                </a:solidFill>
              </a:rPr>
              <a:t> «Шевченко, </a:t>
            </a:r>
            <a:r>
              <a:rPr lang="ru-RU" sz="2400" dirty="0" err="1" smtClean="0">
                <a:solidFill>
                  <a:schemeClr val="bg1"/>
                </a:solidFill>
              </a:rPr>
              <a:t>українофіли</a:t>
            </a:r>
            <a:r>
              <a:rPr lang="ru-RU" sz="2400" dirty="0" smtClean="0">
                <a:solidFill>
                  <a:schemeClr val="bg1"/>
                </a:solidFill>
              </a:rPr>
              <a:t> і </a:t>
            </a:r>
            <a:r>
              <a:rPr lang="ru-RU" sz="2400" dirty="0" err="1" smtClean="0">
                <a:solidFill>
                  <a:schemeClr val="bg1"/>
                </a:solidFill>
              </a:rPr>
              <a:t>соціалізм</a:t>
            </a:r>
            <a:r>
              <a:rPr lang="ru-RU" sz="2400" dirty="0" smtClean="0">
                <a:solidFill>
                  <a:schemeClr val="bg1"/>
                </a:solidFill>
              </a:rPr>
              <a:t>» (1879), «Историческая Польша и великорусская демократия» (1883), «</a:t>
            </a:r>
            <a:r>
              <a:rPr lang="ru-RU" sz="2400" dirty="0" err="1" smtClean="0">
                <a:solidFill>
                  <a:schemeClr val="bg1"/>
                </a:solidFill>
              </a:rPr>
              <a:t>Чудацькі</a:t>
            </a:r>
            <a:r>
              <a:rPr lang="ru-RU" sz="2400" dirty="0" smtClean="0">
                <a:solidFill>
                  <a:schemeClr val="bg1"/>
                </a:solidFill>
              </a:rPr>
              <a:t> думки про </a:t>
            </a:r>
            <a:r>
              <a:rPr lang="ru-RU" sz="2400" dirty="0" err="1" smtClean="0">
                <a:solidFill>
                  <a:schemeClr val="bg1"/>
                </a:solidFill>
              </a:rPr>
              <a:t>українську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національну</a:t>
            </a:r>
            <a:r>
              <a:rPr lang="ru-RU" sz="2400" dirty="0" smtClean="0">
                <a:solidFill>
                  <a:schemeClr val="bg1"/>
                </a:solidFill>
              </a:rPr>
              <a:t> справу» (1891), «</a:t>
            </a:r>
            <a:r>
              <a:rPr lang="ru-RU" sz="2400" dirty="0" err="1" smtClean="0">
                <a:solidFill>
                  <a:schemeClr val="bg1"/>
                </a:solidFill>
              </a:rPr>
              <a:t>Листи</a:t>
            </a:r>
            <a:r>
              <a:rPr lang="ru-RU" sz="2400" dirty="0" smtClean="0">
                <a:solidFill>
                  <a:schemeClr val="bg1"/>
                </a:solidFill>
              </a:rPr>
              <a:t> на </a:t>
            </a:r>
            <a:r>
              <a:rPr lang="ru-RU" sz="2400" dirty="0" err="1" smtClean="0">
                <a:solidFill>
                  <a:schemeClr val="bg1"/>
                </a:solidFill>
              </a:rPr>
              <a:t>Наддніпрянську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Україну</a:t>
            </a:r>
            <a:r>
              <a:rPr lang="ru-RU" sz="2400" dirty="0" smtClean="0">
                <a:solidFill>
                  <a:schemeClr val="bg1"/>
                </a:solidFill>
              </a:rPr>
              <a:t>» (1893); «</a:t>
            </a:r>
            <a:r>
              <a:rPr lang="ru-RU" sz="2400" dirty="0" err="1" smtClean="0">
                <a:solidFill>
                  <a:schemeClr val="bg1"/>
                </a:solidFill>
              </a:rPr>
              <a:t>Автобіографічної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замітки</a:t>
            </a:r>
            <a:r>
              <a:rPr lang="ru-RU" sz="2400" dirty="0" smtClean="0">
                <a:solidFill>
                  <a:schemeClr val="bg1"/>
                </a:solidFill>
              </a:rPr>
              <a:t>» (1883) та «</a:t>
            </a:r>
            <a:r>
              <a:rPr lang="ru-RU" sz="2400" dirty="0" err="1" smtClean="0">
                <a:solidFill>
                  <a:schemeClr val="bg1"/>
                </a:solidFill>
              </a:rPr>
              <a:t>Добавлення</a:t>
            </a:r>
            <a:r>
              <a:rPr lang="ru-RU" sz="2400" dirty="0" smtClean="0">
                <a:solidFill>
                  <a:schemeClr val="bg1"/>
                </a:solidFill>
              </a:rPr>
              <a:t>» до </a:t>
            </a:r>
            <a:r>
              <a:rPr lang="ru-RU" sz="2400" dirty="0" err="1" smtClean="0">
                <a:solidFill>
                  <a:schemeClr val="bg1"/>
                </a:solidFill>
              </a:rPr>
              <a:t>неї</a:t>
            </a:r>
            <a:r>
              <a:rPr lang="ru-RU" sz="2400" dirty="0" smtClean="0">
                <a:solidFill>
                  <a:schemeClr val="bg1"/>
                </a:solidFill>
              </a:rPr>
              <a:t> (1889); </a:t>
            </a:r>
            <a:r>
              <a:rPr lang="ru-RU" sz="2400" dirty="0" err="1" smtClean="0">
                <a:solidFill>
                  <a:schemeClr val="bg1"/>
                </a:solidFill>
              </a:rPr>
              <a:t>мемуарів</a:t>
            </a:r>
            <a:r>
              <a:rPr lang="ru-RU" sz="2400" dirty="0" smtClean="0">
                <a:solidFill>
                  <a:schemeClr val="bg1"/>
                </a:solidFill>
              </a:rPr>
              <a:t> «Австро-</a:t>
            </a:r>
            <a:r>
              <a:rPr lang="ru-RU" sz="2400" dirty="0" err="1" smtClean="0">
                <a:solidFill>
                  <a:schemeClr val="bg1"/>
                </a:solidFill>
              </a:rPr>
              <a:t>руські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спомини</a:t>
            </a:r>
            <a:r>
              <a:rPr lang="ru-RU" sz="2400" dirty="0" smtClean="0">
                <a:solidFill>
                  <a:schemeClr val="bg1"/>
                </a:solidFill>
              </a:rPr>
              <a:t>. 1867–1877» (1889–1892); «Исторические песни малорусского народа» (1874–1875, у </a:t>
            </a:r>
            <a:r>
              <a:rPr lang="ru-RU" sz="2400" dirty="0" err="1" smtClean="0">
                <a:solidFill>
                  <a:schemeClr val="bg1"/>
                </a:solidFill>
              </a:rPr>
              <a:t>співавторстві</a:t>
            </a:r>
            <a:r>
              <a:rPr lang="ru-RU" sz="2400" dirty="0" smtClean="0">
                <a:solidFill>
                  <a:schemeClr val="bg1"/>
                </a:solidFill>
              </a:rPr>
              <a:t> з </a:t>
            </a:r>
            <a:r>
              <a:rPr lang="ru-RU" sz="2400" dirty="0" err="1" smtClean="0">
                <a:solidFill>
                  <a:schemeClr val="bg1"/>
                </a:solidFill>
              </a:rPr>
              <a:t>В.Антоновичем</a:t>
            </a:r>
            <a:r>
              <a:rPr lang="ru-RU" sz="2400" dirty="0" smtClean="0">
                <a:solidFill>
                  <a:schemeClr val="bg1"/>
                </a:solidFill>
              </a:rPr>
              <a:t>), «Малорусские </a:t>
            </a:r>
            <a:r>
              <a:rPr lang="ru-RU" sz="2400" dirty="0" err="1" smtClean="0">
                <a:solidFill>
                  <a:schemeClr val="bg1"/>
                </a:solidFill>
              </a:rPr>
              <a:t>народныя</a:t>
            </a:r>
            <a:r>
              <a:rPr lang="ru-RU" sz="2400" dirty="0" smtClean="0">
                <a:solidFill>
                  <a:schemeClr val="bg1"/>
                </a:solidFill>
              </a:rPr>
              <a:t> предания и рассказы» (1876), «</a:t>
            </a:r>
            <a:r>
              <a:rPr lang="ru-RU" sz="2400" dirty="0" err="1" smtClean="0">
                <a:solidFill>
                  <a:schemeClr val="bg1"/>
                </a:solidFill>
              </a:rPr>
              <a:t>Нові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українські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пісні</a:t>
            </a:r>
            <a:r>
              <a:rPr lang="ru-RU" sz="2400" dirty="0" smtClean="0">
                <a:solidFill>
                  <a:schemeClr val="bg1"/>
                </a:solidFill>
              </a:rPr>
              <a:t> про </a:t>
            </a:r>
            <a:r>
              <a:rPr lang="ru-RU" sz="2400" dirty="0" err="1" smtClean="0">
                <a:solidFill>
                  <a:schemeClr val="bg1"/>
                </a:solidFill>
              </a:rPr>
              <a:t>громадські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справи</a:t>
            </a:r>
            <a:r>
              <a:rPr lang="ru-RU" sz="2400" dirty="0" smtClean="0">
                <a:solidFill>
                  <a:schemeClr val="bg1"/>
                </a:solidFill>
              </a:rPr>
              <a:t>: 1764–1880» (1881), «</a:t>
            </a:r>
            <a:r>
              <a:rPr lang="ru-RU" sz="2400" dirty="0" err="1" smtClean="0">
                <a:solidFill>
                  <a:schemeClr val="bg1"/>
                </a:solidFill>
              </a:rPr>
              <a:t>Політичні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пісні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українського</a:t>
            </a:r>
            <a:r>
              <a:rPr lang="ru-RU" sz="2400" dirty="0" smtClean="0">
                <a:solidFill>
                  <a:schemeClr val="bg1"/>
                </a:solidFill>
              </a:rPr>
              <a:t> народу 18-19 ст.» (1883–1885) та </a:t>
            </a:r>
            <a:r>
              <a:rPr lang="ru-RU" sz="2400" dirty="0" err="1" smtClean="0">
                <a:solidFill>
                  <a:schemeClr val="bg1"/>
                </a:solidFill>
              </a:rPr>
              <a:t>інших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21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17" y="692696"/>
            <a:ext cx="6926566" cy="5892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5776" y="116632"/>
            <a:ext cx="35146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schemeClr val="bg1"/>
                </a:solidFill>
              </a:rPr>
              <a:t>Праці</a:t>
            </a:r>
            <a:r>
              <a:rPr lang="ru-RU" sz="2400" b="1" dirty="0" smtClean="0">
                <a:solidFill>
                  <a:schemeClr val="bg1"/>
                </a:solidFill>
              </a:rPr>
              <a:t> М.П. </a:t>
            </a:r>
            <a:r>
              <a:rPr lang="ru-RU" sz="2400" b="1" dirty="0" err="1" smtClean="0">
                <a:solidFill>
                  <a:schemeClr val="bg1"/>
                </a:solidFill>
              </a:rPr>
              <a:t>Драгоманова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21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20665" y="188640"/>
            <a:ext cx="53026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chemeClr val="bg1"/>
                </a:solidFill>
              </a:rPr>
              <a:t>М.Драгоманов</a:t>
            </a:r>
            <a:r>
              <a:rPr lang="ru-RU" sz="3200" b="1" dirty="0" smtClean="0">
                <a:solidFill>
                  <a:schemeClr val="bg1"/>
                </a:solidFill>
              </a:rPr>
              <a:t> і </a:t>
            </a:r>
            <a:r>
              <a:rPr lang="ru-RU" sz="3200" b="1" dirty="0" err="1" smtClean="0">
                <a:solidFill>
                  <a:schemeClr val="bg1"/>
                </a:solidFill>
              </a:rPr>
              <a:t>Рівненщина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61168"/>
            <a:ext cx="7884368" cy="4875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1052736"/>
            <a:ext cx="892899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Є в м. </a:t>
            </a:r>
            <a:r>
              <a:rPr lang="ru-RU" sz="2000" dirty="0" err="1" smtClean="0">
                <a:solidFill>
                  <a:schemeClr val="bg1"/>
                </a:solidFill>
              </a:rPr>
              <a:t>Рівне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вулиця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Михайла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Драгоманова</a:t>
            </a:r>
            <a:r>
              <a:rPr lang="ru-RU" sz="2000" dirty="0" smtClean="0">
                <a:solidFill>
                  <a:schemeClr val="bg1"/>
                </a:solidFill>
              </a:rPr>
              <a:t>. Перед </a:t>
            </a:r>
            <a:r>
              <a:rPr lang="ru-RU" sz="2000" dirty="0" err="1" smtClean="0">
                <a:solidFill>
                  <a:schemeClr val="bg1"/>
                </a:solidFill>
              </a:rPr>
              <a:t>від’їздом</a:t>
            </a:r>
            <a:r>
              <a:rPr lang="ru-RU" sz="2000" dirty="0" smtClean="0">
                <a:solidFill>
                  <a:schemeClr val="bg1"/>
                </a:solidFill>
              </a:rPr>
              <a:t> у </a:t>
            </a:r>
            <a:r>
              <a:rPr lang="ru-RU" sz="2000" dirty="0" err="1" smtClean="0">
                <a:solidFill>
                  <a:schemeClr val="bg1"/>
                </a:solidFill>
              </a:rPr>
              <a:t>Болгарію</a:t>
            </a:r>
            <a:r>
              <a:rPr lang="ru-RU" sz="2000" dirty="0" smtClean="0">
                <a:solidFill>
                  <a:schemeClr val="bg1"/>
                </a:solidFill>
              </a:rPr>
              <a:t> в </a:t>
            </a:r>
            <a:r>
              <a:rPr lang="ru-RU" sz="2000" dirty="0" err="1" smtClean="0">
                <a:solidFill>
                  <a:schemeClr val="bg1"/>
                </a:solidFill>
              </a:rPr>
              <a:t>червні</a:t>
            </a:r>
            <a:r>
              <a:rPr lang="ru-RU" sz="2000" dirty="0" smtClean="0">
                <a:solidFill>
                  <a:schemeClr val="bg1"/>
                </a:solidFill>
              </a:rPr>
              <a:t> 1871 р. </a:t>
            </a:r>
            <a:r>
              <a:rPr lang="ru-RU" sz="2000" dirty="0" err="1" smtClean="0">
                <a:solidFill>
                  <a:schemeClr val="bg1"/>
                </a:solidFill>
              </a:rPr>
              <a:t>він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гостював</a:t>
            </a:r>
            <a:r>
              <a:rPr lang="ru-RU" sz="2000" dirty="0" smtClean="0">
                <a:solidFill>
                  <a:schemeClr val="bg1"/>
                </a:solidFill>
              </a:rPr>
              <a:t> у </a:t>
            </a:r>
            <a:r>
              <a:rPr lang="ru-RU" sz="2000" dirty="0" err="1" smtClean="0">
                <a:solidFill>
                  <a:schemeClr val="bg1"/>
                </a:solidFill>
              </a:rPr>
              <a:t>Рівному</a:t>
            </a:r>
            <a:r>
              <a:rPr lang="ru-RU" sz="2000" dirty="0" smtClean="0">
                <a:solidFill>
                  <a:schemeClr val="bg1"/>
                </a:solidFill>
              </a:rPr>
              <a:t> в </a:t>
            </a:r>
            <a:r>
              <a:rPr lang="ru-RU" sz="2000" dirty="0" err="1" smtClean="0">
                <a:solidFill>
                  <a:schemeClr val="bg1"/>
                </a:solidFill>
              </a:rPr>
              <a:t>своїх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приятелів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421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1052736"/>
            <a:ext cx="813690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err="1" smtClean="0">
                <a:solidFill>
                  <a:schemeClr val="bg1"/>
                </a:solidFill>
              </a:rPr>
              <a:t>Народився</a:t>
            </a:r>
            <a:r>
              <a:rPr lang="ru-RU" sz="2800" dirty="0" smtClean="0">
                <a:solidFill>
                  <a:schemeClr val="bg1"/>
                </a:solidFill>
              </a:rPr>
              <a:t> 6 (18) </a:t>
            </a:r>
            <a:r>
              <a:rPr lang="ru-RU" sz="2800" dirty="0" err="1" smtClean="0">
                <a:solidFill>
                  <a:schemeClr val="bg1"/>
                </a:solidFill>
              </a:rPr>
              <a:t>вересня</a:t>
            </a:r>
            <a:r>
              <a:rPr lang="ru-RU" sz="2800" dirty="0" smtClean="0">
                <a:solidFill>
                  <a:schemeClr val="bg1"/>
                </a:solidFill>
              </a:rPr>
              <a:t> 1841 м. Гадяч, </a:t>
            </a:r>
            <a:r>
              <a:rPr lang="ru-RU" sz="2800" dirty="0" err="1" smtClean="0">
                <a:solidFill>
                  <a:schemeClr val="bg1"/>
                </a:solidFill>
              </a:rPr>
              <a:t>Полтавська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губернія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err="1" smtClean="0">
                <a:solidFill>
                  <a:schemeClr val="bg1"/>
                </a:solidFill>
              </a:rPr>
              <a:t>український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публіцист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історик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філософ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економіст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літературознавець</a:t>
            </a:r>
            <a:r>
              <a:rPr lang="ru-RU" sz="2800" dirty="0" smtClean="0">
                <a:solidFill>
                  <a:schemeClr val="bg1"/>
                </a:solidFill>
              </a:rPr>
              <a:t>, фольклорист, </a:t>
            </a:r>
            <a:r>
              <a:rPr lang="ru-RU" sz="2800" dirty="0" err="1" smtClean="0">
                <a:solidFill>
                  <a:schemeClr val="bg1"/>
                </a:solidFill>
              </a:rPr>
              <a:t>громадський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діяч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представник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відомого</a:t>
            </a:r>
            <a:r>
              <a:rPr lang="ru-RU" sz="2800" dirty="0" smtClean="0">
                <a:solidFill>
                  <a:schemeClr val="bg1"/>
                </a:solidFill>
              </a:rPr>
              <a:t> роду </a:t>
            </a:r>
            <a:r>
              <a:rPr lang="ru-RU" sz="2800" dirty="0" err="1" smtClean="0">
                <a:solidFill>
                  <a:schemeClr val="bg1"/>
                </a:solidFill>
              </a:rPr>
              <a:t>українських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громадських</a:t>
            </a:r>
            <a:r>
              <a:rPr lang="ru-RU" sz="2800" dirty="0" smtClean="0">
                <a:solidFill>
                  <a:schemeClr val="bg1"/>
                </a:solidFill>
              </a:rPr>
              <a:t> і </a:t>
            </a:r>
            <a:r>
              <a:rPr lang="ru-RU" sz="2800" dirty="0" err="1" smtClean="0">
                <a:solidFill>
                  <a:schemeClr val="bg1"/>
                </a:solidFill>
              </a:rPr>
              <a:t>культурних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діячів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Драгоманових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</a:rPr>
              <a:t>Брат </a:t>
            </a:r>
            <a:r>
              <a:rPr lang="ru-RU" sz="2800" dirty="0" err="1" smtClean="0">
                <a:solidFill>
                  <a:schemeClr val="bg1"/>
                </a:solidFill>
              </a:rPr>
              <a:t>письменниці</a:t>
            </a:r>
            <a:r>
              <a:rPr lang="ru-RU" sz="2800" dirty="0" smtClean="0">
                <a:solidFill>
                  <a:schemeClr val="bg1"/>
                </a:solidFill>
              </a:rPr>
              <a:t> та </a:t>
            </a:r>
            <a:r>
              <a:rPr lang="ru-RU" sz="2800" dirty="0" err="1" smtClean="0">
                <a:solidFill>
                  <a:schemeClr val="bg1"/>
                </a:solidFill>
              </a:rPr>
              <a:t>громадської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діячки</a:t>
            </a:r>
            <a:r>
              <a:rPr lang="ru-RU" sz="2800" dirty="0" smtClean="0">
                <a:solidFill>
                  <a:schemeClr val="bg1"/>
                </a:solidFill>
              </a:rPr>
              <a:t> Олени </a:t>
            </a:r>
            <a:r>
              <a:rPr lang="ru-RU" sz="2800" dirty="0" err="1" smtClean="0">
                <a:solidFill>
                  <a:schemeClr val="bg1"/>
                </a:solidFill>
              </a:rPr>
              <a:t>Пчілки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дядько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Лесі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Українки</a:t>
            </a:r>
            <a:r>
              <a:rPr lang="ru-RU" sz="2800" dirty="0" smtClean="0">
                <a:solidFill>
                  <a:schemeClr val="bg1"/>
                </a:solidFill>
              </a:rPr>
              <a:t> й </a:t>
            </a:r>
            <a:r>
              <a:rPr lang="ru-RU" sz="2800" dirty="0" err="1" smtClean="0">
                <a:solidFill>
                  <a:schemeClr val="bg1"/>
                </a:solidFill>
              </a:rPr>
              <a:t>Оксани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Драгоманової</a:t>
            </a:r>
            <a:r>
              <a:rPr lang="ru-RU" sz="2800" dirty="0" smtClean="0">
                <a:solidFill>
                  <a:schemeClr val="bg1"/>
                </a:solidFill>
              </a:rPr>
              <a:t>. </a:t>
            </a:r>
            <a:r>
              <a:rPr lang="ru-RU" sz="2800" dirty="0" err="1" smtClean="0">
                <a:solidFill>
                  <a:schemeClr val="bg1"/>
                </a:solidFill>
              </a:rPr>
              <a:t>Його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син</a:t>
            </a:r>
            <a:r>
              <a:rPr lang="ru-RU" sz="2800" dirty="0" smtClean="0">
                <a:solidFill>
                  <a:schemeClr val="bg1"/>
                </a:solidFill>
              </a:rPr>
              <a:t> — Драгоманов </a:t>
            </a:r>
            <a:r>
              <a:rPr lang="ru-RU" sz="2800" dirty="0" err="1" smtClean="0">
                <a:solidFill>
                  <a:schemeClr val="bg1"/>
                </a:solidFill>
              </a:rPr>
              <a:t>Світозар</a:t>
            </a:r>
            <a:r>
              <a:rPr lang="ru-RU" sz="2800" dirty="0" smtClean="0">
                <a:solidFill>
                  <a:schemeClr val="bg1"/>
                </a:solidFill>
              </a:rPr>
              <a:t> Михайлович.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21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88" y="-1786"/>
            <a:ext cx="9166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45711" y="2348880"/>
            <a:ext cx="41856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Біографія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064" y="549351"/>
            <a:ext cx="4811787" cy="575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421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88640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Батьки М. </a:t>
            </a:r>
            <a:r>
              <a:rPr lang="ru-RU" dirty="0" err="1" smtClean="0">
                <a:solidFill>
                  <a:schemeClr val="bg1"/>
                </a:solidFill>
              </a:rPr>
              <a:t>Драгоманова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дрібнопомісні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дворяни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нащадки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козацької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старшини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були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освіченими</a:t>
            </a:r>
            <a:r>
              <a:rPr lang="ru-RU" dirty="0" smtClean="0">
                <a:solidFill>
                  <a:schemeClr val="bg1"/>
                </a:solidFill>
              </a:rPr>
              <a:t> людьми, </a:t>
            </a:r>
            <a:r>
              <a:rPr lang="ru-RU" dirty="0" err="1" smtClean="0">
                <a:solidFill>
                  <a:schemeClr val="bg1"/>
                </a:solidFill>
              </a:rPr>
              <a:t>поділяли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ліберальні</a:t>
            </a:r>
            <a:r>
              <a:rPr lang="ru-RU" dirty="0" smtClean="0">
                <a:solidFill>
                  <a:schemeClr val="bg1"/>
                </a:solidFill>
              </a:rPr>
              <a:t> для </a:t>
            </a:r>
            <a:r>
              <a:rPr lang="ru-RU" dirty="0" err="1" smtClean="0">
                <a:solidFill>
                  <a:schemeClr val="bg1"/>
                </a:solidFill>
              </a:rPr>
              <a:t>свого</a:t>
            </a:r>
            <a:r>
              <a:rPr lang="ru-RU" dirty="0" smtClean="0">
                <a:solidFill>
                  <a:schemeClr val="bg1"/>
                </a:solidFill>
              </a:rPr>
              <a:t> часу погляди. «Я </a:t>
            </a:r>
            <a:r>
              <a:rPr lang="ru-RU" dirty="0" err="1" smtClean="0">
                <a:solidFill>
                  <a:schemeClr val="bg1"/>
                </a:solidFill>
              </a:rPr>
              <a:t>надто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зобов'язаний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своєму</a:t>
            </a:r>
            <a:r>
              <a:rPr lang="ru-RU" dirty="0" smtClean="0">
                <a:solidFill>
                  <a:schemeClr val="bg1"/>
                </a:solidFill>
              </a:rPr>
              <a:t> батьку, </a:t>
            </a:r>
            <a:r>
              <a:rPr lang="ru-RU" dirty="0" err="1" smtClean="0">
                <a:solidFill>
                  <a:schemeClr val="bg1"/>
                </a:solidFill>
              </a:rPr>
              <a:t>який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розвив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мені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інтелектуальні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інтереси</a:t>
            </a:r>
            <a:r>
              <a:rPr lang="ru-RU" dirty="0" smtClean="0">
                <a:solidFill>
                  <a:schemeClr val="bg1"/>
                </a:solidFill>
              </a:rPr>
              <a:t>, з </a:t>
            </a:r>
            <a:r>
              <a:rPr lang="ru-RU" dirty="0" err="1" smtClean="0">
                <a:solidFill>
                  <a:schemeClr val="bg1"/>
                </a:solidFill>
              </a:rPr>
              <a:t>яким</a:t>
            </a:r>
            <a:r>
              <a:rPr lang="ru-RU" dirty="0" smtClean="0">
                <a:solidFill>
                  <a:schemeClr val="bg1"/>
                </a:solidFill>
              </a:rPr>
              <a:t> у мене не </a:t>
            </a:r>
            <a:r>
              <a:rPr lang="ru-RU" dirty="0" err="1" smtClean="0">
                <a:solidFill>
                  <a:schemeClr val="bg1"/>
                </a:solidFill>
              </a:rPr>
              <a:t>було</a:t>
            </a:r>
            <a:r>
              <a:rPr lang="ru-RU" dirty="0" smtClean="0">
                <a:solidFill>
                  <a:schemeClr val="bg1"/>
                </a:solidFill>
              </a:rPr>
              <a:t> морального </a:t>
            </a:r>
            <a:r>
              <a:rPr lang="ru-RU" dirty="0" err="1" smtClean="0">
                <a:solidFill>
                  <a:schemeClr val="bg1"/>
                </a:solidFill>
              </a:rPr>
              <a:t>розладу</a:t>
            </a:r>
            <a:r>
              <a:rPr lang="ru-RU" dirty="0" smtClean="0">
                <a:solidFill>
                  <a:schemeClr val="bg1"/>
                </a:solidFill>
              </a:rPr>
              <a:t> і </a:t>
            </a:r>
            <a:r>
              <a:rPr lang="ru-RU" dirty="0" err="1" smtClean="0">
                <a:solidFill>
                  <a:schemeClr val="bg1"/>
                </a:solidFill>
              </a:rPr>
              <a:t>боротьби</a:t>
            </a:r>
            <a:r>
              <a:rPr lang="ru-RU" dirty="0" smtClean="0">
                <a:solidFill>
                  <a:schemeClr val="bg1"/>
                </a:solidFill>
              </a:rPr>
              <a:t>…» — </a:t>
            </a:r>
            <a:r>
              <a:rPr lang="ru-RU" dirty="0" err="1" smtClean="0">
                <a:solidFill>
                  <a:schemeClr val="bg1"/>
                </a:solidFill>
              </a:rPr>
              <a:t>згадував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пізніше</a:t>
            </a:r>
            <a:r>
              <a:rPr lang="ru-RU" dirty="0" smtClean="0">
                <a:solidFill>
                  <a:schemeClr val="bg1"/>
                </a:solidFill>
              </a:rPr>
              <a:t> М. Драгоманов.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У 1849–1853 </a:t>
            </a:r>
            <a:r>
              <a:rPr lang="ru-RU" dirty="0" err="1" smtClean="0">
                <a:solidFill>
                  <a:schemeClr val="bg1"/>
                </a:solidFill>
              </a:rPr>
              <a:t>навчався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Гадяцькому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повітовому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училищі</a:t>
            </a:r>
            <a:r>
              <a:rPr lang="ru-RU" dirty="0" smtClean="0">
                <a:solidFill>
                  <a:schemeClr val="bg1"/>
                </a:solidFill>
              </a:rPr>
              <a:t>, де, з-</a:t>
            </a:r>
            <a:r>
              <a:rPr lang="ru-RU" dirty="0" err="1" smtClean="0">
                <a:solidFill>
                  <a:schemeClr val="bg1"/>
                </a:solidFill>
              </a:rPr>
              <a:t>поміж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інших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дисциплін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виділяв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історію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географію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мови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захоплювався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античним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світом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>
                <a:solidFill>
                  <a:schemeClr val="bg1"/>
                </a:solidFill>
              </a:rPr>
              <a:t>Продовжив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навчання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Полтавській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гімназії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Вражав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викладачів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своєю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надзвичайною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цілеспрямованістю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працьовитістю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освіченістю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Його</a:t>
            </a:r>
            <a:r>
              <a:rPr lang="ru-RU" dirty="0" smtClean="0">
                <a:solidFill>
                  <a:schemeClr val="bg1"/>
                </a:solidFill>
              </a:rPr>
              <a:t> сестра Ольга (</a:t>
            </a:r>
            <a:r>
              <a:rPr lang="ru-RU" dirty="0" err="1" smtClean="0">
                <a:solidFill>
                  <a:schemeClr val="bg1"/>
                </a:solidFill>
              </a:rPr>
              <a:t>письменниця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Олена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Пчілка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мати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Лесі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Українки</a:t>
            </a:r>
            <a:r>
              <a:rPr lang="ru-RU" dirty="0" smtClean="0">
                <a:solidFill>
                  <a:schemeClr val="bg1"/>
                </a:solidFill>
              </a:rPr>
              <a:t>) </a:t>
            </a:r>
            <a:r>
              <a:rPr lang="ru-RU" dirty="0" err="1" smtClean="0">
                <a:solidFill>
                  <a:schemeClr val="bg1"/>
                </a:solidFill>
              </a:rPr>
              <a:t>згадувала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«</a:t>
            </a:r>
            <a:r>
              <a:rPr lang="ru-RU" dirty="0" err="1" smtClean="0">
                <a:solidFill>
                  <a:schemeClr val="bg1"/>
                </a:solidFill>
              </a:rPr>
              <a:t>книжок</a:t>
            </a:r>
            <a:r>
              <a:rPr lang="ru-RU" dirty="0" smtClean="0">
                <a:solidFill>
                  <a:schemeClr val="bg1"/>
                </a:solidFill>
              </a:rPr>
              <a:t>… Михайло перечитав </a:t>
            </a:r>
            <a:r>
              <a:rPr lang="ru-RU" dirty="0" err="1" smtClean="0">
                <a:solidFill>
                  <a:schemeClr val="bg1"/>
                </a:solidFill>
              </a:rPr>
              <a:t>ще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гімназії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таку</a:t>
            </a:r>
            <a:r>
              <a:rPr lang="ru-RU" dirty="0" smtClean="0">
                <a:solidFill>
                  <a:schemeClr val="bg1"/>
                </a:solidFill>
              </a:rPr>
              <a:t> силу і таких </a:t>
            </a:r>
            <a:r>
              <a:rPr lang="ru-RU" dirty="0" err="1" smtClean="0">
                <a:solidFill>
                  <a:schemeClr val="bg1"/>
                </a:solidFill>
              </a:rPr>
              <a:t>авторів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багато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учнів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середніх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шкіл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пізніших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часів</a:t>
            </a:r>
            <a:r>
              <a:rPr lang="ru-RU" dirty="0" smtClean="0">
                <a:solidFill>
                  <a:schemeClr val="bg1"/>
                </a:solidFill>
              </a:rPr>
              <a:t>… </a:t>
            </a:r>
            <a:r>
              <a:rPr lang="ru-RU" dirty="0" err="1" smtClean="0">
                <a:solidFill>
                  <a:schemeClr val="bg1"/>
                </a:solidFill>
              </a:rPr>
              <a:t>здивувались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почувши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між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тими</a:t>
            </a:r>
            <a:r>
              <a:rPr lang="ru-RU" dirty="0" smtClean="0">
                <a:solidFill>
                  <a:schemeClr val="bg1"/>
                </a:solidFill>
              </a:rPr>
              <a:t> авторами </a:t>
            </a:r>
            <a:r>
              <a:rPr lang="ru-RU" dirty="0" err="1" smtClean="0">
                <a:solidFill>
                  <a:schemeClr val="bg1"/>
                </a:solidFill>
              </a:rPr>
              <a:t>були</a:t>
            </a:r>
            <a:r>
              <a:rPr lang="ru-RU" dirty="0" smtClean="0">
                <a:solidFill>
                  <a:schemeClr val="bg1"/>
                </a:solidFill>
              </a:rPr>
              <a:t> й </a:t>
            </a:r>
            <a:r>
              <a:rPr lang="ru-RU" dirty="0" err="1" smtClean="0">
                <a:solidFill>
                  <a:schemeClr val="bg1"/>
                </a:solidFill>
              </a:rPr>
              <a:t>такі</a:t>
            </a:r>
            <a:r>
              <a:rPr lang="ru-RU" dirty="0" smtClean="0">
                <a:solidFill>
                  <a:schemeClr val="bg1"/>
                </a:solidFill>
              </a:rPr>
              <a:t>… як </a:t>
            </a:r>
            <a:r>
              <a:rPr lang="ru-RU" dirty="0" err="1" smtClean="0">
                <a:solidFill>
                  <a:schemeClr val="bg1"/>
                </a:solidFill>
              </a:rPr>
              <a:t>Шлосер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Маколей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Прескот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Гізо</a:t>
            </a:r>
            <a:r>
              <a:rPr lang="ru-RU" dirty="0" smtClean="0">
                <a:solidFill>
                  <a:schemeClr val="bg1"/>
                </a:solidFill>
              </a:rPr>
              <a:t>».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509120"/>
            <a:ext cx="3749402" cy="2249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421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88641"/>
            <a:ext cx="89289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>
                <a:solidFill>
                  <a:schemeClr val="bg1"/>
                </a:solidFill>
              </a:rPr>
              <a:t>Восени</a:t>
            </a:r>
            <a:r>
              <a:rPr lang="ru-RU" dirty="0" smtClean="0">
                <a:solidFill>
                  <a:schemeClr val="bg1"/>
                </a:solidFill>
              </a:rPr>
              <a:t> 1859 вступив на </a:t>
            </a:r>
            <a:r>
              <a:rPr lang="ru-RU" dirty="0" err="1" smtClean="0">
                <a:solidFill>
                  <a:schemeClr val="bg1"/>
                </a:solidFill>
              </a:rPr>
              <a:t>історико-філологічний</a:t>
            </a:r>
            <a:r>
              <a:rPr lang="ru-RU" dirty="0" smtClean="0">
                <a:solidFill>
                  <a:schemeClr val="bg1"/>
                </a:solidFill>
              </a:rPr>
              <a:t> факультет </a:t>
            </a:r>
            <a:r>
              <a:rPr lang="ru-RU" dirty="0" err="1" smtClean="0">
                <a:solidFill>
                  <a:schemeClr val="bg1"/>
                </a:solidFill>
              </a:rPr>
              <a:t>Київського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університету</a:t>
            </a:r>
            <a:r>
              <a:rPr lang="ru-RU" dirty="0" smtClean="0">
                <a:solidFill>
                  <a:schemeClr val="bg1"/>
                </a:solidFill>
              </a:rPr>
              <a:t>. Тут у </a:t>
            </a:r>
            <a:r>
              <a:rPr lang="ru-RU" dirty="0" err="1" smtClean="0">
                <a:solidFill>
                  <a:schemeClr val="bg1"/>
                </a:solidFill>
              </a:rPr>
              <a:t>нього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з'являються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значно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ширші</a:t>
            </a:r>
            <a:r>
              <a:rPr lang="ru-RU" dirty="0" smtClean="0">
                <a:solidFill>
                  <a:schemeClr val="bg1"/>
                </a:solidFill>
              </a:rPr>
              <a:t> і </a:t>
            </a:r>
            <a:r>
              <a:rPr lang="ru-RU" dirty="0" err="1" smtClean="0">
                <a:solidFill>
                  <a:schemeClr val="bg1"/>
                </a:solidFill>
              </a:rPr>
              <a:t>більші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можливості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вдосконалювати</a:t>
            </a:r>
            <a:r>
              <a:rPr lang="ru-RU" dirty="0" smtClean="0">
                <a:solidFill>
                  <a:schemeClr val="bg1"/>
                </a:solidFill>
              </a:rPr>
              <a:t> свою </a:t>
            </a:r>
            <a:r>
              <a:rPr lang="ru-RU" dirty="0" err="1" smtClean="0">
                <a:solidFill>
                  <a:schemeClr val="bg1"/>
                </a:solidFill>
              </a:rPr>
              <a:t>загальну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освіту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повніше</a:t>
            </a:r>
            <a:r>
              <a:rPr lang="ru-RU" dirty="0" smtClean="0">
                <a:solidFill>
                  <a:schemeClr val="bg1"/>
                </a:solidFill>
              </a:rPr>
              <a:t> і </a:t>
            </a:r>
            <a:r>
              <a:rPr lang="ru-RU" dirty="0" err="1" smtClean="0">
                <a:solidFill>
                  <a:schemeClr val="bg1"/>
                </a:solidFill>
              </a:rPr>
              <a:t>живіше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знайомитися</a:t>
            </a:r>
            <a:r>
              <a:rPr lang="ru-RU" dirty="0" smtClean="0">
                <a:solidFill>
                  <a:schemeClr val="bg1"/>
                </a:solidFill>
              </a:rPr>
              <a:t> з </a:t>
            </a:r>
            <a:r>
              <a:rPr lang="ru-RU" dirty="0" err="1" smtClean="0">
                <a:solidFill>
                  <a:schemeClr val="bg1"/>
                </a:solidFill>
              </a:rPr>
              <a:t>тими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суспільними</a:t>
            </a:r>
            <a:r>
              <a:rPr lang="ru-RU" dirty="0" smtClean="0">
                <a:solidFill>
                  <a:schemeClr val="bg1"/>
                </a:solidFill>
              </a:rPr>
              <a:t> і </a:t>
            </a:r>
            <a:r>
              <a:rPr lang="ru-RU" dirty="0" err="1" smtClean="0">
                <a:solidFill>
                  <a:schemeClr val="bg1"/>
                </a:solidFill>
              </a:rPr>
              <a:t>політичними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процесами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постійно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зароджувалися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студентському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середовищі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>
                <a:solidFill>
                  <a:schemeClr val="bg1"/>
                </a:solidFill>
              </a:rPr>
              <a:t>Університет</a:t>
            </a:r>
            <a:r>
              <a:rPr lang="ru-RU" dirty="0" smtClean="0">
                <a:solidFill>
                  <a:schemeClr val="bg1"/>
                </a:solidFill>
              </a:rPr>
              <a:t> тих </a:t>
            </a:r>
            <a:r>
              <a:rPr lang="ru-RU" dirty="0" err="1" smtClean="0">
                <a:solidFill>
                  <a:schemeClr val="bg1"/>
                </a:solidFill>
              </a:rPr>
              <a:t>часів</a:t>
            </a:r>
            <a:r>
              <a:rPr lang="ru-RU" dirty="0" smtClean="0">
                <a:solidFill>
                  <a:schemeClr val="bg1"/>
                </a:solidFill>
              </a:rPr>
              <a:t> являв собою один </a:t>
            </a:r>
            <a:r>
              <a:rPr lang="ru-RU" dirty="0" err="1" smtClean="0">
                <a:solidFill>
                  <a:schemeClr val="bg1"/>
                </a:solidFill>
              </a:rPr>
              <a:t>із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найважливіших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осередків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наукового</a:t>
            </a:r>
            <a:r>
              <a:rPr lang="ru-RU" dirty="0" smtClean="0">
                <a:solidFill>
                  <a:schemeClr val="bg1"/>
                </a:solidFill>
              </a:rPr>
              <a:t>, культурного і </a:t>
            </a:r>
            <a:r>
              <a:rPr lang="ru-RU" dirty="0" err="1" smtClean="0">
                <a:solidFill>
                  <a:schemeClr val="bg1"/>
                </a:solidFill>
              </a:rPr>
              <a:t>громадського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життя</a:t>
            </a:r>
            <a:r>
              <a:rPr lang="ru-RU" dirty="0" smtClean="0">
                <a:solidFill>
                  <a:schemeClr val="bg1"/>
                </a:solidFill>
              </a:rPr>
              <a:t>. М. Драгоманов </a:t>
            </a:r>
            <a:r>
              <a:rPr lang="ru-RU" dirty="0" err="1" smtClean="0">
                <a:solidFill>
                  <a:schemeClr val="bg1"/>
                </a:solidFill>
              </a:rPr>
              <a:t>намагався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органічно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поєднувати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процес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навчання</a:t>
            </a:r>
            <a:r>
              <a:rPr lang="ru-RU" dirty="0" smtClean="0">
                <a:solidFill>
                  <a:schemeClr val="bg1"/>
                </a:solidFill>
              </a:rPr>
              <a:t> з практичною </a:t>
            </a:r>
            <a:r>
              <a:rPr lang="ru-RU" dirty="0" err="1" smtClean="0">
                <a:solidFill>
                  <a:schemeClr val="bg1"/>
                </a:solidFill>
              </a:rPr>
              <a:t>громадською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роботою</a:t>
            </a:r>
            <a:r>
              <a:rPr lang="ru-RU" dirty="0" smtClean="0">
                <a:solidFill>
                  <a:schemeClr val="bg1"/>
                </a:solidFill>
              </a:rPr>
              <a:t>, на яку </a:t>
            </a:r>
            <a:r>
              <a:rPr lang="ru-RU" dirty="0" err="1" smtClean="0">
                <a:solidFill>
                  <a:schemeClr val="bg1"/>
                </a:solidFill>
              </a:rPr>
              <a:t>підштовхували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розбуджені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загальною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ситуацією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політичні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настрої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>
                <a:solidFill>
                  <a:schemeClr val="bg1"/>
                </a:solidFill>
              </a:rPr>
              <a:t>Етапним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справі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становлення</a:t>
            </a:r>
            <a:r>
              <a:rPr lang="ru-RU" dirty="0" smtClean="0">
                <a:solidFill>
                  <a:schemeClr val="bg1"/>
                </a:solidFill>
              </a:rPr>
              <a:t> М. </a:t>
            </a:r>
            <a:r>
              <a:rPr lang="ru-RU" dirty="0" err="1" smtClean="0">
                <a:solidFill>
                  <a:schemeClr val="bg1"/>
                </a:solidFill>
              </a:rPr>
              <a:t>Драгоманова</a:t>
            </a:r>
            <a:r>
              <a:rPr lang="ru-RU" dirty="0" smtClean="0">
                <a:solidFill>
                  <a:schemeClr val="bg1"/>
                </a:solidFill>
              </a:rPr>
              <a:t> як </a:t>
            </a:r>
            <a:r>
              <a:rPr lang="ru-RU" dirty="0" err="1" smtClean="0">
                <a:solidFill>
                  <a:schemeClr val="bg1"/>
                </a:solidFill>
              </a:rPr>
              <a:t>політичного</a:t>
            </a:r>
            <a:r>
              <a:rPr lang="ru-RU" dirty="0" smtClean="0">
                <a:solidFill>
                  <a:schemeClr val="bg1"/>
                </a:solidFill>
              </a:rPr>
              <a:t> і </a:t>
            </a:r>
            <a:r>
              <a:rPr lang="ru-RU" dirty="0" err="1" smtClean="0">
                <a:solidFill>
                  <a:schemeClr val="bg1"/>
                </a:solidFill>
              </a:rPr>
              <a:t>громадського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діяча</a:t>
            </a:r>
            <a:r>
              <a:rPr lang="ru-RU" dirty="0" smtClean="0">
                <a:solidFill>
                  <a:schemeClr val="bg1"/>
                </a:solidFill>
              </a:rPr>
              <a:t> став </a:t>
            </a:r>
            <a:r>
              <a:rPr lang="ru-RU" dirty="0" err="1" smtClean="0">
                <a:solidFill>
                  <a:schemeClr val="bg1"/>
                </a:solidFill>
              </a:rPr>
              <a:t>його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виступ</a:t>
            </a:r>
            <a:r>
              <a:rPr lang="ru-RU" dirty="0" smtClean="0">
                <a:solidFill>
                  <a:schemeClr val="bg1"/>
                </a:solidFill>
              </a:rPr>
              <a:t> над </a:t>
            </a:r>
            <a:r>
              <a:rPr lang="ru-RU" dirty="0" err="1" smtClean="0">
                <a:solidFill>
                  <a:schemeClr val="bg1"/>
                </a:solidFill>
              </a:rPr>
              <a:t>труною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Шевченка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Києві</a:t>
            </a:r>
            <a:r>
              <a:rPr lang="ru-RU" dirty="0" smtClean="0">
                <a:solidFill>
                  <a:schemeClr val="bg1"/>
                </a:solidFill>
              </a:rPr>
              <a:t>, коли прах великого Кобзаря перевозили до </a:t>
            </a:r>
            <a:r>
              <a:rPr lang="ru-RU" dirty="0" err="1" smtClean="0">
                <a:solidFill>
                  <a:schemeClr val="bg1"/>
                </a:solidFill>
              </a:rPr>
              <a:t>Чернечої</a:t>
            </a:r>
            <a:r>
              <a:rPr lang="ru-RU" dirty="0" smtClean="0">
                <a:solidFill>
                  <a:schemeClr val="bg1"/>
                </a:solidFill>
              </a:rPr>
              <a:t> гори.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581855"/>
            <a:ext cx="5210944" cy="3194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421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30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425263"/>
            <a:ext cx="8928992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1863 — став членом </a:t>
            </a:r>
            <a:r>
              <a:rPr lang="ru-RU" dirty="0" err="1" smtClean="0">
                <a:solidFill>
                  <a:schemeClr val="bg1"/>
                </a:solidFill>
              </a:rPr>
              <a:t>товариства</a:t>
            </a:r>
            <a:r>
              <a:rPr lang="ru-RU" dirty="0" smtClean="0">
                <a:solidFill>
                  <a:schemeClr val="bg1"/>
                </a:solidFill>
              </a:rPr>
              <a:t> «Громада», </a:t>
            </a:r>
            <a:r>
              <a:rPr lang="ru-RU" dirty="0" err="1" smtClean="0">
                <a:solidFill>
                  <a:schemeClr val="bg1"/>
                </a:solidFill>
              </a:rPr>
              <a:t>об'єднання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було</a:t>
            </a:r>
            <a:r>
              <a:rPr lang="ru-RU" dirty="0" smtClean="0">
                <a:solidFill>
                  <a:schemeClr val="bg1"/>
                </a:solidFill>
              </a:rPr>
              <a:t> формою </a:t>
            </a:r>
            <a:r>
              <a:rPr lang="ru-RU" dirty="0" err="1" smtClean="0">
                <a:solidFill>
                  <a:schemeClr val="bg1"/>
                </a:solidFill>
              </a:rPr>
              <a:t>пробудження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свідомості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національної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інтелігенції</a:t>
            </a:r>
            <a:r>
              <a:rPr lang="ru-RU" dirty="0" smtClean="0">
                <a:solidFill>
                  <a:schemeClr val="bg1"/>
                </a:solidFill>
              </a:rPr>
              <a:t> до </a:t>
            </a:r>
            <a:r>
              <a:rPr lang="ru-RU" dirty="0" err="1" smtClean="0">
                <a:solidFill>
                  <a:schemeClr val="bg1"/>
                </a:solidFill>
              </a:rPr>
              <a:t>пізнання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української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історії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культури</a:t>
            </a:r>
            <a:r>
              <a:rPr lang="ru-RU" dirty="0" smtClean="0">
                <a:solidFill>
                  <a:schemeClr val="bg1"/>
                </a:solidFill>
              </a:rPr>
              <a:t>, народного </a:t>
            </a:r>
            <a:r>
              <a:rPr lang="ru-RU" dirty="0" err="1" smtClean="0">
                <a:solidFill>
                  <a:schemeClr val="bg1"/>
                </a:solidFill>
              </a:rPr>
              <a:t>побуту</a:t>
            </a:r>
            <a:r>
              <a:rPr lang="ru-RU" dirty="0" smtClean="0">
                <a:solidFill>
                  <a:schemeClr val="bg1"/>
                </a:solidFill>
              </a:rPr>
              <a:t>, права. </a:t>
            </a:r>
            <a:r>
              <a:rPr lang="ru-RU" dirty="0" err="1" smtClean="0">
                <a:solidFill>
                  <a:schemeClr val="bg1"/>
                </a:solidFill>
              </a:rPr>
              <a:t>Пізніше</a:t>
            </a:r>
            <a:r>
              <a:rPr lang="ru-RU" dirty="0" smtClean="0">
                <a:solidFill>
                  <a:schemeClr val="bg1"/>
                </a:solidFill>
              </a:rPr>
              <a:t>, у 1870-х </a:t>
            </a:r>
            <a:r>
              <a:rPr lang="ru-RU" dirty="0" err="1" smtClean="0">
                <a:solidFill>
                  <a:schemeClr val="bg1"/>
                </a:solidFill>
              </a:rPr>
              <a:t>рр</a:t>
            </a:r>
            <a:r>
              <a:rPr lang="ru-RU" dirty="0" smtClean="0">
                <a:solidFill>
                  <a:schemeClr val="bg1"/>
                </a:solidFill>
              </a:rPr>
              <a:t>., </a:t>
            </a:r>
            <a:r>
              <a:rPr lang="ru-RU" dirty="0" err="1" smtClean="0">
                <a:solidFill>
                  <a:schemeClr val="bg1"/>
                </a:solidFill>
              </a:rPr>
              <a:t>з'явилися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нові</a:t>
            </a:r>
            <a:r>
              <a:rPr lang="ru-RU" dirty="0" smtClean="0">
                <a:solidFill>
                  <a:schemeClr val="bg1"/>
                </a:solidFill>
              </a:rPr>
              <a:t>, «</a:t>
            </a:r>
            <a:r>
              <a:rPr lang="ru-RU" dirty="0" err="1" smtClean="0">
                <a:solidFill>
                  <a:schemeClr val="bg1"/>
                </a:solidFill>
              </a:rPr>
              <a:t>молоді</a:t>
            </a:r>
            <a:r>
              <a:rPr lang="ru-RU" dirty="0" smtClean="0">
                <a:solidFill>
                  <a:schemeClr val="bg1"/>
                </a:solidFill>
              </a:rPr>
              <a:t>» </a:t>
            </a:r>
            <a:r>
              <a:rPr lang="ru-RU" dirty="0" err="1" smtClean="0">
                <a:solidFill>
                  <a:schemeClr val="bg1"/>
                </a:solidFill>
              </a:rPr>
              <a:t>Громади</a:t>
            </a:r>
            <a:r>
              <a:rPr lang="ru-RU" dirty="0" smtClean="0">
                <a:solidFill>
                  <a:schemeClr val="bg1"/>
                </a:solidFill>
              </a:rPr>
              <a:t>, в статутах </a:t>
            </a:r>
            <a:r>
              <a:rPr lang="ru-RU" dirty="0" err="1" smtClean="0">
                <a:solidFill>
                  <a:schemeClr val="bg1"/>
                </a:solidFill>
              </a:rPr>
              <a:t>яких</a:t>
            </a:r>
            <a:r>
              <a:rPr lang="ru-RU" dirty="0" smtClean="0">
                <a:solidFill>
                  <a:schemeClr val="bg1"/>
                </a:solidFill>
              </a:rPr>
              <a:t> уже стояло </a:t>
            </a:r>
            <a:r>
              <a:rPr lang="ru-RU" dirty="0" err="1" smtClean="0">
                <a:solidFill>
                  <a:schemeClr val="bg1"/>
                </a:solidFill>
              </a:rPr>
              <a:t>питання</a:t>
            </a:r>
            <a:r>
              <a:rPr lang="ru-RU" dirty="0" smtClean="0">
                <a:solidFill>
                  <a:schemeClr val="bg1"/>
                </a:solidFill>
              </a:rPr>
              <a:t> про «</a:t>
            </a:r>
            <a:r>
              <a:rPr lang="ru-RU" dirty="0" err="1" smtClean="0">
                <a:solidFill>
                  <a:schemeClr val="bg1"/>
                </a:solidFill>
              </a:rPr>
              <a:t>самостійне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політичне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існування</a:t>
            </a:r>
            <a:r>
              <a:rPr lang="ru-RU" dirty="0" smtClean="0">
                <a:solidFill>
                  <a:schemeClr val="bg1"/>
                </a:solidFill>
              </a:rPr>
              <a:t>» </a:t>
            </a:r>
            <a:r>
              <a:rPr lang="ru-RU" dirty="0" err="1" smtClean="0">
                <a:solidFill>
                  <a:schemeClr val="bg1"/>
                </a:solidFill>
              </a:rPr>
              <a:t>України</a:t>
            </a:r>
            <a:r>
              <a:rPr lang="ru-RU" dirty="0" smtClean="0">
                <a:solidFill>
                  <a:schemeClr val="bg1"/>
                </a:solidFill>
              </a:rPr>
              <a:t> з «</a:t>
            </a:r>
            <a:r>
              <a:rPr lang="ru-RU" dirty="0" err="1" smtClean="0">
                <a:solidFill>
                  <a:schemeClr val="bg1"/>
                </a:solidFill>
              </a:rPr>
              <a:t>виборним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народним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правлінням</a:t>
            </a:r>
            <a:r>
              <a:rPr lang="ru-RU" dirty="0" smtClean="0">
                <a:solidFill>
                  <a:schemeClr val="bg1"/>
                </a:solidFill>
              </a:rPr>
              <a:t>».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>
                <a:solidFill>
                  <a:schemeClr val="bg1"/>
                </a:solidFill>
              </a:rPr>
              <a:t>Зі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середини</a:t>
            </a:r>
            <a:r>
              <a:rPr lang="ru-RU" dirty="0" smtClean="0">
                <a:solidFill>
                  <a:schemeClr val="bg1"/>
                </a:solidFill>
              </a:rPr>
              <a:t> 1860-х </a:t>
            </a:r>
            <a:r>
              <a:rPr lang="ru-RU" dirty="0" err="1" smtClean="0">
                <a:solidFill>
                  <a:schemeClr val="bg1"/>
                </a:solidFill>
              </a:rPr>
              <a:t>років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становлення</a:t>
            </a:r>
            <a:r>
              <a:rPr lang="ru-RU" dirty="0" smtClean="0">
                <a:solidFill>
                  <a:schemeClr val="bg1"/>
                </a:solidFill>
              </a:rPr>
              <a:t> М. </a:t>
            </a:r>
            <a:r>
              <a:rPr lang="ru-RU" dirty="0" err="1" smtClean="0">
                <a:solidFill>
                  <a:schemeClr val="bg1"/>
                </a:solidFill>
              </a:rPr>
              <a:t>Драгоманова</a:t>
            </a:r>
            <a:r>
              <a:rPr lang="ru-RU" dirty="0" smtClean="0">
                <a:solidFill>
                  <a:schemeClr val="bg1"/>
                </a:solidFill>
              </a:rPr>
              <a:t> як ученого </a:t>
            </a:r>
            <a:r>
              <a:rPr lang="ru-RU" dirty="0" err="1" smtClean="0">
                <a:solidFill>
                  <a:schemeClr val="bg1"/>
                </a:solidFill>
              </a:rPr>
              <a:t>відбувалося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тісному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взаємозв'язку</a:t>
            </a:r>
            <a:r>
              <a:rPr lang="ru-RU" dirty="0" smtClean="0">
                <a:solidFill>
                  <a:schemeClr val="bg1"/>
                </a:solidFill>
              </a:rPr>
              <a:t> з </a:t>
            </a:r>
            <a:r>
              <a:rPr lang="ru-RU" dirty="0" err="1" smtClean="0">
                <a:solidFill>
                  <a:schemeClr val="bg1"/>
                </a:solidFill>
              </a:rPr>
              <a:t>його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публіцистичною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діяльністю</a:t>
            </a:r>
            <a:r>
              <a:rPr lang="ru-RU" dirty="0" smtClean="0">
                <a:solidFill>
                  <a:schemeClr val="bg1"/>
                </a:solidFill>
              </a:rPr>
              <a:t>. У </a:t>
            </a:r>
            <a:r>
              <a:rPr lang="ru-RU" dirty="0" err="1" smtClean="0">
                <a:solidFill>
                  <a:schemeClr val="bg1"/>
                </a:solidFill>
              </a:rPr>
              <a:t>тодішніх</a:t>
            </a:r>
            <a:r>
              <a:rPr lang="ru-RU" dirty="0" smtClean="0">
                <a:solidFill>
                  <a:schemeClr val="bg1"/>
                </a:solidFill>
              </a:rPr>
              <a:t> роботах М. </a:t>
            </a:r>
            <a:r>
              <a:rPr lang="ru-RU" dirty="0" err="1" smtClean="0">
                <a:solidFill>
                  <a:schemeClr val="bg1"/>
                </a:solidFill>
              </a:rPr>
              <a:t>Драгоманова</a:t>
            </a:r>
            <a:r>
              <a:rPr lang="ru-RU" dirty="0" smtClean="0">
                <a:solidFill>
                  <a:schemeClr val="bg1"/>
                </a:solidFill>
              </a:rPr>
              <a:t> — </a:t>
            </a:r>
            <a:r>
              <a:rPr lang="ru-RU" dirty="0" err="1" smtClean="0">
                <a:solidFill>
                  <a:schemeClr val="bg1"/>
                </a:solidFill>
              </a:rPr>
              <a:t>історичних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етнографічних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філологічних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соціологічних</a:t>
            </a:r>
            <a:r>
              <a:rPr lang="ru-RU" dirty="0" smtClean="0">
                <a:solidFill>
                  <a:schemeClr val="bg1"/>
                </a:solidFill>
              </a:rPr>
              <a:t> — </a:t>
            </a:r>
            <a:r>
              <a:rPr lang="ru-RU" dirty="0" err="1" smtClean="0">
                <a:solidFill>
                  <a:schemeClr val="bg1"/>
                </a:solidFill>
              </a:rPr>
              <a:t>мимоволі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відбувається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зміщення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акцентування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політичне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підґрунтя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означуваного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питання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1870 — </a:t>
            </a:r>
            <a:r>
              <a:rPr lang="ru-RU" dirty="0" err="1" smtClean="0">
                <a:solidFill>
                  <a:schemeClr val="bg1"/>
                </a:solidFill>
              </a:rPr>
              <a:t>Київський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університет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відрядив</a:t>
            </a:r>
            <a:r>
              <a:rPr lang="ru-RU" dirty="0" smtClean="0">
                <a:solidFill>
                  <a:schemeClr val="bg1"/>
                </a:solidFill>
              </a:rPr>
              <a:t> М. </a:t>
            </a:r>
            <a:r>
              <a:rPr lang="ru-RU" dirty="0" err="1" smtClean="0">
                <a:solidFill>
                  <a:schemeClr val="bg1"/>
                </a:solidFill>
              </a:rPr>
              <a:t>Драгоманова</a:t>
            </a:r>
            <a:r>
              <a:rPr lang="ru-RU" dirty="0" smtClean="0">
                <a:solidFill>
                  <a:schemeClr val="bg1"/>
                </a:solidFill>
              </a:rPr>
              <a:t> за кордон. </a:t>
            </a:r>
            <a:r>
              <a:rPr lang="ru-RU" dirty="0" err="1" smtClean="0">
                <a:solidFill>
                  <a:schemeClr val="bg1"/>
                </a:solidFill>
              </a:rPr>
              <a:t>Замість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запланованих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двох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років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молодий</a:t>
            </a:r>
            <a:r>
              <a:rPr lang="ru-RU" dirty="0" smtClean="0">
                <a:solidFill>
                  <a:schemeClr val="bg1"/>
                </a:solidFill>
              </a:rPr>
              <a:t> учений </a:t>
            </a:r>
            <a:r>
              <a:rPr lang="ru-RU" dirty="0" err="1" smtClean="0">
                <a:solidFill>
                  <a:schemeClr val="bg1"/>
                </a:solidFill>
              </a:rPr>
              <a:t>пробув</a:t>
            </a:r>
            <a:r>
              <a:rPr lang="ru-RU" dirty="0" smtClean="0">
                <a:solidFill>
                  <a:schemeClr val="bg1"/>
                </a:solidFill>
              </a:rPr>
              <a:t> там </a:t>
            </a:r>
            <a:r>
              <a:rPr lang="ru-RU" dirty="0" err="1" smtClean="0">
                <a:solidFill>
                  <a:schemeClr val="bg1"/>
                </a:solidFill>
              </a:rPr>
              <a:t>майже</a:t>
            </a:r>
            <a:r>
              <a:rPr lang="ru-RU" dirty="0" smtClean="0">
                <a:solidFill>
                  <a:schemeClr val="bg1"/>
                </a:solidFill>
              </a:rPr>
              <a:t> 3, </a:t>
            </a:r>
            <a:r>
              <a:rPr lang="ru-RU" dirty="0" err="1" smtClean="0">
                <a:solidFill>
                  <a:schemeClr val="bg1"/>
                </a:solidFill>
              </a:rPr>
              <a:t>відвідавши</a:t>
            </a:r>
            <a:r>
              <a:rPr lang="ru-RU" dirty="0" smtClean="0">
                <a:solidFill>
                  <a:schemeClr val="bg1"/>
                </a:solidFill>
              </a:rPr>
              <a:t> за </a:t>
            </a:r>
            <a:r>
              <a:rPr lang="ru-RU" dirty="0" err="1" smtClean="0">
                <a:solidFill>
                  <a:schemeClr val="bg1"/>
                </a:solidFill>
              </a:rPr>
              <a:t>цей</a:t>
            </a:r>
            <a:r>
              <a:rPr lang="ru-RU" dirty="0" smtClean="0">
                <a:solidFill>
                  <a:schemeClr val="bg1"/>
                </a:solidFill>
              </a:rPr>
              <a:t> час </a:t>
            </a:r>
            <a:r>
              <a:rPr lang="ru-RU" dirty="0" err="1" smtClean="0">
                <a:solidFill>
                  <a:schemeClr val="bg1"/>
                </a:solidFill>
              </a:rPr>
              <a:t>Берлін</a:t>
            </a:r>
            <a:r>
              <a:rPr lang="ru-RU" dirty="0" smtClean="0">
                <a:solidFill>
                  <a:schemeClr val="bg1"/>
                </a:solidFill>
              </a:rPr>
              <a:t>, Прагу, </a:t>
            </a:r>
            <a:r>
              <a:rPr lang="ru-RU" dirty="0" err="1" smtClean="0">
                <a:solidFill>
                  <a:schemeClr val="bg1"/>
                </a:solidFill>
              </a:rPr>
              <a:t>Відень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Флоренцію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Гайдельберг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Львів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>
                <a:solidFill>
                  <a:schemeClr val="bg1"/>
                </a:solidFill>
              </a:rPr>
              <a:t>Особливе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місце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політично-публіцистичній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діяльності</a:t>
            </a:r>
            <a:r>
              <a:rPr lang="ru-RU" dirty="0" smtClean="0">
                <a:solidFill>
                  <a:schemeClr val="bg1"/>
                </a:solidFill>
              </a:rPr>
              <a:t> М. </a:t>
            </a:r>
            <a:r>
              <a:rPr lang="ru-RU" dirty="0" err="1" smtClean="0">
                <a:solidFill>
                  <a:schemeClr val="bg1"/>
                </a:solidFill>
              </a:rPr>
              <a:t>Драгоманова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посідала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Галичина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Він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намагався</a:t>
            </a:r>
            <a:r>
              <a:rPr lang="ru-RU" dirty="0" smtClean="0">
                <a:solidFill>
                  <a:schemeClr val="bg1"/>
                </a:solidFill>
              </a:rPr>
              <a:t> «</a:t>
            </a:r>
            <a:r>
              <a:rPr lang="ru-RU" dirty="0" err="1" smtClean="0">
                <a:solidFill>
                  <a:schemeClr val="bg1"/>
                </a:solidFill>
              </a:rPr>
              <a:t>розбудити</a:t>
            </a:r>
            <a:r>
              <a:rPr lang="ru-RU" dirty="0" smtClean="0">
                <a:solidFill>
                  <a:schemeClr val="bg1"/>
                </a:solidFill>
              </a:rPr>
              <a:t>» </a:t>
            </a:r>
            <a:r>
              <a:rPr lang="ru-RU" dirty="0" err="1" smtClean="0">
                <a:solidFill>
                  <a:schemeClr val="bg1"/>
                </a:solidFill>
              </a:rPr>
              <a:t>галицьке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громадське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життя</a:t>
            </a:r>
            <a:r>
              <a:rPr lang="ru-RU" dirty="0" smtClean="0">
                <a:solidFill>
                  <a:schemeClr val="bg1"/>
                </a:solidFill>
              </a:rPr>
              <a:t> (так, як </a:t>
            </a:r>
            <a:r>
              <a:rPr lang="ru-RU" dirty="0" err="1" smtClean="0">
                <a:solidFill>
                  <a:schemeClr val="bg1"/>
                </a:solidFill>
              </a:rPr>
              <a:t>він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це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розумів</a:t>
            </a:r>
            <a:r>
              <a:rPr lang="ru-RU" dirty="0" smtClean="0">
                <a:solidFill>
                  <a:schemeClr val="bg1"/>
                </a:solidFill>
              </a:rPr>
              <a:t>), </a:t>
            </a:r>
            <a:r>
              <a:rPr lang="ru-RU" dirty="0" err="1" smtClean="0">
                <a:solidFill>
                  <a:schemeClr val="bg1"/>
                </a:solidFill>
              </a:rPr>
              <a:t>піднести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рівень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суспільної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свідомості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err="1" smtClean="0">
                <a:solidFill>
                  <a:schemeClr val="bg1"/>
                </a:solidFill>
              </a:rPr>
              <a:t>Трирічне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закордонне</a:t>
            </a:r>
            <a:r>
              <a:rPr lang="ru-RU" dirty="0" smtClean="0">
                <a:solidFill>
                  <a:schemeClr val="bg1"/>
                </a:solidFill>
              </a:rPr>
              <a:t> турне М. </a:t>
            </a:r>
            <a:r>
              <a:rPr lang="ru-RU" dirty="0" err="1" smtClean="0">
                <a:solidFill>
                  <a:schemeClr val="bg1"/>
                </a:solidFill>
              </a:rPr>
              <a:t>Драгоманова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було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надзвичайно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плідним</a:t>
            </a:r>
            <a:r>
              <a:rPr lang="ru-RU" dirty="0" smtClean="0">
                <a:solidFill>
                  <a:schemeClr val="bg1"/>
                </a:solidFill>
              </a:rPr>
              <a:t> для молодого </a:t>
            </a:r>
            <a:r>
              <a:rPr lang="ru-RU" dirty="0" err="1" smtClean="0">
                <a:solidFill>
                  <a:schemeClr val="bg1"/>
                </a:solidFill>
              </a:rPr>
              <a:t>вченого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Він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тепер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міг</a:t>
            </a:r>
            <a:r>
              <a:rPr lang="ru-RU" dirty="0" smtClean="0">
                <a:solidFill>
                  <a:schemeClr val="bg1"/>
                </a:solidFill>
              </a:rPr>
              <a:t> критично </a:t>
            </a:r>
            <a:r>
              <a:rPr lang="ru-RU" dirty="0" err="1" smtClean="0">
                <a:solidFill>
                  <a:schemeClr val="bg1"/>
                </a:solidFill>
              </a:rPr>
              <a:t>оглянути</a:t>
            </a:r>
            <a:r>
              <a:rPr lang="ru-RU" dirty="0" smtClean="0">
                <a:solidFill>
                  <a:schemeClr val="bg1"/>
                </a:solidFill>
              </a:rPr>
              <a:t> й </a:t>
            </a:r>
            <a:r>
              <a:rPr lang="ru-RU" dirty="0" err="1" smtClean="0">
                <a:solidFill>
                  <a:schemeClr val="bg1"/>
                </a:solidFill>
              </a:rPr>
              <a:t>оцінити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свої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переконання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зіставляючи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їх</a:t>
            </a:r>
            <a:r>
              <a:rPr lang="ru-RU" dirty="0" smtClean="0">
                <a:solidFill>
                  <a:schemeClr val="bg1"/>
                </a:solidFill>
              </a:rPr>
              <a:t> з </a:t>
            </a:r>
            <a:r>
              <a:rPr lang="ru-RU" dirty="0" err="1" smtClean="0">
                <a:solidFill>
                  <a:schemeClr val="bg1"/>
                </a:solidFill>
              </a:rPr>
              <a:t>науковим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західноєвропейським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досвідом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endParaRPr lang="ru-RU" sz="1400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421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56" y="0"/>
            <a:ext cx="915885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16632"/>
            <a:ext cx="892899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>
                <a:solidFill>
                  <a:schemeClr val="bg1"/>
                </a:solidFill>
              </a:rPr>
              <a:t>Наступ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реакції</a:t>
            </a:r>
            <a:r>
              <a:rPr lang="ru-RU" sz="1600" dirty="0" smtClean="0">
                <a:solidFill>
                  <a:schemeClr val="bg1"/>
                </a:solidFill>
              </a:rPr>
              <a:t>, </a:t>
            </a:r>
            <a:r>
              <a:rPr lang="ru-RU" sz="1600" dirty="0" err="1" smtClean="0">
                <a:solidFill>
                  <a:schemeClr val="bg1"/>
                </a:solidFill>
              </a:rPr>
              <a:t>повторне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запровадження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утисків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проти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відроджуваних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проявів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української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культури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змусили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М.Драгоманова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виїхати</a:t>
            </a:r>
            <a:r>
              <a:rPr lang="ru-RU" sz="1600" dirty="0" smtClean="0">
                <a:solidFill>
                  <a:schemeClr val="bg1"/>
                </a:solidFill>
              </a:rPr>
              <a:t> за кордон і стати </a:t>
            </a:r>
            <a:r>
              <a:rPr lang="ru-RU" sz="1600" dirty="0" err="1" smtClean="0">
                <a:solidFill>
                  <a:schemeClr val="bg1"/>
                </a:solidFill>
              </a:rPr>
              <a:t>політичним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емігрантом</a:t>
            </a:r>
            <a:r>
              <a:rPr lang="ru-RU" sz="1600" dirty="0" smtClean="0">
                <a:solidFill>
                  <a:schemeClr val="bg1"/>
                </a:solidFill>
              </a:rPr>
              <a:t>. </a:t>
            </a:r>
            <a:r>
              <a:rPr lang="ru-RU" sz="1600" dirty="0" err="1" smtClean="0">
                <a:solidFill>
                  <a:schemeClr val="bg1"/>
                </a:solidFill>
              </a:rPr>
              <a:t>Восени</a:t>
            </a:r>
            <a:r>
              <a:rPr lang="ru-RU" sz="1600" dirty="0" smtClean="0">
                <a:solidFill>
                  <a:schemeClr val="bg1"/>
                </a:solidFill>
              </a:rPr>
              <a:t> 1875 року через </a:t>
            </a:r>
            <a:r>
              <a:rPr lang="ru-RU" sz="1600" dirty="0" err="1" smtClean="0">
                <a:solidFill>
                  <a:schemeClr val="bg1"/>
                </a:solidFill>
              </a:rPr>
              <a:t>Галичину</a:t>
            </a:r>
            <a:r>
              <a:rPr lang="ru-RU" sz="1600" dirty="0" smtClean="0">
                <a:solidFill>
                  <a:schemeClr val="bg1"/>
                </a:solidFill>
              </a:rPr>
              <a:t> й </a:t>
            </a:r>
            <a:r>
              <a:rPr lang="ru-RU" sz="1600" dirty="0" err="1" smtClean="0">
                <a:solidFill>
                  <a:schemeClr val="bg1"/>
                </a:solidFill>
              </a:rPr>
              <a:t>Угорщину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він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вирушив</a:t>
            </a:r>
            <a:r>
              <a:rPr lang="ru-RU" sz="1600" dirty="0" smtClean="0">
                <a:solidFill>
                  <a:schemeClr val="bg1"/>
                </a:solidFill>
              </a:rPr>
              <a:t> до </a:t>
            </a:r>
            <a:r>
              <a:rPr lang="ru-RU" sz="1600" dirty="0" err="1" smtClean="0">
                <a:solidFill>
                  <a:schemeClr val="bg1"/>
                </a:solidFill>
              </a:rPr>
              <a:t>Відня</a:t>
            </a:r>
            <a:r>
              <a:rPr lang="ru-RU" sz="1600" dirty="0" smtClean="0">
                <a:solidFill>
                  <a:schemeClr val="bg1"/>
                </a:solidFill>
              </a:rPr>
              <a:t> з </a:t>
            </a:r>
            <a:r>
              <a:rPr lang="ru-RU" sz="1600" dirty="0" err="1" smtClean="0">
                <a:solidFill>
                  <a:schemeClr val="bg1"/>
                </a:solidFill>
              </a:rPr>
              <a:t>наміром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створити</a:t>
            </a:r>
            <a:r>
              <a:rPr lang="ru-RU" sz="1600" dirty="0" smtClean="0">
                <a:solidFill>
                  <a:schemeClr val="bg1"/>
                </a:solidFill>
              </a:rPr>
              <a:t> там </a:t>
            </a:r>
            <a:r>
              <a:rPr lang="ru-RU" sz="1600" dirty="0" err="1" smtClean="0">
                <a:solidFill>
                  <a:schemeClr val="bg1"/>
                </a:solidFill>
              </a:rPr>
              <a:t>осередок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національної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політичної</a:t>
            </a:r>
            <a:r>
              <a:rPr lang="ru-RU" sz="1600" dirty="0" smtClean="0">
                <a:solidFill>
                  <a:schemeClr val="bg1"/>
                </a:solidFill>
              </a:rPr>
              <a:t> думки, </a:t>
            </a:r>
            <a:r>
              <a:rPr lang="ru-RU" sz="1600" dirty="0" err="1" smtClean="0">
                <a:solidFill>
                  <a:schemeClr val="bg1"/>
                </a:solidFill>
              </a:rPr>
              <a:t>започаткувати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випуск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української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газети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</a:p>
          <a:p>
            <a:endParaRPr lang="ru-RU" sz="1600" dirty="0" smtClean="0">
              <a:solidFill>
                <a:schemeClr val="bg1"/>
              </a:solidFill>
            </a:endParaRPr>
          </a:p>
          <a:p>
            <a:r>
              <a:rPr lang="ru-RU" sz="1600" dirty="0" err="1" smtClean="0">
                <a:solidFill>
                  <a:schemeClr val="bg1"/>
                </a:solidFill>
              </a:rPr>
              <a:t>Восени</a:t>
            </a:r>
            <a:r>
              <a:rPr lang="ru-RU" sz="1600" dirty="0" smtClean="0">
                <a:solidFill>
                  <a:schemeClr val="bg1"/>
                </a:solidFill>
              </a:rPr>
              <a:t> 1876 </a:t>
            </a:r>
            <a:r>
              <a:rPr lang="ru-RU" sz="1600" dirty="0" err="1" smtClean="0">
                <a:solidFill>
                  <a:schemeClr val="bg1"/>
                </a:solidFill>
              </a:rPr>
              <a:t>М.Драгоманов</a:t>
            </a:r>
            <a:r>
              <a:rPr lang="ru-RU" sz="1600" dirty="0" smtClean="0">
                <a:solidFill>
                  <a:schemeClr val="bg1"/>
                </a:solidFill>
              </a:rPr>
              <a:t> створив у </a:t>
            </a:r>
            <a:r>
              <a:rPr lang="ru-RU" sz="1600" dirty="0" err="1" smtClean="0">
                <a:solidFill>
                  <a:schemeClr val="bg1"/>
                </a:solidFill>
              </a:rPr>
              <a:t>Женеві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громадсько-політичний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збірник</a:t>
            </a:r>
            <a:r>
              <a:rPr lang="ru-RU" sz="1600" dirty="0" smtClean="0">
                <a:solidFill>
                  <a:schemeClr val="bg1"/>
                </a:solidFill>
              </a:rPr>
              <a:t> «Громада». </a:t>
            </a:r>
            <a:r>
              <a:rPr lang="ru-RU" sz="1600" dirty="0" err="1" smtClean="0">
                <a:solidFill>
                  <a:schemeClr val="bg1"/>
                </a:solidFill>
              </a:rPr>
              <a:t>Було</a:t>
            </a:r>
            <a:r>
              <a:rPr lang="ru-RU" sz="1600" dirty="0" smtClean="0">
                <a:solidFill>
                  <a:schemeClr val="bg1"/>
                </a:solidFill>
              </a:rPr>
              <a:t> видано 5 </a:t>
            </a:r>
            <a:r>
              <a:rPr lang="ru-RU" sz="1600" dirty="0" err="1" smtClean="0">
                <a:solidFill>
                  <a:schemeClr val="bg1"/>
                </a:solidFill>
              </a:rPr>
              <a:t>томів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збірника</a:t>
            </a:r>
            <a:r>
              <a:rPr lang="ru-RU" sz="1600" dirty="0" smtClean="0">
                <a:solidFill>
                  <a:schemeClr val="bg1"/>
                </a:solidFill>
              </a:rPr>
              <a:t>. Головна тема «</a:t>
            </a:r>
            <a:r>
              <a:rPr lang="ru-RU" sz="1600" dirty="0" err="1" smtClean="0">
                <a:solidFill>
                  <a:schemeClr val="bg1"/>
                </a:solidFill>
              </a:rPr>
              <a:t>Громади</a:t>
            </a:r>
            <a:r>
              <a:rPr lang="ru-RU" sz="1600" dirty="0" smtClean="0">
                <a:solidFill>
                  <a:schemeClr val="bg1"/>
                </a:solidFill>
              </a:rPr>
              <a:t>» — </a:t>
            </a:r>
            <a:r>
              <a:rPr lang="ru-RU" sz="1600" dirty="0" err="1" smtClean="0">
                <a:solidFill>
                  <a:schemeClr val="bg1"/>
                </a:solidFill>
              </a:rPr>
              <a:t>дати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якнайбільше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матеріалів</a:t>
            </a:r>
            <a:r>
              <a:rPr lang="ru-RU" sz="1600" dirty="0" smtClean="0">
                <a:solidFill>
                  <a:schemeClr val="bg1"/>
                </a:solidFill>
              </a:rPr>
              <a:t> для </a:t>
            </a:r>
            <a:r>
              <a:rPr lang="ru-RU" sz="1600" dirty="0" err="1" smtClean="0">
                <a:solidFill>
                  <a:schemeClr val="bg1"/>
                </a:solidFill>
              </a:rPr>
              <a:t>вивчення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України</a:t>
            </a:r>
            <a:r>
              <a:rPr lang="ru-RU" sz="1600" dirty="0" smtClean="0">
                <a:solidFill>
                  <a:schemeClr val="bg1"/>
                </a:solidFill>
              </a:rPr>
              <a:t> і </a:t>
            </a:r>
            <a:r>
              <a:rPr lang="ru-RU" sz="1600" dirty="0" err="1" smtClean="0">
                <a:solidFill>
                  <a:schemeClr val="bg1"/>
                </a:solidFill>
              </a:rPr>
              <a:t>її</a:t>
            </a:r>
            <a:r>
              <a:rPr lang="ru-RU" sz="1600" dirty="0" smtClean="0">
                <a:solidFill>
                  <a:schemeClr val="bg1"/>
                </a:solidFill>
              </a:rPr>
              <a:t> народу, </a:t>
            </a:r>
            <a:r>
              <a:rPr lang="ru-RU" sz="1600" dirty="0" err="1" smtClean="0">
                <a:solidFill>
                  <a:schemeClr val="bg1"/>
                </a:solidFill>
              </a:rPr>
              <a:t>його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духовних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починань</a:t>
            </a:r>
            <a:r>
              <a:rPr lang="ru-RU" sz="1600" dirty="0" smtClean="0">
                <a:solidFill>
                  <a:schemeClr val="bg1"/>
                </a:solidFill>
              </a:rPr>
              <a:t> і </a:t>
            </a:r>
            <a:r>
              <a:rPr lang="ru-RU" sz="1600" dirty="0" err="1" smtClean="0">
                <a:solidFill>
                  <a:schemeClr val="bg1"/>
                </a:solidFill>
              </a:rPr>
              <a:t>прагнення</a:t>
            </a:r>
            <a:r>
              <a:rPr lang="ru-RU" sz="1600" dirty="0" smtClean="0">
                <a:solidFill>
                  <a:schemeClr val="bg1"/>
                </a:solidFill>
              </a:rPr>
              <a:t> до </a:t>
            </a:r>
            <a:r>
              <a:rPr lang="ru-RU" sz="1600" dirty="0" err="1" smtClean="0">
                <a:solidFill>
                  <a:schemeClr val="bg1"/>
                </a:solidFill>
              </a:rPr>
              <a:t>свободи</a:t>
            </a:r>
            <a:r>
              <a:rPr lang="ru-RU" sz="1600" dirty="0" smtClean="0">
                <a:solidFill>
                  <a:schemeClr val="bg1"/>
                </a:solidFill>
              </a:rPr>
              <a:t> і </a:t>
            </a:r>
            <a:r>
              <a:rPr lang="ru-RU" sz="1600" dirty="0" err="1" smtClean="0">
                <a:solidFill>
                  <a:schemeClr val="bg1"/>
                </a:solidFill>
              </a:rPr>
              <a:t>рівності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серед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світової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спільноти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З 2-ї </a:t>
            </a:r>
            <a:r>
              <a:rPr lang="ru-RU" sz="1600" dirty="0" err="1" smtClean="0">
                <a:solidFill>
                  <a:schemeClr val="bg1"/>
                </a:solidFill>
              </a:rPr>
              <a:t>половини</a:t>
            </a:r>
            <a:r>
              <a:rPr lang="ru-RU" sz="1600" dirty="0" smtClean="0">
                <a:solidFill>
                  <a:schemeClr val="bg1"/>
                </a:solidFill>
              </a:rPr>
              <a:t> 1880-х </a:t>
            </a:r>
            <a:r>
              <a:rPr lang="ru-RU" sz="1600" dirty="0" err="1" smtClean="0">
                <a:solidFill>
                  <a:schemeClr val="bg1"/>
                </a:solidFill>
              </a:rPr>
              <a:t>рр</a:t>
            </a:r>
            <a:r>
              <a:rPr lang="ru-RU" sz="1600" dirty="0" smtClean="0">
                <a:solidFill>
                  <a:schemeClr val="bg1"/>
                </a:solidFill>
              </a:rPr>
              <a:t>. М. </a:t>
            </a:r>
            <a:r>
              <a:rPr lang="ru-RU" sz="1600" dirty="0" err="1" smtClean="0">
                <a:solidFill>
                  <a:schemeClr val="bg1"/>
                </a:solidFill>
              </a:rPr>
              <a:t>Драгоманова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запрошували</a:t>
            </a:r>
            <a:r>
              <a:rPr lang="ru-RU" sz="1600" dirty="0" smtClean="0">
                <a:solidFill>
                  <a:schemeClr val="bg1"/>
                </a:solidFill>
              </a:rPr>
              <a:t> до </a:t>
            </a:r>
            <a:r>
              <a:rPr lang="ru-RU" sz="1600" dirty="0" err="1" smtClean="0">
                <a:solidFill>
                  <a:schemeClr val="bg1"/>
                </a:solidFill>
              </a:rPr>
              <a:t>співпраці</a:t>
            </a:r>
            <a:r>
              <a:rPr lang="ru-RU" sz="1600" dirty="0" smtClean="0">
                <a:solidFill>
                  <a:schemeClr val="bg1"/>
                </a:solidFill>
              </a:rPr>
              <a:t> ряд </a:t>
            </a:r>
            <a:r>
              <a:rPr lang="ru-RU" sz="1600" dirty="0" err="1" smtClean="0">
                <a:solidFill>
                  <a:schemeClr val="bg1"/>
                </a:solidFill>
              </a:rPr>
              <a:t>провідних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видань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Галичини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</a:p>
          <a:p>
            <a:endParaRPr lang="ru-RU" sz="1600" dirty="0" smtClean="0">
              <a:solidFill>
                <a:schemeClr val="bg1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924944"/>
            <a:ext cx="26098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3212976"/>
            <a:ext cx="60486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1889 — </a:t>
            </a:r>
            <a:r>
              <a:rPr lang="ru-RU" dirty="0" err="1" smtClean="0">
                <a:solidFill>
                  <a:schemeClr val="bg1"/>
                </a:solidFill>
              </a:rPr>
              <a:t>запрошений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викладати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кафедрі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загальної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історії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історико-філологічного</a:t>
            </a:r>
            <a:r>
              <a:rPr lang="ru-RU" dirty="0" smtClean="0">
                <a:solidFill>
                  <a:schemeClr val="bg1"/>
                </a:solidFill>
              </a:rPr>
              <a:t> факультету </a:t>
            </a:r>
            <a:r>
              <a:rPr lang="ru-RU" dirty="0" err="1" smtClean="0">
                <a:solidFill>
                  <a:schemeClr val="bg1"/>
                </a:solidFill>
              </a:rPr>
              <a:t>Софійського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університету</a:t>
            </a:r>
            <a:r>
              <a:rPr lang="ru-RU" dirty="0" smtClean="0">
                <a:solidFill>
                  <a:schemeClr val="bg1"/>
                </a:solidFill>
              </a:rPr>
              <a:t> (</a:t>
            </a:r>
            <a:r>
              <a:rPr lang="ru-RU" dirty="0" err="1" smtClean="0">
                <a:solidFill>
                  <a:schemeClr val="bg1"/>
                </a:solidFill>
              </a:rPr>
              <a:t>Болгарія</a:t>
            </a:r>
            <a:r>
              <a:rPr lang="ru-RU" dirty="0" smtClean="0">
                <a:solidFill>
                  <a:schemeClr val="bg1"/>
                </a:solidFill>
              </a:rPr>
              <a:t>), де </a:t>
            </a:r>
            <a:r>
              <a:rPr lang="ru-RU" dirty="0" err="1" smtClean="0">
                <a:solidFill>
                  <a:schemeClr val="bg1"/>
                </a:solidFill>
              </a:rPr>
              <a:t>працював</a:t>
            </a:r>
            <a:r>
              <a:rPr lang="ru-RU" dirty="0" smtClean="0">
                <a:solidFill>
                  <a:schemeClr val="bg1"/>
                </a:solidFill>
              </a:rPr>
              <a:t> до </a:t>
            </a:r>
            <a:r>
              <a:rPr lang="ru-RU" dirty="0" err="1" smtClean="0">
                <a:solidFill>
                  <a:schemeClr val="bg1"/>
                </a:solidFill>
              </a:rPr>
              <a:t>своєї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кончини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dirty="0" err="1" smtClean="0">
                <a:solidFill>
                  <a:schemeClr val="bg1"/>
                </a:solidFill>
              </a:rPr>
              <a:t>Пригнічений</a:t>
            </a:r>
            <a:r>
              <a:rPr lang="ru-RU" dirty="0" smtClean="0">
                <a:solidFill>
                  <a:schemeClr val="bg1"/>
                </a:solidFill>
              </a:rPr>
              <a:t> стан духу </a:t>
            </a:r>
            <a:r>
              <a:rPr lang="ru-RU" dirty="0" err="1" smtClean="0">
                <a:solidFill>
                  <a:schemeClr val="bg1"/>
                </a:solidFill>
              </a:rPr>
              <a:t>значною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мірою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збільшується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усвідомлення</a:t>
            </a:r>
            <a:r>
              <a:rPr lang="ru-RU" dirty="0" smtClean="0">
                <a:solidFill>
                  <a:schemeClr val="bg1"/>
                </a:solidFill>
              </a:rPr>
              <a:t> печального стану справ в </a:t>
            </a:r>
            <a:r>
              <a:rPr lang="ru-RU" dirty="0" err="1" smtClean="0">
                <a:solidFill>
                  <a:schemeClr val="bg1"/>
                </a:solidFill>
              </a:rPr>
              <a:t>Україні</a:t>
            </a:r>
            <a:r>
              <a:rPr lang="ru-RU" dirty="0" smtClean="0">
                <a:solidFill>
                  <a:schemeClr val="bg1"/>
                </a:solidFill>
              </a:rPr>
              <a:t>», — </a:t>
            </a:r>
            <a:r>
              <a:rPr lang="ru-RU" dirty="0" err="1" smtClean="0">
                <a:solidFill>
                  <a:schemeClr val="bg1"/>
                </a:solidFill>
              </a:rPr>
              <a:t>свідчила</a:t>
            </a:r>
            <a:r>
              <a:rPr lang="ru-RU" dirty="0" smtClean="0">
                <a:solidFill>
                  <a:schemeClr val="bg1"/>
                </a:solidFill>
              </a:rPr>
              <a:t> Леся </a:t>
            </a:r>
            <a:r>
              <a:rPr lang="ru-RU" dirty="0" err="1" smtClean="0">
                <a:solidFill>
                  <a:schemeClr val="bg1"/>
                </a:solidFill>
              </a:rPr>
              <a:t>Українка</a:t>
            </a:r>
            <a:r>
              <a:rPr lang="ru-RU" dirty="0" smtClean="0">
                <a:solidFill>
                  <a:schemeClr val="bg1"/>
                </a:solidFill>
              </a:rPr>
              <a:t> про </a:t>
            </a:r>
            <a:r>
              <a:rPr lang="ru-RU" dirty="0" err="1" smtClean="0">
                <a:solidFill>
                  <a:schemeClr val="bg1"/>
                </a:solidFill>
              </a:rPr>
              <a:t>останні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свого</a:t>
            </a:r>
            <a:r>
              <a:rPr lang="ru-RU" dirty="0" smtClean="0">
                <a:solidFill>
                  <a:schemeClr val="bg1"/>
                </a:solidFill>
              </a:rPr>
              <a:t> дядька. </a:t>
            </a:r>
            <a:r>
              <a:rPr lang="ru-RU" dirty="0" err="1" smtClean="0">
                <a:solidFill>
                  <a:schemeClr val="bg1"/>
                </a:solidFill>
              </a:rPr>
              <a:t>Тимчасові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поліпшення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загального</a:t>
            </a:r>
            <a:r>
              <a:rPr lang="ru-RU" dirty="0" smtClean="0">
                <a:solidFill>
                  <a:schemeClr val="bg1"/>
                </a:solidFill>
              </a:rPr>
              <a:t> стану </a:t>
            </a:r>
            <a:r>
              <a:rPr lang="ru-RU" dirty="0" err="1" smtClean="0">
                <a:solidFill>
                  <a:schemeClr val="bg1"/>
                </a:solidFill>
              </a:rPr>
              <a:t>сприяли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сплескам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творчого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піднесення</a:t>
            </a:r>
            <a:r>
              <a:rPr lang="ru-RU" dirty="0" smtClean="0">
                <a:solidFill>
                  <a:schemeClr val="bg1"/>
                </a:solidFill>
              </a:rPr>
              <a:t>, але </a:t>
            </a:r>
            <a:r>
              <a:rPr lang="ru-RU" dirty="0" err="1" smtClean="0">
                <a:solidFill>
                  <a:schemeClr val="bg1"/>
                </a:solidFill>
              </a:rPr>
              <a:t>несподівана</a:t>
            </a:r>
            <a:r>
              <a:rPr lang="ru-RU" dirty="0" smtClean="0">
                <a:solidFill>
                  <a:schemeClr val="bg1"/>
                </a:solidFill>
              </a:rPr>
              <a:t> смерть </a:t>
            </a:r>
            <a:r>
              <a:rPr lang="ru-RU" dirty="0" err="1" smtClean="0">
                <a:solidFill>
                  <a:schemeClr val="bg1"/>
                </a:solidFill>
              </a:rPr>
              <a:t>від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розриву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аорти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обірвала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життя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вченого</a:t>
            </a:r>
            <a:r>
              <a:rPr lang="ru-RU" dirty="0" smtClean="0">
                <a:solidFill>
                  <a:schemeClr val="bg1"/>
                </a:solidFill>
              </a:rPr>
              <a:t> і </a:t>
            </a:r>
            <a:r>
              <a:rPr lang="ru-RU" dirty="0" err="1" smtClean="0">
                <a:solidFill>
                  <a:schemeClr val="bg1"/>
                </a:solidFill>
              </a:rPr>
              <a:t>громадського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діяча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err="1" smtClean="0">
                <a:solidFill>
                  <a:schemeClr val="bg1"/>
                </a:solidFill>
              </a:rPr>
              <a:t>Похований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Софії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21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66" y="836711"/>
            <a:ext cx="7478667" cy="3527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5013176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>
                <a:solidFill>
                  <a:schemeClr val="bg1"/>
                </a:solidFill>
              </a:rPr>
              <a:t>Пам'ятна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таблиця</a:t>
            </a:r>
            <a:r>
              <a:rPr lang="ru-RU" sz="3200" dirty="0" smtClean="0">
                <a:solidFill>
                  <a:schemeClr val="bg1"/>
                </a:solidFill>
              </a:rPr>
              <a:t> на честь </a:t>
            </a:r>
            <a:r>
              <a:rPr lang="ru-RU" sz="3200" dirty="0" err="1" smtClean="0">
                <a:solidFill>
                  <a:schemeClr val="bg1"/>
                </a:solidFill>
              </a:rPr>
              <a:t>Драгоманова</a:t>
            </a:r>
            <a:r>
              <a:rPr lang="ru-RU" sz="3200" dirty="0" smtClean="0">
                <a:solidFill>
                  <a:schemeClr val="bg1"/>
                </a:solidFill>
              </a:rPr>
              <a:t> в </a:t>
            </a:r>
            <a:r>
              <a:rPr lang="ru-RU" sz="3200" dirty="0" err="1" smtClean="0">
                <a:solidFill>
                  <a:schemeClr val="bg1"/>
                </a:solidFill>
              </a:rPr>
              <a:t>Софії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21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76672"/>
            <a:ext cx="3904828" cy="3904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5229200"/>
            <a:ext cx="62727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Ювілейна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монета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присвячена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М.Драгоманову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421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</TotalTime>
  <Words>1276</Words>
  <Application>Microsoft Office PowerPoint</Application>
  <PresentationFormat>Экран (4:3)</PresentationFormat>
  <Paragraphs>55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SanBuild &amp; 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12</cp:revision>
  <dcterms:created xsi:type="dcterms:W3CDTF">2013-10-19T09:41:52Z</dcterms:created>
  <dcterms:modified xsi:type="dcterms:W3CDTF">2013-10-19T12:18:02Z</dcterms:modified>
</cp:coreProperties>
</file>