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9" r:id="rId8"/>
    <p:sldId id="261" r:id="rId9"/>
    <p:sldId id="262" r:id="rId10"/>
    <p:sldId id="263" r:id="rId11"/>
    <p:sldId id="270" r:id="rId12"/>
    <p:sldId id="265" r:id="rId13"/>
    <p:sldId id="267" r:id="rId14"/>
    <p:sldId id="268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C09D"/>
    <a:srgbClr val="342F1C"/>
    <a:srgbClr val="D7C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67" d="100"/>
          <a:sy n="67" d="100"/>
        </p:scale>
        <p:origin x="9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23AC-C2DA-449E-879E-BD9D8A1ACA96}" type="datetimeFigureOut">
              <a:rPr lang="uk-UA" smtClean="0"/>
              <a:t>18.01.2014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85D2-5E60-4B52-9672-1777D43FD8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6933982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23AC-C2DA-449E-879E-BD9D8A1ACA96}" type="datetimeFigureOut">
              <a:rPr lang="uk-UA" smtClean="0"/>
              <a:t>18.01.2014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85D2-5E60-4B52-9672-1777D43FD8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2350233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23AC-C2DA-449E-879E-BD9D8A1ACA96}" type="datetimeFigureOut">
              <a:rPr lang="uk-UA" smtClean="0"/>
              <a:t>18.01.2014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85D2-5E60-4B52-9672-1777D43FD8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7387968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23AC-C2DA-449E-879E-BD9D8A1ACA96}" type="datetimeFigureOut">
              <a:rPr lang="uk-UA" smtClean="0"/>
              <a:t>18.01.2014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85D2-5E60-4B52-9672-1777D43FD8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1933415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23AC-C2DA-449E-879E-BD9D8A1ACA96}" type="datetimeFigureOut">
              <a:rPr lang="uk-UA" smtClean="0"/>
              <a:t>18.01.2014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85D2-5E60-4B52-9672-1777D43FD8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6260949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23AC-C2DA-449E-879E-BD9D8A1ACA96}" type="datetimeFigureOut">
              <a:rPr lang="uk-UA" smtClean="0"/>
              <a:t>18.01.2014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85D2-5E60-4B52-9672-1777D43FD8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5714538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23AC-C2DA-449E-879E-BD9D8A1ACA96}" type="datetimeFigureOut">
              <a:rPr lang="uk-UA" smtClean="0"/>
              <a:t>18.01.2014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85D2-5E60-4B52-9672-1777D43FD8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5621314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23AC-C2DA-449E-879E-BD9D8A1ACA96}" type="datetimeFigureOut">
              <a:rPr lang="uk-UA" smtClean="0"/>
              <a:t>18.01.2014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85D2-5E60-4B52-9672-1777D43FD8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9449403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23AC-C2DA-449E-879E-BD9D8A1ACA96}" type="datetimeFigureOut">
              <a:rPr lang="uk-UA" smtClean="0"/>
              <a:t>18.01.2014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85D2-5E60-4B52-9672-1777D43FD8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8323857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23AC-C2DA-449E-879E-BD9D8A1ACA96}" type="datetimeFigureOut">
              <a:rPr lang="uk-UA" smtClean="0"/>
              <a:t>18.01.2014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85D2-5E60-4B52-9672-1777D43FD8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6703998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23AC-C2DA-449E-879E-BD9D8A1ACA96}" type="datetimeFigureOut">
              <a:rPr lang="uk-UA" smtClean="0"/>
              <a:t>18.01.2014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A85D2-5E60-4B52-9672-1777D43FD8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9346432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623AC-C2DA-449E-879E-BD9D8A1ACA96}" type="datetimeFigureOut">
              <a:rPr lang="uk-UA" smtClean="0"/>
              <a:t>18.01.2014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A85D2-5E60-4B52-9672-1777D43FD8F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990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65515" y="1580588"/>
            <a:ext cx="935627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600" b="1" i="1" dirty="0" smtClean="0">
                <a:ln/>
                <a:gradFill>
                  <a:gsLst>
                    <a:gs pos="7143">
                      <a:srgbClr val="342F1C"/>
                    </a:gs>
                    <a:gs pos="95000">
                      <a:srgbClr val="CAC09D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МІКЕЛАНДЖЕЛО </a:t>
            </a:r>
            <a:endParaRPr lang="en-US" sz="6600" b="1" i="1" dirty="0" smtClean="0">
              <a:ln/>
              <a:gradFill>
                <a:gsLst>
                  <a:gs pos="7143">
                    <a:srgbClr val="342F1C"/>
                  </a:gs>
                  <a:gs pos="95000">
                    <a:srgbClr val="CAC09D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600" b="1" i="1" dirty="0" smtClean="0">
                <a:ln/>
                <a:gradFill>
                  <a:gsLst>
                    <a:gs pos="7143">
                      <a:srgbClr val="342F1C"/>
                    </a:gs>
                    <a:gs pos="95000">
                      <a:srgbClr val="CAC09D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БУОНАРРОТІ</a:t>
            </a:r>
            <a:endParaRPr lang="uk-UA" sz="6600" b="1" i="1" dirty="0">
              <a:ln/>
              <a:gradFill>
                <a:gsLst>
                  <a:gs pos="7143">
                    <a:srgbClr val="342F1C"/>
                  </a:gs>
                  <a:gs pos="95000">
                    <a:srgbClr val="CAC09D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1928345" y="3704246"/>
            <a:ext cx="8321193" cy="240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429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6171" y="800100"/>
            <a:ext cx="5269992" cy="5551714"/>
          </a:xfrm>
          <a:solidFill>
            <a:srgbClr val="D7CDA9">
              <a:alpha val="20000"/>
            </a:srgbClr>
          </a:solidFill>
          <a:ln w="146050" cmpd="thinThick">
            <a:solidFill>
              <a:srgbClr val="D7CDA9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Одна </a:t>
            </a:r>
            <a:r>
              <a:rPr lang="ru-RU" dirty="0"/>
              <a:t>з </a:t>
            </a:r>
            <a:r>
              <a:rPr lang="ru-RU" dirty="0" err="1"/>
              <a:t>чудових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</a:t>
            </a:r>
            <a:r>
              <a:rPr lang="ru-RU" dirty="0" err="1"/>
              <a:t>Мікеланджело</a:t>
            </a:r>
            <a:r>
              <a:rPr lang="ru-RU" dirty="0"/>
              <a:t> — </a:t>
            </a:r>
            <a:r>
              <a:rPr lang="ru-RU" dirty="0" err="1"/>
              <a:t>гробниця</a:t>
            </a:r>
            <a:r>
              <a:rPr lang="ru-RU" dirty="0"/>
              <a:t> </a:t>
            </a:r>
            <a:r>
              <a:rPr lang="ru-RU" dirty="0" err="1"/>
              <a:t>папи</a:t>
            </a:r>
            <a:r>
              <a:rPr lang="ru-RU" dirty="0"/>
              <a:t> </a:t>
            </a:r>
            <a:r>
              <a:rPr lang="ru-RU" dirty="0" err="1"/>
              <a:t>Юлія</a:t>
            </a:r>
            <a:r>
              <a:rPr lang="ru-RU" dirty="0"/>
              <a:t> </a:t>
            </a:r>
            <a:r>
              <a:rPr lang="ru-RU" dirty="0" err="1"/>
              <a:t>II.Її</a:t>
            </a:r>
            <a:r>
              <a:rPr lang="ru-RU" dirty="0"/>
              <a:t> </a:t>
            </a:r>
            <a:r>
              <a:rPr lang="ru-RU" dirty="0" err="1"/>
              <a:t>прикрашають</a:t>
            </a:r>
            <a:r>
              <a:rPr lang="ru-RU" dirty="0"/>
              <a:t> </a:t>
            </a:r>
            <a:r>
              <a:rPr lang="ru-RU" dirty="0" err="1"/>
              <a:t>красиві</a:t>
            </a:r>
            <a:r>
              <a:rPr lang="ru-RU" dirty="0"/>
              <a:t> </a:t>
            </a:r>
            <a:r>
              <a:rPr lang="ru-RU" dirty="0" err="1"/>
              <a:t>мармурові</a:t>
            </a:r>
            <a:r>
              <a:rPr lang="ru-RU" dirty="0"/>
              <a:t> </a:t>
            </a:r>
            <a:r>
              <a:rPr lang="ru-RU" dirty="0" err="1"/>
              <a:t>статуї</a:t>
            </a:r>
            <a:r>
              <a:rPr lang="ru-RU" dirty="0"/>
              <a:t>. Одна з них — </a:t>
            </a:r>
            <a:r>
              <a:rPr lang="ru-RU" dirty="0" err="1"/>
              <a:t>велична</a:t>
            </a:r>
            <a:r>
              <a:rPr lang="ru-RU" dirty="0"/>
              <a:t> </a:t>
            </a:r>
            <a:r>
              <a:rPr lang="ru-RU" dirty="0" err="1"/>
              <a:t>постать</a:t>
            </a:r>
            <a:r>
              <a:rPr lang="ru-RU" dirty="0"/>
              <a:t> </a:t>
            </a:r>
            <a:r>
              <a:rPr lang="ru-RU" dirty="0" err="1"/>
              <a:t>біблійного</a:t>
            </a:r>
            <a:r>
              <a:rPr lang="ru-RU" dirty="0"/>
              <a:t> </a:t>
            </a:r>
            <a:r>
              <a:rPr lang="ru-RU" dirty="0" err="1"/>
              <a:t>мудреця</a:t>
            </a:r>
            <a:r>
              <a:rPr lang="ru-RU" dirty="0"/>
              <a:t> </a:t>
            </a:r>
            <a:r>
              <a:rPr lang="ru-RU" dirty="0" err="1"/>
              <a:t>Мойсея</a:t>
            </a:r>
            <a:r>
              <a:rPr lang="ru-RU" dirty="0"/>
              <a:t> і </a:t>
            </a:r>
            <a:r>
              <a:rPr lang="ru-RU" dirty="0" err="1"/>
              <a:t>статуї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полонених</a:t>
            </a:r>
            <a:r>
              <a:rPr lang="ru-RU" dirty="0"/>
              <a:t> </a:t>
            </a:r>
            <a:r>
              <a:rPr lang="ru-RU" dirty="0" err="1"/>
              <a:t>юнаків</a:t>
            </a:r>
            <a:r>
              <a:rPr lang="ru-RU" dirty="0"/>
              <a:t>. Але й </a:t>
            </a:r>
            <a:r>
              <a:rPr lang="ru-RU" dirty="0" err="1"/>
              <a:t>переможені</a:t>
            </a:r>
            <a:r>
              <a:rPr lang="ru-RU" dirty="0"/>
              <a:t> юнаки у </a:t>
            </a:r>
            <a:r>
              <a:rPr lang="ru-RU" dirty="0" err="1"/>
              <a:t>Мікеланджело</a:t>
            </a:r>
            <a:r>
              <a:rPr lang="ru-RU" dirty="0"/>
              <a:t> так само </a:t>
            </a:r>
            <a:r>
              <a:rPr lang="ru-RU" dirty="0" err="1"/>
              <a:t>сильні</a:t>
            </a:r>
            <a:r>
              <a:rPr lang="ru-RU" dirty="0"/>
              <a:t> та </a:t>
            </a:r>
            <a:r>
              <a:rPr lang="ru-RU" dirty="0" err="1"/>
              <a:t>прекрасні</a:t>
            </a:r>
            <a:r>
              <a:rPr lang="ru-RU" dirty="0"/>
              <a:t>. </a:t>
            </a:r>
            <a:endParaRPr lang="uk-UA" dirty="0"/>
          </a:p>
        </p:txBody>
      </p:sp>
      <p:pic>
        <p:nvPicPr>
          <p:cNvPr id="13314" name="Picture 2" descr="Файл:Rome-Basilique San Pietro in Vincoli-Moise MichelAn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406" y="-314791"/>
            <a:ext cx="5379593" cy="717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017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0703" y="2220685"/>
            <a:ext cx="6940296" cy="3690257"/>
          </a:xfrm>
          <a:solidFill>
            <a:srgbClr val="D7CDA9">
              <a:alpha val="20000"/>
            </a:srgbClr>
          </a:solidFill>
          <a:ln w="146050" cmpd="thinThick">
            <a:solidFill>
              <a:srgbClr val="D7CDA9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ru-RU" b="1" dirty="0"/>
              <a:t>«</a:t>
            </a:r>
            <a:r>
              <a:rPr lang="ru-RU" b="1" dirty="0" err="1"/>
              <a:t>Мойсей</a:t>
            </a:r>
            <a:r>
              <a:rPr lang="ru-RU" b="1" dirty="0"/>
              <a:t>»</a:t>
            </a:r>
            <a:r>
              <a:rPr lang="ru-RU" dirty="0"/>
              <a:t> — </a:t>
            </a:r>
            <a:r>
              <a:rPr lang="ru-RU" dirty="0" err="1"/>
              <a:t>мармурова</a:t>
            </a:r>
            <a:r>
              <a:rPr lang="ru-RU" dirty="0"/>
              <a:t> скульптура </a:t>
            </a:r>
            <a:r>
              <a:rPr lang="ru-RU" dirty="0" err="1"/>
              <a:t>біблійного</a:t>
            </a:r>
            <a:r>
              <a:rPr lang="ru-RU" dirty="0"/>
              <a:t> пророка </a:t>
            </a:r>
            <a:r>
              <a:rPr lang="ru-RU" dirty="0" err="1"/>
              <a:t>Мойсея</a:t>
            </a:r>
            <a:r>
              <a:rPr lang="ru-RU" dirty="0"/>
              <a:t>, створена </a:t>
            </a:r>
            <a:r>
              <a:rPr lang="ru-RU" dirty="0" err="1"/>
              <a:t>Мікеланджело</a:t>
            </a:r>
            <a:r>
              <a:rPr lang="ru-RU" dirty="0"/>
              <a:t> </a:t>
            </a:r>
            <a:r>
              <a:rPr lang="ru-RU" dirty="0" err="1"/>
              <a:t>протягом</a:t>
            </a:r>
            <a:r>
              <a:rPr lang="ru-RU" dirty="0"/>
              <a:t> 1513 — 1515 </a:t>
            </a:r>
            <a:r>
              <a:rPr lang="ru-RU" dirty="0" err="1"/>
              <a:t>рр</a:t>
            </a:r>
            <a:r>
              <a:rPr lang="ru-RU" dirty="0"/>
              <a:t>. </a:t>
            </a:r>
            <a:r>
              <a:rPr lang="ru-RU" dirty="0" err="1"/>
              <a:t>Первинно</a:t>
            </a:r>
            <a:r>
              <a:rPr lang="ru-RU" dirty="0"/>
              <a:t> «</a:t>
            </a:r>
            <a:r>
              <a:rPr lang="ru-RU" dirty="0" err="1"/>
              <a:t>Мойсей</a:t>
            </a:r>
            <a:r>
              <a:rPr lang="ru-RU" dirty="0"/>
              <a:t>» </a:t>
            </a:r>
            <a:r>
              <a:rPr lang="ru-RU" dirty="0" err="1"/>
              <a:t>задумувався</a:t>
            </a:r>
            <a:r>
              <a:rPr lang="ru-RU" dirty="0"/>
              <a:t> як </a:t>
            </a:r>
            <a:r>
              <a:rPr lang="ru-RU" dirty="0" err="1"/>
              <a:t>елемент</a:t>
            </a:r>
            <a:r>
              <a:rPr lang="ru-RU" dirty="0"/>
              <a:t> </a:t>
            </a:r>
            <a:r>
              <a:rPr lang="ru-RU" dirty="0" err="1"/>
              <a:t>гробниці</a:t>
            </a:r>
            <a:r>
              <a:rPr lang="ru-RU" dirty="0"/>
              <a:t> </a:t>
            </a:r>
            <a:r>
              <a:rPr lang="ru-RU" dirty="0" err="1"/>
              <a:t>папи</a:t>
            </a:r>
            <a:r>
              <a:rPr lang="ru-RU" dirty="0"/>
              <a:t> </a:t>
            </a:r>
            <a:r>
              <a:rPr lang="ru-RU" dirty="0" err="1"/>
              <a:t>Юлія</a:t>
            </a:r>
            <a:r>
              <a:rPr lang="ru-RU" dirty="0"/>
              <a:t> ІІ, </a:t>
            </a:r>
            <a:r>
              <a:rPr lang="ru-RU" dirty="0" err="1"/>
              <a:t>однак</a:t>
            </a:r>
            <a:r>
              <a:rPr lang="ru-RU" dirty="0"/>
              <a:t>,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зменшенням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статуй у </a:t>
            </a:r>
            <a:r>
              <a:rPr lang="ru-RU" dirty="0" err="1"/>
              <a:t>комплексі</a:t>
            </a:r>
            <a:r>
              <a:rPr lang="ru-RU" dirty="0"/>
              <a:t> </a:t>
            </a:r>
            <a:r>
              <a:rPr lang="ru-RU" dirty="0" err="1"/>
              <a:t>усипальниці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став центром </a:t>
            </a:r>
            <a:r>
              <a:rPr lang="ru-RU" dirty="0" err="1"/>
              <a:t>композиції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12290" name="Picture 2" descr="Файл:Michelangelo Mos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"/>
            <a:ext cx="4539996" cy="680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9368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3138" y="1821130"/>
            <a:ext cx="6208776" cy="4351338"/>
          </a:xfrm>
          <a:solidFill>
            <a:srgbClr val="D7CDA9">
              <a:alpha val="20000"/>
            </a:srgbClr>
          </a:solidFill>
          <a:ln w="146050" cmpd="thinThick">
            <a:solidFill>
              <a:srgbClr val="D7CDA9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«Вакх»</a:t>
            </a:r>
            <a:r>
              <a:rPr lang="ru-RU" dirty="0"/>
              <a:t>  — </a:t>
            </a:r>
            <a:r>
              <a:rPr lang="ru-RU" dirty="0" err="1"/>
              <a:t>мармурова</a:t>
            </a:r>
            <a:r>
              <a:rPr lang="ru-RU" dirty="0"/>
              <a:t> скульптура,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зображає</a:t>
            </a:r>
            <a:r>
              <a:rPr lang="ru-RU" dirty="0"/>
              <a:t> бога вина Вакха.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твір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створений</a:t>
            </a:r>
            <a:r>
              <a:rPr lang="ru-RU" dirty="0"/>
              <a:t> </a:t>
            </a:r>
            <a:r>
              <a:rPr lang="ru-RU" dirty="0" err="1"/>
              <a:t>Мікеланджело</a:t>
            </a:r>
            <a:r>
              <a:rPr lang="ru-RU" dirty="0"/>
              <a:t> у 1497 </a:t>
            </a:r>
            <a:r>
              <a:rPr lang="ru-RU" dirty="0" err="1"/>
              <a:t>році</a:t>
            </a:r>
            <a:r>
              <a:rPr lang="ru-RU" dirty="0"/>
              <a:t> на </a:t>
            </a:r>
            <a:r>
              <a:rPr lang="ru-RU" dirty="0" err="1"/>
              <a:t>замовлення</a:t>
            </a:r>
            <a:r>
              <a:rPr lang="ru-RU" dirty="0"/>
              <a:t> кардинала </a:t>
            </a:r>
            <a:r>
              <a:rPr lang="ru-RU" dirty="0" err="1"/>
              <a:t>Рафаеля</a:t>
            </a:r>
            <a:r>
              <a:rPr lang="ru-RU" dirty="0"/>
              <a:t> </a:t>
            </a:r>
            <a:r>
              <a:rPr lang="ru-RU" dirty="0" err="1"/>
              <a:t>Ріаріо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 err="1"/>
              <a:t>Однак</a:t>
            </a:r>
            <a:r>
              <a:rPr lang="ru-RU" dirty="0"/>
              <a:t>, </a:t>
            </a:r>
            <a:r>
              <a:rPr lang="ru-RU" dirty="0" err="1"/>
              <a:t>відомо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Ріаріо</a:t>
            </a:r>
            <a:r>
              <a:rPr lang="ru-RU" dirty="0"/>
              <a:t> </a:t>
            </a:r>
            <a:r>
              <a:rPr lang="ru-RU" dirty="0" err="1"/>
              <a:t>відмовився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завершеного</a:t>
            </a:r>
            <a:r>
              <a:rPr lang="ru-RU" dirty="0"/>
              <a:t> </a:t>
            </a:r>
            <a:r>
              <a:rPr lang="ru-RU" dirty="0" err="1"/>
              <a:t>твору</a:t>
            </a:r>
            <a:r>
              <a:rPr lang="ru-RU" dirty="0"/>
              <a:t>, і скульптуру </a:t>
            </a:r>
            <a:r>
              <a:rPr lang="ru-RU" dirty="0" err="1"/>
              <a:t>придбав</a:t>
            </a:r>
            <a:r>
              <a:rPr lang="ru-RU" dirty="0"/>
              <a:t> </a:t>
            </a:r>
            <a:r>
              <a:rPr lang="ru-RU" dirty="0" err="1"/>
              <a:t>банкір</a:t>
            </a:r>
            <a:r>
              <a:rPr lang="ru-RU" dirty="0"/>
              <a:t> </a:t>
            </a:r>
            <a:r>
              <a:rPr lang="ru-RU" dirty="0" err="1"/>
              <a:t>Якопо</a:t>
            </a:r>
            <a:r>
              <a:rPr lang="ru-RU" dirty="0"/>
              <a:t> </a:t>
            </a:r>
            <a:r>
              <a:rPr lang="ru-RU" dirty="0" err="1"/>
              <a:t>Ґаллі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Зараз статуя </a:t>
            </a:r>
            <a:r>
              <a:rPr lang="ru-RU" dirty="0" err="1"/>
              <a:t>перебуває</a:t>
            </a:r>
            <a:r>
              <a:rPr lang="ru-RU" dirty="0"/>
              <a:t> у </a:t>
            </a:r>
            <a:r>
              <a:rPr lang="ru-RU" dirty="0" err="1"/>
              <a:t>музеї</a:t>
            </a:r>
            <a:r>
              <a:rPr lang="ru-RU" dirty="0"/>
              <a:t> </a:t>
            </a:r>
            <a:r>
              <a:rPr lang="ru-RU" dirty="0" err="1"/>
              <a:t>Барджелло</a:t>
            </a:r>
            <a:r>
              <a:rPr lang="ru-RU" dirty="0"/>
              <a:t> у </a:t>
            </a:r>
            <a:r>
              <a:rPr lang="ru-RU" dirty="0" err="1"/>
              <a:t>Флоренції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Вільям</a:t>
            </a:r>
            <a:r>
              <a:rPr lang="ru-RU" dirty="0"/>
              <a:t> </a:t>
            </a:r>
            <a:r>
              <a:rPr lang="ru-RU" dirty="0" err="1"/>
              <a:t>Воллес</a:t>
            </a:r>
            <a:r>
              <a:rPr lang="ru-RU" dirty="0"/>
              <a:t> назвав статую «першим шедевром» </a:t>
            </a:r>
            <a:r>
              <a:rPr lang="ru-RU" dirty="0" err="1"/>
              <a:t>Мікеланджело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Picture 2" descr="Файл:Michelangelo Bacch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08" y="0"/>
            <a:ext cx="39547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82607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Файл:Madonna michelange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80" y="0"/>
            <a:ext cx="3706586" cy="643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8894" y="6432804"/>
            <a:ext cx="2348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u="none" strike="noStrike" dirty="0" smtClean="0">
                <a:effectLst/>
                <a:latin typeface="Arial" panose="020B0604020202020204" pitchFamily="34" charset="0"/>
              </a:rPr>
              <a:t>«Мадонна Брюгге»</a:t>
            </a:r>
            <a:endParaRPr lang="uk-UA" b="1" dirty="0"/>
          </a:p>
        </p:txBody>
      </p:sp>
      <p:pic>
        <p:nvPicPr>
          <p:cNvPr id="9220" name="Picture 4" descr="Файл:Firenze.Palvecchio.500.Michelangel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358" y="11118"/>
            <a:ext cx="2682899" cy="641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44650" y="6448118"/>
            <a:ext cx="2181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u="none" strike="noStrike" dirty="0" smtClean="0">
                <a:effectLst/>
                <a:latin typeface="Arial" panose="020B0604020202020204" pitchFamily="34" charset="0"/>
              </a:rPr>
              <a:t>«</a:t>
            </a:r>
            <a:r>
              <a:rPr lang="ru-RU" b="1" i="0" u="none" strike="noStrike" dirty="0" err="1" smtClean="0">
                <a:effectLst/>
                <a:latin typeface="Arial" panose="020B0604020202020204" pitchFamily="34" charset="0"/>
              </a:rPr>
              <a:t>Геній</a:t>
            </a:r>
            <a:r>
              <a:rPr lang="ru-RU" b="1" i="0" u="none" strike="noStrike" dirty="0" smtClean="0">
                <a:effectLst/>
                <a:latin typeface="Arial" panose="020B0604020202020204" pitchFamily="34" charset="0"/>
              </a:rPr>
              <a:t> перемоги»</a:t>
            </a:r>
            <a:endParaRPr lang="uk-UA" b="1" dirty="0"/>
          </a:p>
        </p:txBody>
      </p:sp>
      <p:pic>
        <p:nvPicPr>
          <p:cNvPr id="9222" name="Picture 6" descr="Файл:Michelangelo Pieta Firenz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838" y="0"/>
            <a:ext cx="4211398" cy="641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299029" y="6415461"/>
            <a:ext cx="1225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smtClean="0">
                <a:effectLst/>
                <a:latin typeface="Arial" panose="020B0604020202020204" pitchFamily="34" charset="0"/>
              </a:rPr>
              <a:t>«</a:t>
            </a:r>
            <a:r>
              <a:rPr lang="ru-RU" b="1" i="0" dirty="0" err="1" smtClean="0">
                <a:effectLst/>
                <a:latin typeface="Arial" panose="020B0604020202020204" pitchFamily="34" charset="0"/>
              </a:rPr>
              <a:t>П'єта</a:t>
            </a:r>
            <a:r>
              <a:rPr lang="ru-RU" b="1" i="0" dirty="0" smtClean="0">
                <a:effectLst/>
                <a:latin typeface="Arial" panose="020B0604020202020204" pitchFamily="34" charset="0"/>
              </a:rPr>
              <a:t> ІІ»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4069323201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Файл:Michelangelo.St Peter.Duomo di Sie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9" y="-1"/>
            <a:ext cx="2756472" cy="627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0888" y="6391283"/>
            <a:ext cx="2243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u="none" strike="noStrike" dirty="0" smtClean="0">
                <a:effectLst/>
                <a:latin typeface="Arial" panose="020B0604020202020204" pitchFamily="34" charset="0"/>
              </a:rPr>
              <a:t>«</a:t>
            </a:r>
            <a:r>
              <a:rPr lang="ru-RU" b="1" i="0" u="none" strike="noStrike" dirty="0" err="1" smtClean="0">
                <a:effectLst/>
                <a:latin typeface="Arial" panose="020B0604020202020204" pitchFamily="34" charset="0"/>
              </a:rPr>
              <a:t>Святий</a:t>
            </a:r>
            <a:r>
              <a:rPr lang="ru-RU" b="1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1" i="0" u="none" strike="noStrike" dirty="0" err="1" smtClean="0">
                <a:effectLst/>
                <a:latin typeface="Arial" panose="020B0604020202020204" pitchFamily="34" charset="0"/>
              </a:rPr>
              <a:t>Павло</a:t>
            </a:r>
            <a:r>
              <a:rPr lang="ru-RU" b="1" i="0" u="none" strike="noStrike" dirty="0" smtClean="0">
                <a:effectLst/>
                <a:latin typeface="Arial" panose="020B0604020202020204" pitchFamily="34" charset="0"/>
              </a:rPr>
              <a:t>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uk-UA" b="1" dirty="0"/>
          </a:p>
        </p:txBody>
      </p:sp>
      <p:pic>
        <p:nvPicPr>
          <p:cNvPr id="10244" name="Picture 4" descr="Файл:Michelangelo, san gregorio 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306" y="-1"/>
            <a:ext cx="3041723" cy="625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Файл:Michelangelo, san pietro 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513" y="-1"/>
            <a:ext cx="2892723" cy="627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Файл:Michelangelo, san pio 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929" y="0"/>
            <a:ext cx="2803071" cy="631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948672" y="6391281"/>
            <a:ext cx="2243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u="none" strike="noStrike" dirty="0" smtClean="0">
                <a:effectLst/>
                <a:latin typeface="Arial" panose="020B0604020202020204" pitchFamily="34" charset="0"/>
              </a:rPr>
              <a:t>«</a:t>
            </a:r>
            <a:r>
              <a:rPr lang="ru-RU" b="1" i="0" u="none" strike="noStrike" dirty="0" err="1" smtClean="0">
                <a:effectLst/>
                <a:latin typeface="Arial" panose="020B0604020202020204" pitchFamily="34" charset="0"/>
              </a:rPr>
              <a:t>Святий</a:t>
            </a:r>
            <a:r>
              <a:rPr lang="ru-RU" b="1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1" i="0" u="none" strike="noStrike" dirty="0" err="1" smtClean="0">
                <a:effectLst/>
                <a:latin typeface="Arial" panose="020B0604020202020204" pitchFamily="34" charset="0"/>
              </a:rPr>
              <a:t>Пій</a:t>
            </a:r>
            <a:r>
              <a:rPr lang="ru-RU" b="1" i="0" u="none" strike="noStrike" dirty="0" smtClean="0">
                <a:effectLst/>
                <a:latin typeface="Arial" panose="020B0604020202020204" pitchFamily="34" charset="0"/>
              </a:rPr>
              <a:t> І»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uk-UA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610210" y="6367975"/>
            <a:ext cx="2243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u="none" strike="noStrike" dirty="0" smtClean="0">
                <a:effectLst/>
                <a:latin typeface="Arial" panose="020B0604020202020204" pitchFamily="34" charset="0"/>
              </a:rPr>
              <a:t>«</a:t>
            </a:r>
            <a:r>
              <a:rPr lang="ru-RU" b="1" i="0" u="none" strike="noStrike" dirty="0" err="1" smtClean="0">
                <a:effectLst/>
                <a:latin typeface="Arial" panose="020B0604020202020204" pitchFamily="34" charset="0"/>
              </a:rPr>
              <a:t>Святий</a:t>
            </a:r>
            <a:r>
              <a:rPr lang="ru-RU" b="1" i="0" u="none" strike="noStrike" dirty="0" smtClean="0">
                <a:effectLst/>
                <a:latin typeface="Arial" panose="020B0604020202020204" pitchFamily="34" charset="0"/>
              </a:rPr>
              <a:t> Петро»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uk-UA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31185" y="6391282"/>
            <a:ext cx="2512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u="none" strike="noStrike" dirty="0" smtClean="0">
                <a:effectLst/>
                <a:latin typeface="Arial" panose="020B0604020202020204" pitchFamily="34" charset="0"/>
              </a:rPr>
              <a:t>«</a:t>
            </a:r>
            <a:r>
              <a:rPr lang="ru-RU" b="1" i="0" u="none" strike="noStrike" dirty="0" err="1" smtClean="0">
                <a:effectLst/>
                <a:latin typeface="Arial" panose="020B0604020202020204" pitchFamily="34" charset="0"/>
              </a:rPr>
              <a:t>Святий</a:t>
            </a:r>
            <a:r>
              <a:rPr lang="ru-RU" b="1" i="0" u="none" strike="noStrike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1" i="0" u="none" strike="noStrike" dirty="0" err="1" smtClean="0">
                <a:effectLst/>
                <a:latin typeface="Arial" panose="020B0604020202020204" pitchFamily="34" charset="0"/>
              </a:rPr>
              <a:t>Григорій</a:t>
            </a:r>
            <a:r>
              <a:rPr lang="ru-RU" b="1" i="0" u="none" strike="noStrike" dirty="0" smtClean="0">
                <a:effectLst/>
                <a:latin typeface="Arial" panose="020B0604020202020204" pitchFamily="34" charset="0"/>
              </a:rPr>
              <a:t> І»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6063929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3434" y="1866536"/>
            <a:ext cx="6720840" cy="3167743"/>
          </a:xfrm>
          <a:solidFill>
            <a:srgbClr val="D7CDA9">
              <a:alpha val="20000"/>
            </a:srgbClr>
          </a:solidFill>
          <a:ln w="146050" cmpd="thinThick">
            <a:solidFill>
              <a:srgbClr val="D7CDA9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ru-RU" sz="3200" dirty="0" err="1"/>
              <a:t>Мікеланджело</a:t>
            </a:r>
            <a:r>
              <a:rPr lang="ru-RU" sz="3200" dirty="0"/>
              <a:t> </a:t>
            </a:r>
            <a:r>
              <a:rPr lang="ru-RU" sz="3200" dirty="0" err="1"/>
              <a:t>Буонарроті</a:t>
            </a:r>
            <a:r>
              <a:rPr lang="ru-RU" sz="3200" dirty="0"/>
              <a:t> у </a:t>
            </a:r>
            <a:r>
              <a:rPr lang="ru-RU" sz="3200" dirty="0" err="1"/>
              <a:t>свої</a:t>
            </a:r>
            <a:r>
              <a:rPr lang="ru-RU" sz="3200" dirty="0"/>
              <a:t> </a:t>
            </a:r>
            <a:r>
              <a:rPr lang="ru-RU" sz="3200" dirty="0" err="1"/>
              <a:t>неперевершені</a:t>
            </a:r>
            <a:r>
              <a:rPr lang="ru-RU" sz="3200" dirty="0"/>
              <a:t> </a:t>
            </a:r>
            <a:r>
              <a:rPr lang="ru-RU" sz="3200" dirty="0" err="1"/>
              <a:t>роботи</a:t>
            </a:r>
            <a:r>
              <a:rPr lang="ru-RU" sz="3200" dirty="0"/>
              <a:t> вносив </a:t>
            </a:r>
            <a:r>
              <a:rPr lang="ru-RU" sz="3200" dirty="0" err="1"/>
              <a:t>мужність</a:t>
            </a:r>
            <a:r>
              <a:rPr lang="ru-RU" sz="3200" dirty="0"/>
              <a:t>, красу і силу </a:t>
            </a:r>
            <a:r>
              <a:rPr lang="ru-RU" sz="3200" dirty="0" err="1"/>
              <a:t>людини</a:t>
            </a:r>
            <a:r>
              <a:rPr lang="ru-RU" sz="3200" dirty="0"/>
              <a:t>. </a:t>
            </a:r>
            <a:r>
              <a:rPr lang="ru-RU" sz="3200" dirty="0" err="1"/>
              <a:t>Своїм</a:t>
            </a:r>
            <a:r>
              <a:rPr lang="ru-RU" sz="3200" dirty="0"/>
              <a:t> </a:t>
            </a:r>
            <a:r>
              <a:rPr lang="ru-RU" sz="3200" dirty="0" err="1"/>
              <a:t>мистецтвом</a:t>
            </a:r>
            <a:r>
              <a:rPr lang="ru-RU" sz="3200" dirty="0"/>
              <a:t>, </a:t>
            </a:r>
            <a:r>
              <a:rPr lang="ru-RU" sz="3200" dirty="0" err="1"/>
              <a:t>стверджуючи</a:t>
            </a:r>
            <a:r>
              <a:rPr lang="ru-RU" sz="3200" dirty="0"/>
              <a:t> свободу і </a:t>
            </a:r>
            <a:r>
              <a:rPr lang="ru-RU" sz="3200" dirty="0" err="1"/>
              <a:t>людську</a:t>
            </a:r>
            <a:r>
              <a:rPr lang="ru-RU" sz="3200" dirty="0"/>
              <a:t> красу, </a:t>
            </a:r>
            <a:r>
              <a:rPr lang="ru-RU" sz="3200" dirty="0" err="1"/>
              <a:t>він</a:t>
            </a:r>
            <a:r>
              <a:rPr lang="ru-RU" sz="3200" dirty="0"/>
              <a:t> </a:t>
            </a:r>
            <a:r>
              <a:rPr lang="ru-RU" sz="3200" dirty="0" err="1"/>
              <a:t>довів</a:t>
            </a:r>
            <a:r>
              <a:rPr lang="ru-RU" sz="3200" dirty="0"/>
              <a:t> свою </a:t>
            </a:r>
            <a:r>
              <a:rPr lang="ru-RU" sz="3200" dirty="0" err="1"/>
              <a:t>щиру</a:t>
            </a:r>
            <a:r>
              <a:rPr lang="ru-RU" sz="3200" dirty="0"/>
              <a:t> </a:t>
            </a:r>
            <a:r>
              <a:rPr lang="ru-RU" sz="3200" dirty="0" err="1"/>
              <a:t>любов</a:t>
            </a:r>
            <a:r>
              <a:rPr lang="ru-RU" sz="3200" dirty="0"/>
              <a:t> до людей.</a:t>
            </a:r>
          </a:p>
          <a:p>
            <a:pPr marL="0" indent="0">
              <a:buNone/>
            </a:pPr>
            <a:endParaRPr lang="uk-UA" sz="3200" dirty="0"/>
          </a:p>
          <a:p>
            <a:pPr marL="0" indent="0">
              <a:buNone/>
            </a:pPr>
            <a:endParaRPr lang="uk-UA" sz="3200" dirty="0"/>
          </a:p>
        </p:txBody>
      </p:sp>
      <p:pic>
        <p:nvPicPr>
          <p:cNvPr id="14338" name="Picture 2" descr="Файл:Michelangelo's grav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74029" cy="690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13433" y="6074229"/>
            <a:ext cx="33835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Гробниця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Мікеланджело</a:t>
            </a:r>
            <a:endParaRPr lang="ru-RU" sz="20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7511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8160" y="822988"/>
            <a:ext cx="6432369" cy="5381870"/>
          </a:xfrm>
          <a:solidFill>
            <a:srgbClr val="D7CDA9">
              <a:alpha val="20000"/>
            </a:srgbClr>
          </a:solidFill>
          <a:ln w="146050" cmpd="thinThick">
            <a:solidFill>
              <a:srgbClr val="D7CDA9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найбільших</a:t>
            </a:r>
            <a:r>
              <a:rPr lang="ru-RU" dirty="0"/>
              <a:t> </a:t>
            </a:r>
            <a:r>
              <a:rPr lang="ru-RU" dirty="0" err="1"/>
              <a:t>майстрів</a:t>
            </a:r>
            <a:r>
              <a:rPr lang="ru-RU" dirty="0"/>
              <a:t> </a:t>
            </a:r>
            <a:r>
              <a:rPr lang="ru-RU" dirty="0" err="1"/>
              <a:t>Відродження</a:t>
            </a:r>
            <a:r>
              <a:rPr lang="ru-RU" dirty="0"/>
              <a:t> — скульптор, </a:t>
            </a:r>
            <a:r>
              <a:rPr lang="ru-RU" dirty="0" err="1"/>
              <a:t>живописець</a:t>
            </a:r>
            <a:r>
              <a:rPr lang="ru-RU" dirty="0"/>
              <a:t> і </a:t>
            </a:r>
            <a:r>
              <a:rPr lang="ru-RU" dirty="0" err="1"/>
              <a:t>архітектор</a:t>
            </a:r>
            <a:r>
              <a:rPr lang="ru-RU" dirty="0"/>
              <a:t> </a:t>
            </a:r>
            <a:r>
              <a:rPr lang="ru-RU" dirty="0" err="1"/>
              <a:t>Мікеланджело</a:t>
            </a:r>
            <a:r>
              <a:rPr lang="ru-RU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/>
              <a:t>народився</a:t>
            </a:r>
            <a:r>
              <a:rPr lang="ru-RU" dirty="0"/>
              <a:t> в </a:t>
            </a:r>
            <a:r>
              <a:rPr lang="ru-RU" dirty="0" err="1"/>
              <a:t>Італії</a:t>
            </a:r>
            <a:r>
              <a:rPr lang="ru-RU" dirty="0"/>
              <a:t> 6 </a:t>
            </a:r>
            <a:r>
              <a:rPr lang="ru-RU" dirty="0" err="1"/>
              <a:t>березня</a:t>
            </a:r>
            <a:r>
              <a:rPr lang="ru-RU" dirty="0"/>
              <a:t> 1475 р.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Коли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зовсім</a:t>
            </a:r>
            <a:r>
              <a:rPr lang="ru-RU" dirty="0"/>
              <a:t> маленьким, </a:t>
            </a:r>
            <a:r>
              <a:rPr lang="ru-RU" dirty="0" err="1"/>
              <a:t>його</a:t>
            </a:r>
            <a:r>
              <a:rPr lang="ru-RU" dirty="0"/>
              <a:t> мама </a:t>
            </a:r>
            <a:r>
              <a:rPr lang="ru-RU" dirty="0" err="1"/>
              <a:t>захворіла</a:t>
            </a:r>
            <a:r>
              <a:rPr lang="ru-RU" dirty="0"/>
              <a:t>, тому за </a:t>
            </a:r>
            <a:r>
              <a:rPr lang="ru-RU" dirty="0" err="1"/>
              <a:t>малюком</a:t>
            </a:r>
            <a:r>
              <a:rPr lang="ru-RU" dirty="0"/>
              <a:t> </a:t>
            </a:r>
            <a:r>
              <a:rPr lang="ru-RU" dirty="0" err="1"/>
              <a:t>доглядала</a:t>
            </a:r>
            <a:r>
              <a:rPr lang="ru-RU" dirty="0"/>
              <a:t> родина </a:t>
            </a:r>
            <a:r>
              <a:rPr lang="ru-RU" dirty="0" err="1"/>
              <a:t>каменярів</a:t>
            </a:r>
            <a:r>
              <a:rPr lang="ru-RU" dirty="0"/>
              <a:t>.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Мікеланджело</a:t>
            </a:r>
            <a:r>
              <a:rPr lang="ru-RU" dirty="0"/>
              <a:t> говорив,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навчився</a:t>
            </a:r>
            <a:r>
              <a:rPr lang="ru-RU" dirty="0"/>
              <a:t>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кам'яні</a:t>
            </a:r>
            <a:r>
              <a:rPr lang="ru-RU" dirty="0"/>
              <a:t> </a:t>
            </a:r>
            <a:r>
              <a:rPr lang="ru-RU" dirty="0" err="1"/>
              <a:t>скульптури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 людям. </a:t>
            </a:r>
          </a:p>
        </p:txBody>
      </p:sp>
      <p:pic>
        <p:nvPicPr>
          <p:cNvPr id="2050" name="Picture 2" descr="http://img1.liveinternet.ru/images/attach/c/3/83/381/83381971_Mikelandzhelo_Buonarroti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" y="1719072"/>
            <a:ext cx="40481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8798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9057" y="800100"/>
            <a:ext cx="5573486" cy="4842256"/>
          </a:xfrm>
          <a:solidFill>
            <a:srgbClr val="D7CDA9">
              <a:alpha val="20000"/>
            </a:srgbClr>
          </a:solidFill>
          <a:ln w="146050" cmpd="thinThick">
            <a:solidFill>
              <a:srgbClr val="D7CDA9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Дитинство</a:t>
            </a:r>
            <a:r>
              <a:rPr lang="ru-RU" dirty="0"/>
              <a:t> </a:t>
            </a:r>
            <a:r>
              <a:rPr lang="ru-RU" dirty="0" err="1"/>
              <a:t>Мікеланджело</a:t>
            </a:r>
            <a:r>
              <a:rPr lang="ru-RU" dirty="0"/>
              <a:t> </a:t>
            </a:r>
            <a:r>
              <a:rPr lang="ru-RU" dirty="0" err="1"/>
              <a:t>пройшло</a:t>
            </a:r>
            <a:r>
              <a:rPr lang="ru-RU" dirty="0"/>
              <a:t> у </a:t>
            </a:r>
            <a:r>
              <a:rPr lang="ru-RU" dirty="0" err="1"/>
              <a:t>Флоренції</a:t>
            </a:r>
            <a:r>
              <a:rPr lang="ru-RU" dirty="0"/>
              <a:t>. 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У 13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став </a:t>
            </a:r>
            <a:r>
              <a:rPr lang="ru-RU" dirty="0" err="1"/>
              <a:t>учнем</a:t>
            </a:r>
            <a:r>
              <a:rPr lang="ru-RU" dirty="0"/>
              <a:t> художника, але </a:t>
            </a:r>
            <a:r>
              <a:rPr lang="ru-RU" dirty="0" err="1"/>
              <a:t>найбільше</a:t>
            </a:r>
            <a:r>
              <a:rPr lang="ru-RU" dirty="0"/>
              <a:t> любив </a:t>
            </a:r>
            <a:r>
              <a:rPr lang="ru-RU" dirty="0" err="1"/>
              <a:t>займатися</a:t>
            </a:r>
            <a:r>
              <a:rPr lang="ru-RU" dirty="0"/>
              <a:t> скульптурою. </a:t>
            </a:r>
            <a:endParaRPr lang="en-US" dirty="0"/>
          </a:p>
          <a:p>
            <a:pPr marL="0" indent="0">
              <a:buNone/>
            </a:pPr>
            <a:r>
              <a:rPr lang="ru-RU" dirty="0" err="1"/>
              <a:t>Крім</a:t>
            </a:r>
            <a:r>
              <a:rPr lang="ru-RU" dirty="0"/>
              <a:t> того, художник </a:t>
            </a:r>
            <a:r>
              <a:rPr lang="ru-RU" dirty="0" err="1"/>
              <a:t>робив</a:t>
            </a:r>
            <a:r>
              <a:rPr lang="ru-RU" dirty="0"/>
              <a:t> </a:t>
            </a:r>
            <a:r>
              <a:rPr lang="ru-RU" dirty="0" err="1"/>
              <a:t>розтини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подивитися</a:t>
            </a:r>
            <a:r>
              <a:rPr lang="ru-RU" dirty="0"/>
              <a:t>, як </a:t>
            </a:r>
            <a:r>
              <a:rPr lang="ru-RU" dirty="0" err="1"/>
              <a:t>влаштовані</a:t>
            </a:r>
            <a:r>
              <a:rPr lang="ru-RU" dirty="0"/>
              <a:t> </a:t>
            </a:r>
            <a:r>
              <a:rPr lang="ru-RU" dirty="0" err="1"/>
              <a:t>м'язи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</a:t>
            </a:r>
            <a:r>
              <a:rPr lang="ru-RU" dirty="0" err="1"/>
              <a:t>допомогли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висікати</a:t>
            </a:r>
            <a:r>
              <a:rPr lang="ru-RU" dirty="0"/>
              <a:t> з </a:t>
            </a:r>
            <a:r>
              <a:rPr lang="ru-RU" dirty="0" err="1"/>
              <a:t>каменя</a:t>
            </a:r>
            <a:r>
              <a:rPr lang="ru-RU" dirty="0"/>
              <a:t> </a:t>
            </a:r>
            <a:r>
              <a:rPr lang="ru-RU" dirty="0" err="1"/>
              <a:t>фігури</a:t>
            </a:r>
            <a:r>
              <a:rPr lang="ru-RU" dirty="0"/>
              <a:t>,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схожі</a:t>
            </a:r>
            <a:r>
              <a:rPr lang="ru-RU" dirty="0"/>
              <a:t> на </a:t>
            </a:r>
            <a:r>
              <a:rPr lang="ru-RU" dirty="0" err="1"/>
              <a:t>живих</a:t>
            </a:r>
            <a:r>
              <a:rPr lang="ru-RU" dirty="0"/>
              <a:t> людей. </a:t>
            </a:r>
            <a:br>
              <a:rPr lang="ru-RU" dirty="0"/>
            </a:br>
            <a:endParaRPr lang="uk-UA" dirty="0"/>
          </a:p>
        </p:txBody>
      </p:sp>
      <p:pic>
        <p:nvPicPr>
          <p:cNvPr id="3074" name="Picture 2" descr="Файл:Studio romanelli, sa cesare zocchi, michelangelo giovane scolpisce la testa di fauno 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05984" cy="694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19057" y="58687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1" u="sng" dirty="0" err="1" smtClean="0">
                <a:effectLst/>
                <a:latin typeface="Arial" panose="020B0604020202020204" pitchFamily="34" charset="0"/>
              </a:rPr>
              <a:t>Чезаре</a:t>
            </a:r>
            <a:r>
              <a:rPr lang="ru-RU" b="0" i="1" u="sng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1" u="sng" dirty="0" err="1" smtClean="0">
                <a:effectLst/>
                <a:latin typeface="Arial" panose="020B0604020202020204" pitchFamily="34" charset="0"/>
              </a:rPr>
              <a:t>Дзоччі</a:t>
            </a:r>
            <a:r>
              <a:rPr lang="ru-RU" b="0" i="1" dirty="0" smtClean="0">
                <a:effectLst/>
                <a:latin typeface="Arial" panose="020B0604020202020204" pitchFamily="34" charset="0"/>
              </a:rPr>
              <a:t> «</a:t>
            </a:r>
            <a:r>
              <a:rPr lang="ru-RU" b="0" i="1" dirty="0" err="1" smtClean="0">
                <a:effectLst/>
                <a:latin typeface="Arial" panose="020B0604020202020204" pitchFamily="34" charset="0"/>
              </a:rPr>
              <a:t>Юний</a:t>
            </a:r>
            <a:r>
              <a:rPr lang="ru-RU" b="0" i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effectLst/>
                <a:latin typeface="Arial" panose="020B0604020202020204" pitchFamily="34" charset="0"/>
              </a:rPr>
              <a:t>Мікеланджело</a:t>
            </a:r>
            <a:r>
              <a:rPr lang="ru-RU" b="0" i="1" dirty="0" smtClean="0">
                <a:effectLst/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effectLst/>
                <a:latin typeface="Arial" panose="020B0604020202020204" pitchFamily="34" charset="0"/>
              </a:rPr>
              <a:t>висікає</a:t>
            </a:r>
            <a:r>
              <a:rPr lang="ru-RU" b="0" i="1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b="0" i="1" u="none" strike="noStrike" dirty="0" smtClean="0">
                <a:effectLst/>
                <a:latin typeface="Arial" panose="020B0604020202020204" pitchFamily="34" charset="0"/>
              </a:rPr>
              <a:t>„Голову фавна“»</a:t>
            </a:r>
            <a:r>
              <a:rPr lang="ru-RU" b="0" i="1" dirty="0" smtClean="0">
                <a:effectLst/>
                <a:latin typeface="Arial" panose="020B0604020202020204" pitchFamily="34" charset="0"/>
              </a:rPr>
              <a:t> (</a:t>
            </a:r>
            <a:r>
              <a:rPr lang="ru-RU" b="0" i="1" dirty="0" err="1" smtClean="0">
                <a:effectLst/>
                <a:latin typeface="Arial" panose="020B0604020202020204" pitchFamily="34" charset="0"/>
              </a:rPr>
              <a:t>втрачена</a:t>
            </a:r>
            <a:r>
              <a:rPr lang="ru-RU" b="0" i="1" dirty="0" smtClean="0">
                <a:effectLst/>
                <a:latin typeface="Arial" panose="020B0604020202020204" pitchFamily="34" charset="0"/>
              </a:rPr>
              <a:t>)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37088058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6386" y="604158"/>
            <a:ext cx="5623560" cy="5290457"/>
          </a:xfrm>
          <a:solidFill>
            <a:srgbClr val="D7CDA9">
              <a:alpha val="20000"/>
            </a:srgbClr>
          </a:solidFill>
          <a:ln w="146050" cmpd="thinThick">
            <a:solidFill>
              <a:srgbClr val="D7CDA9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У </a:t>
            </a:r>
            <a:r>
              <a:rPr lang="ru-RU" dirty="0" err="1"/>
              <a:t>Мікеланджело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запальний</a:t>
            </a:r>
            <a:r>
              <a:rPr lang="ru-RU" dirty="0"/>
              <a:t> характер. Одного разу  в </a:t>
            </a:r>
            <a:r>
              <a:rPr lang="ru-RU" dirty="0" err="1"/>
              <a:t>бійці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зламали</a:t>
            </a:r>
            <a:r>
              <a:rPr lang="ru-RU" dirty="0"/>
              <a:t> </a:t>
            </a:r>
            <a:r>
              <a:rPr lang="ru-RU" dirty="0" err="1"/>
              <a:t>ніс</a:t>
            </a:r>
            <a:r>
              <a:rPr lang="ru-RU" dirty="0"/>
              <a:t>. </a:t>
            </a:r>
            <a:r>
              <a:rPr lang="ru-RU" dirty="0" err="1"/>
              <a:t>Залишене</a:t>
            </a:r>
            <a:r>
              <a:rPr lang="ru-RU" dirty="0"/>
              <a:t> на все 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викривлення</a:t>
            </a:r>
            <a:r>
              <a:rPr lang="ru-RU" dirty="0"/>
              <a:t> добре </a:t>
            </a:r>
            <a:r>
              <a:rPr lang="ru-RU" dirty="0" err="1"/>
              <a:t>помітне</a:t>
            </a:r>
            <a:r>
              <a:rPr lang="ru-RU" dirty="0"/>
              <a:t> на </a:t>
            </a:r>
            <a:r>
              <a:rPr lang="ru-RU" dirty="0" err="1"/>
              <a:t>його</a:t>
            </a:r>
            <a:r>
              <a:rPr lang="ru-RU" dirty="0"/>
              <a:t> автопортретах.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pic>
        <p:nvPicPr>
          <p:cNvPr id="6" name="Picture 2" descr="Файл:Michelangelo-Buonarrot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270"/>
            <a:ext cx="5410200" cy="696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4711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0886" y="906652"/>
            <a:ext cx="7759119" cy="526554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У 26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Мікеланджело</a:t>
            </a:r>
            <a:r>
              <a:rPr lang="ru-RU" dirty="0" smtClean="0"/>
              <a:t> </a:t>
            </a:r>
            <a:r>
              <a:rPr lang="ru-RU" dirty="0" err="1" smtClean="0"/>
              <a:t>взявся</a:t>
            </a:r>
            <a:r>
              <a:rPr lang="ru-RU" dirty="0" smtClean="0"/>
              <a:t> за роботу </a:t>
            </a:r>
            <a:r>
              <a:rPr lang="ru-RU" dirty="0" err="1" smtClean="0"/>
              <a:t>знаменитої</a:t>
            </a:r>
            <a:r>
              <a:rPr lang="ru-RU" dirty="0" smtClean="0"/>
              <a:t> </a:t>
            </a:r>
            <a:r>
              <a:rPr lang="ru-RU" dirty="0" err="1" smtClean="0"/>
              <a:t>статуї</a:t>
            </a:r>
            <a:r>
              <a:rPr lang="ru-RU" dirty="0" smtClean="0"/>
              <a:t> Давида. Через три роки статуя </a:t>
            </a:r>
            <a:r>
              <a:rPr lang="ru-RU" dirty="0" err="1" smtClean="0"/>
              <a:t>була</a:t>
            </a:r>
            <a:r>
              <a:rPr lang="ru-RU" dirty="0" smtClean="0"/>
              <a:t> готова.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У 1504 </a:t>
            </a:r>
            <a:r>
              <a:rPr lang="ru-RU" dirty="0" err="1" smtClean="0"/>
              <a:t>році</a:t>
            </a:r>
            <a:r>
              <a:rPr lang="ru-RU" dirty="0" smtClean="0"/>
              <a:t> на </a:t>
            </a:r>
            <a:r>
              <a:rPr lang="ru-RU" dirty="0" err="1" smtClean="0"/>
              <a:t>площі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рідного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Флоренції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встановлена</a:t>
            </a:r>
            <a:r>
              <a:rPr lang="ru-RU" dirty="0" smtClean="0"/>
              <a:t> </a:t>
            </a:r>
            <a:r>
              <a:rPr lang="ru-RU" dirty="0" err="1" smtClean="0"/>
              <a:t>п'ятиметрова</a:t>
            </a:r>
            <a:r>
              <a:rPr lang="ru-RU" dirty="0" smtClean="0"/>
              <a:t> скульптура «Давида», </a:t>
            </a:r>
            <a:r>
              <a:rPr lang="ru-RU" dirty="0" err="1" smtClean="0"/>
              <a:t>зроблена</a:t>
            </a:r>
            <a:r>
              <a:rPr lang="ru-RU" dirty="0" smtClean="0"/>
              <a:t> ним як образ </a:t>
            </a:r>
            <a:r>
              <a:rPr lang="ru-RU" dirty="0" err="1" smtClean="0"/>
              <a:t>бійця</a:t>
            </a:r>
            <a:r>
              <a:rPr lang="ru-RU" dirty="0" smtClean="0"/>
              <a:t> за свободу.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Сюжетом </a:t>
            </a:r>
            <a:r>
              <a:rPr lang="ru-RU" dirty="0" err="1" smtClean="0"/>
              <a:t>її</a:t>
            </a:r>
            <a:r>
              <a:rPr lang="ru-RU" dirty="0" smtClean="0"/>
              <a:t> стала </a:t>
            </a:r>
            <a:r>
              <a:rPr lang="ru-RU" dirty="0" err="1" smtClean="0"/>
              <a:t>біблійна</a:t>
            </a:r>
            <a:r>
              <a:rPr lang="ru-RU" dirty="0" smtClean="0"/>
              <a:t> </a:t>
            </a:r>
            <a:r>
              <a:rPr lang="ru-RU" dirty="0" err="1" smtClean="0"/>
              <a:t>оповідь</a:t>
            </a:r>
            <a:r>
              <a:rPr lang="ru-RU" dirty="0" smtClean="0"/>
              <a:t> про пастуха Давида,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врятував</a:t>
            </a:r>
            <a:r>
              <a:rPr lang="ru-RU" dirty="0" smtClean="0"/>
              <a:t> </a:t>
            </a:r>
            <a:r>
              <a:rPr lang="ru-RU" dirty="0" err="1" smtClean="0"/>
              <a:t>усю</a:t>
            </a:r>
            <a:r>
              <a:rPr lang="ru-RU" dirty="0" smtClean="0"/>
              <a:t> </a:t>
            </a:r>
            <a:r>
              <a:rPr lang="ru-RU" dirty="0" err="1" smtClean="0"/>
              <a:t>країну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поневолення</a:t>
            </a:r>
            <a:r>
              <a:rPr lang="ru-RU" dirty="0" smtClean="0"/>
              <a:t> в бою з </a:t>
            </a:r>
            <a:r>
              <a:rPr lang="ru-RU" dirty="0" err="1" smtClean="0"/>
              <a:t>могутнім</a:t>
            </a:r>
            <a:r>
              <a:rPr lang="ru-RU" dirty="0" smtClean="0"/>
              <a:t> </a:t>
            </a:r>
            <a:r>
              <a:rPr lang="ru-RU" dirty="0" err="1" smtClean="0"/>
              <a:t>Голіафом</a:t>
            </a:r>
            <a:r>
              <a:rPr lang="ru-RU" dirty="0" smtClean="0"/>
              <a:t>.  </a:t>
            </a:r>
          </a:p>
          <a:p>
            <a:endParaRPr lang="uk-UA" dirty="0"/>
          </a:p>
        </p:txBody>
      </p:sp>
      <p:pic>
        <p:nvPicPr>
          <p:cNvPr id="7170" name="Picture 2" descr="Файл:David von Michelange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1155"/>
            <a:ext cx="3621025" cy="691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126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Файл:The Creation of Ad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74629" y="6488668"/>
            <a:ext cx="6561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effectLst/>
                <a:latin typeface="Arial" panose="020B0604020202020204" pitchFamily="34" charset="0"/>
              </a:rPr>
              <a:t>«</a:t>
            </a:r>
            <a:r>
              <a:rPr lang="ru-RU" b="1" i="1" dirty="0" err="1" smtClean="0">
                <a:effectLst/>
                <a:latin typeface="Arial" panose="020B0604020202020204" pitchFamily="34" charset="0"/>
              </a:rPr>
              <a:t>Створення</a:t>
            </a:r>
            <a:r>
              <a:rPr lang="ru-RU" b="1" i="1" dirty="0" smtClean="0">
                <a:effectLst/>
                <a:latin typeface="Arial" panose="020B0604020202020204" pitchFamily="34" charset="0"/>
              </a:rPr>
              <a:t> Адама», 1508 —1512,</a:t>
            </a:r>
            <a:r>
              <a:rPr lang="ru-RU" b="1" i="1" u="none" strike="noStrike" dirty="0" smtClean="0">
                <a:effectLst/>
                <a:latin typeface="Arial" panose="020B0604020202020204" pitchFamily="34" charset="0"/>
              </a:rPr>
              <a:t>Сикстинська </a:t>
            </a:r>
            <a:r>
              <a:rPr lang="ru-RU" b="1" i="1" u="none" strike="noStrike" dirty="0" err="1" smtClean="0">
                <a:effectLst/>
                <a:latin typeface="Arial" panose="020B0604020202020204" pitchFamily="34" charset="0"/>
              </a:rPr>
              <a:t>капела</a:t>
            </a:r>
            <a:endParaRPr lang="uk-UA" b="1" i="1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311743" cy="6096000"/>
          </a:xfrm>
          <a:solidFill>
            <a:srgbClr val="D7CDA9">
              <a:alpha val="92000"/>
            </a:srgbClr>
          </a:solidFill>
          <a:ln w="146050" cmpd="thinThick">
            <a:solidFill>
              <a:srgbClr val="D7CDA9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У 1506 </a:t>
            </a:r>
            <a:r>
              <a:rPr lang="ru-RU" dirty="0" err="1"/>
              <a:t>році</a:t>
            </a:r>
            <a:r>
              <a:rPr lang="ru-RU" dirty="0"/>
              <a:t> Папа </a:t>
            </a:r>
            <a:r>
              <a:rPr lang="ru-RU" dirty="0" err="1"/>
              <a:t>Римський</a:t>
            </a:r>
            <a:r>
              <a:rPr lang="ru-RU" dirty="0"/>
              <a:t> попросив </a:t>
            </a:r>
            <a:r>
              <a:rPr lang="ru-RU" dirty="0" err="1"/>
              <a:t>Мікеланджело</a:t>
            </a:r>
            <a:r>
              <a:rPr lang="ru-RU" dirty="0"/>
              <a:t> </a:t>
            </a:r>
            <a:r>
              <a:rPr lang="ru-RU" dirty="0" err="1"/>
              <a:t>розписати</a:t>
            </a:r>
            <a:r>
              <a:rPr lang="ru-RU" dirty="0"/>
              <a:t> стелю </a:t>
            </a:r>
            <a:r>
              <a:rPr lang="ru-RU" dirty="0" err="1"/>
              <a:t>Сікстинської</a:t>
            </a:r>
            <a:r>
              <a:rPr lang="ru-RU" dirty="0"/>
              <a:t> капели в </a:t>
            </a:r>
            <a:r>
              <a:rPr lang="ru-RU" dirty="0" err="1"/>
              <a:t>Римі</a:t>
            </a:r>
            <a:r>
              <a:rPr lang="ru-RU" dirty="0"/>
              <a:t>. </a:t>
            </a:r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величезної</a:t>
            </a:r>
            <a:r>
              <a:rPr lang="ru-RU" dirty="0"/>
              <a:t> </a:t>
            </a:r>
            <a:r>
              <a:rPr lang="ru-RU" dirty="0" err="1"/>
              <a:t>вигнутої</a:t>
            </a:r>
            <a:r>
              <a:rPr lang="ru-RU" dirty="0"/>
              <a:t> </a:t>
            </a:r>
            <a:r>
              <a:rPr lang="ru-RU" dirty="0" err="1"/>
              <a:t>стелі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</a:t>
            </a:r>
            <a:r>
              <a:rPr lang="ru-RU" dirty="0" err="1"/>
              <a:t>дорівнює</a:t>
            </a:r>
            <a:r>
              <a:rPr lang="ru-RU" dirty="0"/>
              <a:t> </a:t>
            </a:r>
            <a:r>
              <a:rPr lang="ru-RU" dirty="0" err="1"/>
              <a:t>тенісному</a:t>
            </a:r>
            <a:r>
              <a:rPr lang="ru-RU" dirty="0"/>
              <a:t> корту, до того ж </a:t>
            </a:r>
            <a:r>
              <a:rPr lang="ru-RU" dirty="0" err="1"/>
              <a:t>художникові</a:t>
            </a:r>
            <a:r>
              <a:rPr lang="ru-RU" dirty="0"/>
              <a:t> </a:t>
            </a:r>
            <a:r>
              <a:rPr lang="ru-RU" dirty="0" err="1"/>
              <a:t>доводилося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на </a:t>
            </a:r>
            <a:r>
              <a:rPr lang="ru-RU" dirty="0" err="1"/>
              <a:t>будівельних</a:t>
            </a:r>
            <a:r>
              <a:rPr lang="ru-RU" dirty="0"/>
              <a:t> </a:t>
            </a:r>
            <a:r>
              <a:rPr lang="ru-RU" dirty="0" err="1"/>
              <a:t>спорудах</a:t>
            </a:r>
            <a:r>
              <a:rPr lang="ru-RU" dirty="0"/>
              <a:t> 15 </a:t>
            </a:r>
            <a:r>
              <a:rPr lang="ru-RU" dirty="0" err="1"/>
              <a:t>метрів</a:t>
            </a:r>
            <a:r>
              <a:rPr lang="ru-RU" dirty="0"/>
              <a:t> </a:t>
            </a:r>
            <a:r>
              <a:rPr lang="ru-RU" dirty="0" err="1"/>
              <a:t>заввишки</a:t>
            </a:r>
            <a:r>
              <a:rPr lang="ru-RU" dirty="0"/>
              <a:t>. Весь </a:t>
            </a:r>
            <a:r>
              <a:rPr lang="ru-RU" dirty="0" err="1"/>
              <a:t>цей</a:t>
            </a:r>
            <a:r>
              <a:rPr lang="ru-RU" dirty="0"/>
              <a:t> час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працював</a:t>
            </a:r>
            <a:r>
              <a:rPr lang="ru-RU" dirty="0"/>
              <a:t>, </a:t>
            </a:r>
            <a:r>
              <a:rPr lang="ru-RU" dirty="0" err="1"/>
              <a:t>лежачи</a:t>
            </a:r>
            <a:r>
              <a:rPr lang="ru-RU" dirty="0"/>
              <a:t> на </a:t>
            </a:r>
            <a:r>
              <a:rPr lang="ru-RU" dirty="0" err="1"/>
              <a:t>спині</a:t>
            </a:r>
            <a:r>
              <a:rPr lang="ru-RU" dirty="0"/>
              <a:t>, </a:t>
            </a:r>
            <a:r>
              <a:rPr lang="ru-RU" dirty="0" err="1"/>
              <a:t>тримаючи</a:t>
            </a:r>
            <a:r>
              <a:rPr lang="ru-RU" dirty="0"/>
              <a:t> </a:t>
            </a:r>
            <a:r>
              <a:rPr lang="ru-RU" dirty="0" err="1"/>
              <a:t>пензля</a:t>
            </a:r>
            <a:r>
              <a:rPr lang="ru-RU" dirty="0"/>
              <a:t> над головою. </a:t>
            </a:r>
            <a:r>
              <a:rPr lang="ru-RU" dirty="0" err="1"/>
              <a:t>Розпис</a:t>
            </a:r>
            <a:r>
              <a:rPr lang="ru-RU" dirty="0"/>
              <a:t> </a:t>
            </a:r>
            <a:r>
              <a:rPr lang="ru-RU" dirty="0" err="1"/>
              <a:t>стелі</a:t>
            </a:r>
            <a:r>
              <a:rPr lang="ru-RU" dirty="0"/>
              <a:t> </a:t>
            </a:r>
            <a:r>
              <a:rPr lang="ru-RU" dirty="0" err="1"/>
              <a:t>зайняв</a:t>
            </a:r>
            <a:r>
              <a:rPr lang="ru-RU" dirty="0"/>
              <a:t> </a:t>
            </a:r>
            <a:r>
              <a:rPr lang="ru-RU" dirty="0" err="1"/>
              <a:t>цілих</a:t>
            </a:r>
            <a:r>
              <a:rPr lang="ru-RU" dirty="0"/>
              <a:t> </a:t>
            </a:r>
            <a:r>
              <a:rPr lang="ru-RU" dirty="0" err="1"/>
              <a:t>чотири</a:t>
            </a:r>
            <a:r>
              <a:rPr lang="ru-RU" dirty="0"/>
              <a:t> роки.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надмірного</a:t>
            </a:r>
            <a:r>
              <a:rPr lang="ru-RU" dirty="0"/>
              <a:t> </a:t>
            </a:r>
            <a:r>
              <a:rPr lang="ru-RU" dirty="0" err="1"/>
              <a:t>напруження</a:t>
            </a:r>
            <a:r>
              <a:rPr lang="ru-RU" dirty="0"/>
              <a:t> і </a:t>
            </a:r>
            <a:r>
              <a:rPr lang="ru-RU" dirty="0" err="1"/>
              <a:t>перевтоми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очі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перестали </a:t>
            </a:r>
            <a:r>
              <a:rPr lang="ru-RU" dirty="0" err="1"/>
              <a:t>бачити</a:t>
            </a:r>
            <a:r>
              <a:rPr lang="ru-RU" dirty="0"/>
              <a:t>. </a:t>
            </a:r>
            <a:endParaRPr lang="en-US" dirty="0"/>
          </a:p>
          <a:p>
            <a:pPr marL="0" indent="0">
              <a:buNone/>
            </a:pP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розпису</a:t>
            </a:r>
            <a:r>
              <a:rPr lang="ru-RU" dirty="0"/>
              <a:t> </a:t>
            </a:r>
            <a:r>
              <a:rPr lang="ru-RU" dirty="0" err="1"/>
              <a:t>стін</a:t>
            </a:r>
            <a:r>
              <a:rPr lang="ru-RU" dirty="0"/>
              <a:t> і </a:t>
            </a:r>
            <a:r>
              <a:rPr lang="ru-RU" dirty="0" err="1"/>
              <a:t>стель</a:t>
            </a:r>
            <a:r>
              <a:rPr lang="ru-RU" dirty="0"/>
              <a:t> </a:t>
            </a:r>
            <a:r>
              <a:rPr lang="ru-RU" dirty="0" err="1"/>
              <a:t>Мікеланджело</a:t>
            </a:r>
            <a:r>
              <a:rPr lang="ru-RU" dirty="0"/>
              <a:t> </a:t>
            </a:r>
            <a:r>
              <a:rPr lang="ru-RU" dirty="0" err="1"/>
              <a:t>застосовував</a:t>
            </a:r>
            <a:r>
              <a:rPr lang="ru-RU" dirty="0"/>
              <a:t> так </a:t>
            </a:r>
            <a:r>
              <a:rPr lang="ru-RU" dirty="0" err="1"/>
              <a:t>звану</a:t>
            </a:r>
            <a:r>
              <a:rPr lang="ru-RU" dirty="0"/>
              <a:t> </a:t>
            </a:r>
            <a:r>
              <a:rPr lang="ru-RU" dirty="0" err="1"/>
              <a:t>техніку</a:t>
            </a:r>
            <a:r>
              <a:rPr lang="ru-RU" dirty="0"/>
              <a:t> </a:t>
            </a:r>
            <a:r>
              <a:rPr lang="ru-RU" dirty="0" err="1"/>
              <a:t>фреско</a:t>
            </a:r>
            <a:r>
              <a:rPr lang="ru-RU" dirty="0"/>
              <a:t> — писав на </a:t>
            </a:r>
            <a:r>
              <a:rPr lang="ru-RU" dirty="0" err="1"/>
              <a:t>сирій</a:t>
            </a:r>
            <a:r>
              <a:rPr lang="ru-RU" dirty="0"/>
              <a:t> </a:t>
            </a:r>
            <a:r>
              <a:rPr lang="ru-RU" dirty="0" err="1"/>
              <a:t>штукатурці</a:t>
            </a:r>
            <a:r>
              <a:rPr lang="ru-RU" dirty="0"/>
              <a:t>. Штукатурка </a:t>
            </a:r>
            <a:r>
              <a:rPr lang="ru-RU" dirty="0" err="1"/>
              <a:t>швидко</a:t>
            </a:r>
            <a:r>
              <a:rPr lang="ru-RU" dirty="0"/>
              <a:t> вбирала в себе </a:t>
            </a:r>
            <a:r>
              <a:rPr lang="ru-RU" dirty="0" err="1"/>
              <a:t>фарби</a:t>
            </a:r>
            <a:r>
              <a:rPr lang="ru-RU" dirty="0"/>
              <a:t>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домогтися</a:t>
            </a:r>
            <a:r>
              <a:rPr lang="ru-RU" dirty="0"/>
              <a:t> </a:t>
            </a:r>
            <a:r>
              <a:rPr lang="ru-RU" dirty="0" err="1"/>
              <a:t>бажаних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, </a:t>
            </a:r>
            <a:r>
              <a:rPr lang="ru-RU" dirty="0" err="1"/>
              <a:t>митцю</a:t>
            </a:r>
            <a:r>
              <a:rPr lang="ru-RU" dirty="0"/>
              <a:t> </a:t>
            </a:r>
            <a:r>
              <a:rPr lang="ru-RU" dirty="0" err="1"/>
              <a:t>доводилося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поспішно</a:t>
            </a:r>
            <a:r>
              <a:rPr lang="ru-RU" dirty="0"/>
              <a:t>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Працював</a:t>
            </a:r>
            <a:r>
              <a:rPr lang="ru-RU" dirty="0"/>
              <a:t> </a:t>
            </a:r>
            <a:r>
              <a:rPr lang="ru-RU" dirty="0" err="1"/>
              <a:t>Мікеланджело</a:t>
            </a:r>
            <a:r>
              <a:rPr lang="ru-RU" dirty="0"/>
              <a:t> без </a:t>
            </a:r>
            <a:r>
              <a:rPr lang="ru-RU" dirty="0" err="1"/>
              <a:t>помічників</a:t>
            </a:r>
            <a:r>
              <a:rPr lang="ru-RU" dirty="0"/>
              <a:t>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441448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Файл:Vatican-ChapelleSixtine-Plafo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2789"/>
            <a:ext cx="12289536" cy="921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9867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9014" y="1632858"/>
            <a:ext cx="5562600" cy="5029200"/>
          </a:xfrm>
          <a:solidFill>
            <a:srgbClr val="D7CDA9">
              <a:alpha val="20000"/>
            </a:srgbClr>
          </a:solidFill>
          <a:ln w="146050" cmpd="thinThick">
            <a:solidFill>
              <a:srgbClr val="D7CDA9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У 1498 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Мікеланджело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замовлення</a:t>
            </a:r>
            <a:r>
              <a:rPr lang="ru-RU" dirty="0"/>
              <a:t> на «</a:t>
            </a:r>
            <a:r>
              <a:rPr lang="ru-RU" dirty="0" err="1"/>
              <a:t>П'єту</a:t>
            </a:r>
            <a:r>
              <a:rPr lang="ru-RU" dirty="0"/>
              <a:t>»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впливового</a:t>
            </a:r>
            <a:r>
              <a:rPr lang="ru-RU" dirty="0"/>
              <a:t> </a:t>
            </a:r>
            <a:r>
              <a:rPr lang="ru-RU" dirty="0" err="1"/>
              <a:t>французького</a:t>
            </a:r>
            <a:r>
              <a:rPr lang="ru-RU" dirty="0"/>
              <a:t> кардинала Жана де </a:t>
            </a:r>
            <a:r>
              <a:rPr lang="ru-RU" dirty="0" err="1"/>
              <a:t>Біле́ра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r>
              <a:rPr lang="ru-RU" dirty="0" err="1"/>
              <a:t>Цікавий</a:t>
            </a:r>
            <a:r>
              <a:rPr lang="ru-RU" dirty="0"/>
              <a:t> факт, </a:t>
            </a:r>
            <a:r>
              <a:rPr lang="ru-RU" dirty="0" err="1"/>
              <a:t>що</a:t>
            </a:r>
            <a:r>
              <a:rPr lang="ru-RU" dirty="0"/>
              <a:t> « </a:t>
            </a:r>
            <a:r>
              <a:rPr lang="ru-RU" dirty="0" err="1"/>
              <a:t>П'єта</a:t>
            </a:r>
            <a:r>
              <a:rPr lang="ru-RU" dirty="0"/>
              <a:t>» — </a:t>
            </a:r>
            <a:r>
              <a:rPr lang="ru-RU" dirty="0" err="1"/>
              <a:t>єдина</a:t>
            </a:r>
            <a:r>
              <a:rPr lang="ru-RU" dirty="0"/>
              <a:t> робота, </a:t>
            </a:r>
            <a:r>
              <a:rPr lang="ru-RU" dirty="0" err="1"/>
              <a:t>підписана</a:t>
            </a:r>
            <a:r>
              <a:rPr lang="ru-RU" dirty="0"/>
              <a:t> художником.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випадково</a:t>
            </a:r>
            <a:r>
              <a:rPr lang="ru-RU" dirty="0"/>
              <a:t> </a:t>
            </a:r>
            <a:r>
              <a:rPr lang="ru-RU" dirty="0" err="1"/>
              <a:t>підслухав</a:t>
            </a:r>
            <a:r>
              <a:rPr lang="ru-RU" dirty="0"/>
              <a:t> </a:t>
            </a:r>
            <a:r>
              <a:rPr lang="ru-RU" dirty="0" err="1"/>
              <a:t>розмову</a:t>
            </a:r>
            <a:r>
              <a:rPr lang="ru-RU" dirty="0"/>
              <a:t> про те, </a:t>
            </a:r>
            <a:r>
              <a:rPr lang="ru-RU" dirty="0" err="1"/>
              <a:t>ніби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скульптуру створив </a:t>
            </a:r>
            <a:r>
              <a:rPr lang="ru-RU" dirty="0" err="1"/>
              <a:t>інший</a:t>
            </a:r>
            <a:r>
              <a:rPr lang="ru-RU" dirty="0"/>
              <a:t> художник. </a:t>
            </a:r>
            <a:r>
              <a:rPr lang="ru-RU" dirty="0" err="1"/>
              <a:t>Тієї</a:t>
            </a:r>
            <a:r>
              <a:rPr lang="ru-RU" dirty="0"/>
              <a:t> ж </a:t>
            </a:r>
            <a:r>
              <a:rPr lang="ru-RU" dirty="0" err="1"/>
              <a:t>ночі</a:t>
            </a:r>
            <a:r>
              <a:rPr lang="ru-RU" dirty="0"/>
              <a:t> </a:t>
            </a:r>
            <a:r>
              <a:rPr lang="ru-RU" dirty="0" err="1"/>
              <a:t>майстер</a:t>
            </a:r>
            <a:r>
              <a:rPr lang="ru-RU" dirty="0"/>
              <a:t> </a:t>
            </a:r>
            <a:r>
              <a:rPr lang="ru-RU" dirty="0" err="1"/>
              <a:t>прокрався</a:t>
            </a:r>
            <a:r>
              <a:rPr lang="ru-RU" dirty="0"/>
              <a:t> до </a:t>
            </a:r>
            <a:r>
              <a:rPr lang="ru-RU" dirty="0" err="1"/>
              <a:t>творіння</a:t>
            </a:r>
            <a:r>
              <a:rPr lang="ru-RU" dirty="0"/>
              <a:t> і </a:t>
            </a:r>
            <a:r>
              <a:rPr lang="ru-RU" dirty="0" err="1"/>
              <a:t>вигравіював</a:t>
            </a:r>
            <a:r>
              <a:rPr lang="ru-RU" dirty="0"/>
              <a:t> на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ім'я</a:t>
            </a:r>
            <a:r>
              <a:rPr lang="ru-RU" dirty="0"/>
              <a:t>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pic>
        <p:nvPicPr>
          <p:cNvPr id="4" name="Picture 2" descr="Файл:Michelangelo's Pieta 5450 cropnclean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327"/>
            <a:ext cx="6629400" cy="694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6494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likenews.com/sites/default/files/field/image/7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84" y="0"/>
            <a:ext cx="103674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3384" y="465318"/>
            <a:ext cx="10367493" cy="2963682"/>
          </a:xfrm>
          <a:solidFill>
            <a:srgbClr val="D7CDA9">
              <a:alpha val="85000"/>
            </a:srgbClr>
          </a:solidFill>
          <a:ln w="146050" cmpd="thinThick">
            <a:solidFill>
              <a:srgbClr val="D7CDA9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err="1" smtClean="0"/>
              <a:t>Мікеланджело</a:t>
            </a:r>
            <a:r>
              <a:rPr lang="ru-RU" dirty="0" smtClean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й </a:t>
            </a:r>
            <a:r>
              <a:rPr lang="ru-RU" dirty="0" err="1"/>
              <a:t>чудовим</a:t>
            </a:r>
            <a:r>
              <a:rPr lang="ru-RU" dirty="0"/>
              <a:t> </a:t>
            </a:r>
            <a:r>
              <a:rPr lang="ru-RU" dirty="0" err="1"/>
              <a:t>архітектором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завершив </a:t>
            </a:r>
            <a:r>
              <a:rPr lang="ru-RU" dirty="0" err="1"/>
              <a:t>будівництво</a:t>
            </a:r>
            <a:r>
              <a:rPr lang="ru-RU" dirty="0"/>
              <a:t> </a:t>
            </a:r>
            <a:r>
              <a:rPr lang="ru-RU" dirty="0" err="1"/>
              <a:t>найбільшого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собору Святого Петра у </a:t>
            </a:r>
            <a:r>
              <a:rPr lang="ru-RU" dirty="0" err="1"/>
              <a:t>Римі</a:t>
            </a:r>
            <a:r>
              <a:rPr lang="ru-RU" dirty="0"/>
              <a:t>. </a:t>
            </a:r>
            <a:r>
              <a:rPr lang="ru-RU" dirty="0" err="1"/>
              <a:t>Мікеланджело</a:t>
            </a:r>
            <a:r>
              <a:rPr lang="ru-RU" dirty="0"/>
              <a:t> </a:t>
            </a:r>
            <a:r>
              <a:rPr lang="ru-RU" dirty="0" err="1"/>
              <a:t>переробив</a:t>
            </a:r>
            <a:r>
              <a:rPr lang="ru-RU" dirty="0"/>
              <a:t> </a:t>
            </a:r>
            <a:r>
              <a:rPr lang="ru-RU" dirty="0" err="1"/>
              <a:t>початковий</a:t>
            </a:r>
            <a:r>
              <a:rPr lang="ru-RU" dirty="0"/>
              <a:t> план собору. За </a:t>
            </a:r>
            <a:r>
              <a:rPr lang="ru-RU" dirty="0" err="1"/>
              <a:t>його</a:t>
            </a:r>
            <a:r>
              <a:rPr lang="ru-RU" dirty="0"/>
              <a:t> проектом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зведено</a:t>
            </a:r>
            <a:r>
              <a:rPr lang="ru-RU" dirty="0"/>
              <a:t> </a:t>
            </a:r>
            <a:r>
              <a:rPr lang="ru-RU" dirty="0" err="1"/>
              <a:t>прекрасний</a:t>
            </a:r>
            <a:r>
              <a:rPr lang="ru-RU" dirty="0"/>
              <a:t> купол, </a:t>
            </a:r>
            <a:r>
              <a:rPr lang="ru-RU" dirty="0" err="1"/>
              <a:t>рівного</a:t>
            </a:r>
            <a:r>
              <a:rPr lang="ru-RU" dirty="0"/>
              <a:t>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донині</a:t>
            </a:r>
            <a:r>
              <a:rPr lang="ru-RU" dirty="0"/>
              <a:t>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595073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392</Words>
  <Application>Microsoft Office PowerPoint</Application>
  <PresentationFormat>Широкоэкранный</PresentationFormat>
  <Paragraphs>40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 Коноваленко</dc:creator>
  <cp:lastModifiedBy>Юля Коноваленко</cp:lastModifiedBy>
  <cp:revision>15</cp:revision>
  <dcterms:created xsi:type="dcterms:W3CDTF">2014-01-18T17:45:10Z</dcterms:created>
  <dcterms:modified xsi:type="dcterms:W3CDTF">2014-01-18T20:48:18Z</dcterms:modified>
</cp:coreProperties>
</file>