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B6C5-0EB4-41FD-95E2-A1E8B24D4661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4614F-FB44-4E38-8259-64D1E9D1B8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28960" y="1714488"/>
            <a:ext cx="5715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err="1">
                <a:solidFill>
                  <a:srgbClr val="002060"/>
                </a:solidFill>
              </a:rPr>
              <a:t>Музична</a:t>
            </a:r>
            <a:r>
              <a:rPr lang="ru-RU" sz="6000" b="1" dirty="0">
                <a:solidFill>
                  <a:srgbClr val="002060"/>
                </a:solidFill>
              </a:rPr>
              <a:t> культура </a:t>
            </a:r>
            <a:r>
              <a:rPr lang="ru-RU" sz="6000" b="1" dirty="0" err="1">
                <a:solidFill>
                  <a:srgbClr val="002060"/>
                </a:solidFill>
              </a:rPr>
              <a:t>Індії</a:t>
            </a:r>
            <a:r>
              <a:rPr lang="ru-RU" sz="6000" b="1" dirty="0">
                <a:solidFill>
                  <a:srgbClr val="002060"/>
                </a:solidFill>
              </a:rPr>
              <a:t> </a:t>
            </a:r>
            <a:r>
              <a:rPr lang="ru-RU" sz="6000" b="1" dirty="0" err="1">
                <a:solidFill>
                  <a:srgbClr val="002060"/>
                </a:solidFill>
              </a:rPr>
              <a:t>і</a:t>
            </a:r>
            <a:r>
              <a:rPr lang="ru-RU" sz="6000" b="1" dirty="0">
                <a:solidFill>
                  <a:srgbClr val="002060"/>
                </a:solidFill>
              </a:rPr>
              <a:t> Далекого Сходу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5" descr="D:\Алла\а худ культ 11 к\презентації\Презентації  (11 клас) із худ. культури\Семінар ХК 11-2\індія\мудри\th_m2x.jpg"/>
          <p:cNvPicPr>
            <a:picLocks noChangeAspect="1" noChangeArrowheads="1"/>
          </p:cNvPicPr>
          <p:nvPr/>
        </p:nvPicPr>
        <p:blipFill>
          <a:blip r:embed="rId3"/>
          <a:srcRect l="49889" r="35515"/>
          <a:stretch>
            <a:fillRect/>
          </a:stretch>
        </p:blipFill>
        <p:spPr bwMode="auto">
          <a:xfrm>
            <a:off x="473075" y="255588"/>
            <a:ext cx="1800225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 descr="D:\Алла\а худ культ 11 к\презентації\Презентації  (11 клас) із худ. культури\Семінар ХК 11-2\індія\мудри\th_m4x.jpg"/>
          <p:cNvPicPr>
            <a:picLocks noChangeAspect="1" noChangeArrowheads="1"/>
          </p:cNvPicPr>
          <p:nvPr/>
        </p:nvPicPr>
        <p:blipFill>
          <a:blip r:embed="rId4"/>
          <a:srcRect l="49445" r="34982"/>
          <a:stretch>
            <a:fillRect/>
          </a:stretch>
        </p:blipFill>
        <p:spPr bwMode="auto">
          <a:xfrm>
            <a:off x="2289175" y="1035050"/>
            <a:ext cx="1622425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 descr="D:\Алла\а худ культ 11 к\презентації\Презентації  (11 клас) із худ. культури\Семінар ХК 11-2\індія\мудри\th_m3x.jpg"/>
          <p:cNvPicPr>
            <a:picLocks noChangeAspect="1" noChangeArrowheads="1"/>
          </p:cNvPicPr>
          <p:nvPr/>
        </p:nvPicPr>
        <p:blipFill>
          <a:blip r:embed="rId5"/>
          <a:srcRect l="15572" r="70943"/>
          <a:stretch>
            <a:fillRect/>
          </a:stretch>
        </p:blipFill>
        <p:spPr bwMode="auto">
          <a:xfrm>
            <a:off x="3927475" y="134938"/>
            <a:ext cx="1506538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 descr="D:\Алла\а худ культ 11 к\презентації\Презентації  (11 клас) із худ. культури\Семінар ХК 11-2\індія\мудри\th_m4x.jpg"/>
          <p:cNvPicPr>
            <a:picLocks noChangeAspect="1" noChangeArrowheads="1"/>
          </p:cNvPicPr>
          <p:nvPr/>
        </p:nvPicPr>
        <p:blipFill>
          <a:blip r:embed="rId4"/>
          <a:srcRect l="14607" r="69980"/>
          <a:stretch>
            <a:fillRect/>
          </a:stretch>
        </p:blipFill>
        <p:spPr bwMode="auto">
          <a:xfrm>
            <a:off x="5434013" y="889000"/>
            <a:ext cx="1703387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4" descr="D:\Алла\а худ культ 11 к\презентації\Презентації  (11 клас) із худ. культури\Семінар ХК 11-2\індія\мудри\th_m4x.jpg"/>
          <p:cNvPicPr>
            <a:picLocks noChangeAspect="1" noChangeArrowheads="1"/>
          </p:cNvPicPr>
          <p:nvPr/>
        </p:nvPicPr>
        <p:blipFill>
          <a:blip r:embed="rId4"/>
          <a:srcRect l="49438" r="35954"/>
          <a:stretch>
            <a:fillRect/>
          </a:stretch>
        </p:blipFill>
        <p:spPr bwMode="auto">
          <a:xfrm>
            <a:off x="7164388" y="230188"/>
            <a:ext cx="15843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9058" y="28572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  <a:ea typeface="+mn-ea"/>
                <a:cs typeface="+mn-cs"/>
              </a:rPr>
              <a:t>класичний Індійський танець</a:t>
            </a:r>
            <a:br>
              <a:rPr lang="uk-UA" sz="2800" dirty="0" smtClean="0">
                <a:solidFill>
                  <a:schemeClr val="bg1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  <a:ea typeface="+mn-ea"/>
                <a:cs typeface="+mn-cs"/>
              </a:rPr>
              <a:t> (релігійний танець)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1714488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Відомі сім стилів класичного танцю - </a:t>
            </a:r>
            <a:r>
              <a:rPr lang="uk-UA" sz="2400" dirty="0" err="1" smtClean="0">
                <a:solidFill>
                  <a:schemeClr val="bg1"/>
                </a:solidFill>
              </a:rPr>
              <a:t>Бхарат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</a:rPr>
              <a:t>Натьям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dirty="0" err="1" smtClean="0">
                <a:solidFill>
                  <a:schemeClr val="bg1"/>
                </a:solidFill>
              </a:rPr>
              <a:t>Катхак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dirty="0" err="1" smtClean="0">
                <a:solidFill>
                  <a:schemeClr val="bg1"/>
                </a:solidFill>
              </a:rPr>
              <a:t>Катхакалі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dirty="0" err="1" smtClean="0">
                <a:solidFill>
                  <a:schemeClr val="bg1"/>
                </a:solidFill>
              </a:rPr>
              <a:t>Маніпурі</a:t>
            </a:r>
            <a:r>
              <a:rPr lang="uk-UA" sz="2400" dirty="0" smtClean="0">
                <a:solidFill>
                  <a:schemeClr val="bg1"/>
                </a:solidFill>
              </a:rPr>
              <a:t>, Одісси, </a:t>
            </a:r>
            <a:r>
              <a:rPr lang="uk-UA" sz="2400" dirty="0" err="1" smtClean="0">
                <a:solidFill>
                  <a:schemeClr val="bg1"/>
                </a:solidFill>
              </a:rPr>
              <a:t>Мохиніаттам</a:t>
            </a:r>
            <a:r>
              <a:rPr lang="uk-UA" sz="2400" dirty="0" smtClean="0">
                <a:solidFill>
                  <a:schemeClr val="bg1"/>
                </a:solidFill>
              </a:rPr>
              <a:t> і </a:t>
            </a:r>
            <a:r>
              <a:rPr lang="uk-UA" sz="2400" dirty="0" err="1" smtClean="0">
                <a:solidFill>
                  <a:schemeClr val="bg1"/>
                </a:solidFill>
              </a:rPr>
              <a:t>Кучипуді</a:t>
            </a:r>
            <a:r>
              <a:rPr lang="uk-UA" sz="2400" dirty="0" smtClean="0">
                <a:solidFill>
                  <a:schemeClr val="bg1"/>
                </a:solidFill>
              </a:rPr>
              <a:t>. Перші чотири форми вважаються основними, інші  </a:t>
            </a:r>
            <a:r>
              <a:rPr lang="uk-UA" sz="2400" dirty="0" err="1" smtClean="0">
                <a:solidFill>
                  <a:schemeClr val="bg1"/>
                </a:solidFill>
              </a:rPr>
              <a:t>напівкласичні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Рухи класичних танців були канонізовані (</a:t>
            </a:r>
            <a:r>
              <a:rPr lang="uk-UA" sz="2400" dirty="0" err="1" smtClean="0">
                <a:solidFill>
                  <a:schemeClr val="bg1"/>
                </a:solidFill>
              </a:rPr>
              <a:t>Бхарата</a:t>
            </a:r>
            <a:r>
              <a:rPr lang="uk-UA" sz="2400" dirty="0" smtClean="0">
                <a:solidFill>
                  <a:schemeClr val="bg1"/>
                </a:solidFill>
              </a:rPr>
              <a:t>, "</a:t>
            </a:r>
            <a:r>
              <a:rPr lang="uk-UA" sz="2400" dirty="0" err="1" smtClean="0">
                <a:solidFill>
                  <a:schemeClr val="bg1"/>
                </a:solidFill>
              </a:rPr>
              <a:t>Натья-Шастра</a:t>
            </a:r>
            <a:r>
              <a:rPr lang="uk-UA" sz="2400" dirty="0" smtClean="0">
                <a:solidFill>
                  <a:schemeClr val="bg1"/>
                </a:solidFill>
              </a:rPr>
              <a:t>").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 Аж до настання 20-го ст. танець був частиною храмових обрядів. </a:t>
            </a:r>
            <a:endParaRPr lang="uk-UA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20721" r="24937"/>
          <a:stretch>
            <a:fillRect/>
          </a:stretch>
        </p:blipFill>
        <p:spPr bwMode="auto">
          <a:xfrm>
            <a:off x="142844" y="142852"/>
            <a:ext cx="3778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429132"/>
            <a:ext cx="338455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2066" y="214290"/>
            <a:ext cx="2771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 smtClean="0">
                <a:solidFill>
                  <a:schemeClr val="bg1"/>
                </a:solidFill>
              </a:rPr>
              <a:t>Бхарата-Натьям</a:t>
            </a:r>
            <a:r>
              <a:rPr lang="uk-UA" sz="2800" dirty="0" smtClean="0">
                <a:solidFill>
                  <a:schemeClr val="bg1"/>
                </a:solidFill>
              </a:rPr>
              <a:t>.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100010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Бхарата-натьям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вважається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найстародавнішим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Це</a:t>
            </a:r>
            <a:r>
              <a:rPr lang="ru-RU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 err="1" smtClean="0">
                <a:solidFill>
                  <a:schemeClr val="bg1"/>
                </a:solidFill>
              </a:rPr>
              <a:t>танець-молитва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танець-розмова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виконувався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девадасі</a:t>
            </a:r>
            <a:r>
              <a:rPr lang="ru-RU" sz="2400" dirty="0" smtClean="0">
                <a:solidFill>
                  <a:schemeClr val="bg1"/>
                </a:solidFill>
              </a:rPr>
              <a:t> в храмах </a:t>
            </a:r>
            <a:r>
              <a:rPr lang="ru-RU" sz="2400" dirty="0" err="1" smtClean="0">
                <a:solidFill>
                  <a:schemeClr val="bg1"/>
                </a:solidFill>
              </a:rPr>
              <a:t>Шиви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Саме</a:t>
            </a:r>
            <a:r>
              <a:rPr lang="ru-RU" sz="2400" dirty="0" smtClean="0">
                <a:solidFill>
                  <a:schemeClr val="bg1"/>
                </a:solidFill>
              </a:rPr>
              <a:t> слово "</a:t>
            </a:r>
            <a:r>
              <a:rPr lang="ru-RU" sz="2400" dirty="0" err="1" smtClean="0">
                <a:solidFill>
                  <a:schemeClr val="bg1"/>
                </a:solidFill>
              </a:rPr>
              <a:t>Бхарата-натьям</a:t>
            </a:r>
            <a:r>
              <a:rPr lang="ru-RU" sz="2400" dirty="0" smtClean="0">
                <a:solidFill>
                  <a:schemeClr val="bg1"/>
                </a:solidFill>
              </a:rPr>
              <a:t>" переводиться як "</a:t>
            </a:r>
            <a:r>
              <a:rPr lang="ru-RU" sz="2400" dirty="0" err="1" smtClean="0">
                <a:solidFill>
                  <a:schemeClr val="bg1"/>
                </a:solidFill>
              </a:rPr>
              <a:t>індійський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танець</a:t>
            </a:r>
            <a:r>
              <a:rPr lang="ru-RU" sz="2400" dirty="0" smtClean="0">
                <a:solidFill>
                  <a:schemeClr val="bg1"/>
                </a:solidFill>
              </a:rPr>
              <a:t>".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Цей </a:t>
            </a:r>
            <a:r>
              <a:rPr lang="ru-RU" sz="2400" dirty="0" err="1" smtClean="0">
                <a:solidFill>
                  <a:schemeClr val="bg1"/>
                </a:solidFill>
              </a:rPr>
              <a:t>танець</a:t>
            </a:r>
            <a:r>
              <a:rPr lang="ru-RU" sz="2400" dirty="0" smtClean="0">
                <a:solidFill>
                  <a:schemeClr val="bg1"/>
                </a:solidFill>
              </a:rPr>
              <a:t> - жива </a:t>
            </a:r>
            <a:r>
              <a:rPr lang="ru-RU" sz="2400" dirty="0" err="1" smtClean="0">
                <a:solidFill>
                  <a:schemeClr val="bg1"/>
                </a:solidFill>
              </a:rPr>
              <a:t>історія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зв'язок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старовини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сучасності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uk-UA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52"/>
            <a:ext cx="3516312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928934"/>
            <a:ext cx="3762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00562" y="214290"/>
            <a:ext cx="1326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err="1" smtClean="0">
                <a:solidFill>
                  <a:schemeClr val="bg1"/>
                </a:solidFill>
              </a:rPr>
              <a:t>Катхак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1285860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це танець жерців-брамінів, які висловлювали за допомогою танцю і пантоміми історію свого віровчення. </a:t>
            </a:r>
            <a:r>
              <a:rPr lang="uk-UA" sz="2800" dirty="0" err="1" smtClean="0">
                <a:solidFill>
                  <a:schemeClr val="bg1"/>
                </a:solidFill>
              </a:rPr>
              <a:t>Катхак</a:t>
            </a:r>
            <a:r>
              <a:rPr lang="uk-UA" sz="2800" dirty="0" smtClean="0">
                <a:solidFill>
                  <a:schemeClr val="bg1"/>
                </a:solidFill>
              </a:rPr>
              <a:t> заснований на міфологічних сюжетах з життя бога </a:t>
            </a:r>
            <a:r>
              <a:rPr lang="uk-UA" sz="2800" dirty="0" err="1" smtClean="0">
                <a:solidFill>
                  <a:schemeClr val="bg1"/>
                </a:solidFill>
              </a:rPr>
              <a:t>Крішни</a:t>
            </a:r>
            <a:r>
              <a:rPr lang="uk-UA" sz="2800" dirty="0" smtClean="0">
                <a:solidFill>
                  <a:schemeClr val="bg1"/>
                </a:solidFill>
              </a:rPr>
              <a:t> і його дружини </a:t>
            </a:r>
            <a:r>
              <a:rPr lang="uk-UA" sz="2800" dirty="0" err="1" smtClean="0">
                <a:solidFill>
                  <a:schemeClr val="bg1"/>
                </a:solidFill>
              </a:rPr>
              <a:t>Радхи</a:t>
            </a:r>
            <a:r>
              <a:rPr lang="uk-UA" sz="2800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Танцюрист здійснює безліч обертань</a:t>
            </a:r>
            <a:endParaRPr lang="uk-UA" sz="28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4137025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285728"/>
            <a:ext cx="1926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err="1" smtClean="0">
                <a:solidFill>
                  <a:schemeClr val="bg1"/>
                </a:solidFill>
              </a:rPr>
              <a:t>Катхакалі</a:t>
            </a:r>
            <a:r>
              <a:rPr lang="uk-UA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1500174"/>
            <a:ext cx="4429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розповідь-мистецтво, пантомімічний танець-драма. За традицією виконавцями </a:t>
            </a:r>
            <a:r>
              <a:rPr lang="uk-UA" sz="2400" dirty="0" err="1" smtClean="0">
                <a:solidFill>
                  <a:schemeClr val="bg1"/>
                </a:solidFill>
              </a:rPr>
              <a:t>катхакали</a:t>
            </a:r>
            <a:r>
              <a:rPr lang="uk-UA" sz="2400" dirty="0" smtClean="0">
                <a:solidFill>
                  <a:schemeClr val="bg1"/>
                </a:solidFill>
              </a:rPr>
              <a:t> можуть бути тільки чоловіки і виступи повинні бути груповими. 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 Цей танець, що поєднує в собі пантоміму і драму, бере початок в староіндійських епосах </a:t>
            </a:r>
            <a:r>
              <a:rPr lang="uk-UA" sz="2400" dirty="0" err="1" smtClean="0">
                <a:solidFill>
                  <a:schemeClr val="bg1"/>
                </a:solidFill>
              </a:rPr>
              <a:t>Рамаяна</a:t>
            </a:r>
            <a:r>
              <a:rPr lang="uk-UA" sz="2400" dirty="0" smtClean="0">
                <a:solidFill>
                  <a:schemeClr val="bg1"/>
                </a:solidFill>
              </a:rPr>
              <a:t> і </a:t>
            </a:r>
            <a:r>
              <a:rPr lang="uk-UA" sz="2400" dirty="0" err="1" smtClean="0">
                <a:solidFill>
                  <a:schemeClr val="bg1"/>
                </a:solidFill>
              </a:rPr>
              <a:t>Махабхарата</a:t>
            </a:r>
            <a:r>
              <a:rPr lang="uk-UA" sz="2400" dirty="0" smtClean="0">
                <a:solidFill>
                  <a:schemeClr val="bg1"/>
                </a:solidFill>
              </a:rPr>
              <a:t>. </a:t>
            </a:r>
            <a:endParaRPr lang="uk-UA" sz="2400" dirty="0" smtClean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44663"/>
            <a:ext cx="3732212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8" y="285728"/>
            <a:ext cx="1861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err="1" smtClean="0">
                <a:solidFill>
                  <a:schemeClr val="bg1"/>
                </a:solidFill>
              </a:rPr>
              <a:t>Маніпурі</a:t>
            </a:r>
            <a:r>
              <a:rPr lang="uk-UA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28586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dirty="0">
                <a:solidFill>
                  <a:schemeClr val="bg1"/>
                </a:solidFill>
              </a:rPr>
              <a:t>танець, присвячений богу </a:t>
            </a:r>
            <a:r>
              <a:rPr lang="uk-UA" sz="2400" dirty="0" err="1">
                <a:solidFill>
                  <a:schemeClr val="bg1"/>
                </a:solidFill>
              </a:rPr>
              <a:t>Крішна</a:t>
            </a:r>
            <a:r>
              <a:rPr lang="uk-UA" sz="2400" dirty="0">
                <a:solidFill>
                  <a:schemeClr val="bg1"/>
                </a:solidFill>
              </a:rPr>
              <a:t>, зображає відносини між </a:t>
            </a:r>
            <a:r>
              <a:rPr lang="uk-UA" sz="2400" dirty="0" err="1">
                <a:solidFill>
                  <a:schemeClr val="bg1"/>
                </a:solidFill>
              </a:rPr>
              <a:t>Крішною</a:t>
            </a:r>
            <a:r>
              <a:rPr lang="uk-UA" sz="2400" dirty="0">
                <a:solidFill>
                  <a:schemeClr val="bg1"/>
                </a:solidFill>
              </a:rPr>
              <a:t> і його дружиною </a:t>
            </a:r>
            <a:r>
              <a:rPr lang="uk-UA" sz="2400" dirty="0" err="1">
                <a:solidFill>
                  <a:schemeClr val="bg1"/>
                </a:solidFill>
              </a:rPr>
              <a:t>Радхою</a:t>
            </a:r>
            <a:r>
              <a:rPr lang="uk-UA" sz="2400" dirty="0">
                <a:solidFill>
                  <a:schemeClr val="bg1"/>
                </a:solidFill>
              </a:rPr>
              <a:t>. </a:t>
            </a:r>
          </a:p>
          <a:p>
            <a:pPr algn="ctr">
              <a:defRPr/>
            </a:pPr>
            <a:r>
              <a:rPr lang="uk-UA" sz="2400" dirty="0">
                <a:solidFill>
                  <a:schemeClr val="bg1"/>
                </a:solidFill>
              </a:rPr>
              <a:t> Як правило, танець виконують чоловіки і жінки, знаходячись в крузі або півколі. Виконання супроводжується піснями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15286" r="11922"/>
          <a:stretch>
            <a:fillRect/>
          </a:stretch>
        </p:blipFill>
        <p:spPr bwMode="auto">
          <a:xfrm>
            <a:off x="142844" y="2857496"/>
            <a:ext cx="404768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28572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Індійський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танець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–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видовище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святкове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захоплююче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135729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ru-RU" sz="2400" dirty="0" err="1">
                <a:solidFill>
                  <a:schemeClr val="bg1"/>
                </a:solidFill>
              </a:rPr>
              <a:t>яким</a:t>
            </a:r>
            <a:r>
              <a:rPr lang="ru-RU" sz="2400" dirty="0">
                <a:solidFill>
                  <a:schemeClr val="bg1"/>
                </a:solidFill>
              </a:rPr>
              <a:t> стоять роки </a:t>
            </a:r>
            <a:r>
              <a:rPr lang="ru-RU" sz="2400" dirty="0" err="1">
                <a:solidFill>
                  <a:schemeClr val="bg1"/>
                </a:solidFill>
              </a:rPr>
              <a:t>тренувань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неухильне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дотримання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стародавніх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канонів</a:t>
            </a:r>
            <a:r>
              <a:rPr lang="ru-RU" sz="2400" dirty="0">
                <a:solidFill>
                  <a:schemeClr val="bg1"/>
                </a:solidFill>
              </a:rPr>
              <a:t>. На </a:t>
            </a:r>
            <a:r>
              <a:rPr lang="ru-RU" sz="2400" dirty="0" err="1">
                <a:solidFill>
                  <a:schemeClr val="bg1"/>
                </a:solidFill>
              </a:rPr>
              <a:t>розучування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танцювальних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рухів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затрачають</a:t>
            </a:r>
            <a:r>
              <a:rPr lang="ru-RU" sz="2400" dirty="0">
                <a:solidFill>
                  <a:schemeClr val="bg1"/>
                </a:solidFill>
              </a:rPr>
              <a:t> 5-9 </a:t>
            </a:r>
            <a:r>
              <a:rPr lang="ru-RU" sz="2400" dirty="0" err="1">
                <a:solidFill>
                  <a:schemeClr val="bg1"/>
                </a:solidFill>
              </a:rPr>
              <a:t>років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71612"/>
            <a:ext cx="3214710" cy="50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6314" y="285728"/>
            <a:ext cx="2425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  <a:latin typeface="Monotype Corsiva" pitchFamily="66" charset="0"/>
              </a:rPr>
              <a:t>народні танці.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128586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Рухи  народних танців канонізовані не були і вони не мають зафіксованих письмових традицій. 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Народні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танці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Індії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тісно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пов'язані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повсякденним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життям</a:t>
            </a:r>
            <a:endParaRPr lang="uk-UA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 кожному </a:t>
            </a:r>
            <a:r>
              <a:rPr lang="ru-RU" sz="2000" dirty="0" err="1" smtClean="0">
                <a:solidFill>
                  <a:schemeClr val="bg1"/>
                </a:solidFill>
              </a:rPr>
              <a:t>штаті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Індії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існують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свої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народні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танці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457575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14276"/>
          <a:stretch>
            <a:fillRect/>
          </a:stretch>
        </p:blipFill>
        <p:spPr bwMode="auto">
          <a:xfrm>
            <a:off x="4000496" y="3962403"/>
            <a:ext cx="3969201" cy="289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6248" y="357166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  <a:ea typeface="+mn-ea"/>
                <a:cs typeface="+mn-cs"/>
              </a:rPr>
              <a:t>Естрадний танець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214422"/>
            <a:ext cx="4286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або </a:t>
            </a:r>
            <a:r>
              <a:rPr lang="uk-UA" sz="2400" dirty="0" err="1" smtClean="0">
                <a:solidFill>
                  <a:schemeClr val="bg1"/>
                </a:solidFill>
              </a:rPr>
              <a:t>кінотанець</a:t>
            </a:r>
            <a:r>
              <a:rPr lang="uk-UA" sz="2400" dirty="0" smtClean="0">
                <a:solidFill>
                  <a:schemeClr val="bg1"/>
                </a:solidFill>
              </a:rPr>
              <a:t>  з'явився одночасно з «комерційними» фільмами. </a:t>
            </a:r>
          </a:p>
          <a:p>
            <a:r>
              <a:rPr lang="uk-UA" sz="2400" dirty="0" err="1" smtClean="0">
                <a:solidFill>
                  <a:schemeClr val="bg1"/>
                </a:solidFill>
              </a:rPr>
              <a:t>Кінотанець</a:t>
            </a:r>
            <a:r>
              <a:rPr lang="uk-UA" sz="2400" dirty="0" smtClean="0">
                <a:solidFill>
                  <a:schemeClr val="bg1"/>
                </a:solidFill>
              </a:rPr>
              <a:t> є суміш класичних, народних і європейських танців. Він завжди відповідає духу часу, використовує сучасні мелодії і ритми, комп'ютерну графіку і </a:t>
            </a:r>
            <a:r>
              <a:rPr lang="uk-UA" sz="2400" dirty="0" err="1" smtClean="0">
                <a:solidFill>
                  <a:schemeClr val="bg1"/>
                </a:solidFill>
              </a:rPr>
              <a:t>спецефекти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  <a:endParaRPr lang="uk-UA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00438"/>
            <a:ext cx="4287837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0"/>
            <a:ext cx="26543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43306" y="214290"/>
            <a:ext cx="3390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solidFill>
                  <a:schemeClr val="bg1"/>
                </a:solidFill>
                <a:latin typeface="Bookman Old Style" pitchFamily="18" charset="0"/>
              </a:rPr>
              <a:t>Китайська</a:t>
            </a:r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 опера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114298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Виникла</a:t>
            </a:r>
            <a:r>
              <a:rPr lang="ru-RU" sz="2000" dirty="0" smtClean="0">
                <a:solidFill>
                  <a:schemeClr val="bg1"/>
                </a:solidFill>
              </a:rPr>
              <a:t> на основ</a:t>
            </a:r>
            <a:r>
              <a:rPr lang="uk-UA" sz="2000" dirty="0" smtClean="0">
                <a:solidFill>
                  <a:schemeClr val="bg1"/>
                </a:solidFill>
              </a:rPr>
              <a:t>і давнього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китайського</a:t>
            </a:r>
            <a:r>
              <a:rPr lang="ru-RU" sz="2000" dirty="0" smtClean="0">
                <a:solidFill>
                  <a:schemeClr val="bg1"/>
                </a:solidFill>
              </a:rPr>
              <a:t> народного </a:t>
            </a:r>
            <a:r>
              <a:rPr lang="ru-RU" sz="2000" dirty="0" err="1" smtClean="0">
                <a:solidFill>
                  <a:schemeClr val="bg1"/>
                </a:solidFill>
              </a:rPr>
              <a:t>музичного</a:t>
            </a:r>
            <a:r>
              <a:rPr lang="ru-RU" sz="2000" dirty="0" smtClean="0">
                <a:solidFill>
                  <a:schemeClr val="bg1"/>
                </a:solidFill>
              </a:rPr>
              <a:t> театру. </a:t>
            </a:r>
            <a:r>
              <a:rPr lang="ru-RU" sz="2000" dirty="0" err="1" smtClean="0">
                <a:solidFill>
                  <a:schemeClr val="bg1"/>
                </a:solidFill>
              </a:rPr>
              <a:t>Поєднує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собі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елементи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музики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співу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діалогу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танцю</a:t>
            </a:r>
            <a:r>
              <a:rPr lang="ru-RU" sz="2000" dirty="0" smtClean="0">
                <a:solidFill>
                  <a:schemeClr val="bg1"/>
                </a:solidFill>
              </a:rPr>
              <a:t>, акробатики, </a:t>
            </a:r>
            <a:r>
              <a:rPr lang="ru-RU" sz="2000" dirty="0" err="1" smtClean="0">
                <a:solidFill>
                  <a:schemeClr val="bg1"/>
                </a:solidFill>
              </a:rPr>
              <a:t>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вправ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військового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мистецтва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майстерно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написаним</a:t>
            </a:r>
            <a:r>
              <a:rPr lang="ru-RU" sz="2000" dirty="0" smtClean="0">
                <a:solidFill>
                  <a:schemeClr val="bg1"/>
                </a:solidFill>
              </a:rPr>
              <a:t> текстом </a:t>
            </a:r>
            <a:r>
              <a:rPr lang="ru-RU" sz="2000" dirty="0" err="1" smtClean="0">
                <a:solidFill>
                  <a:schemeClr val="bg1"/>
                </a:solidFill>
              </a:rPr>
              <a:t>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технікою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втілення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36766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r="19708"/>
          <a:stretch>
            <a:fillRect/>
          </a:stretch>
        </p:blipFill>
        <p:spPr bwMode="auto">
          <a:xfrm>
            <a:off x="4714876" y="3643314"/>
            <a:ext cx="354171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142852"/>
            <a:ext cx="52149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chemeClr val="bg1"/>
                </a:solidFill>
                <a:latin typeface="Century Schoolbook" pitchFamily="18" charset="0"/>
                <a:ea typeface="+mn-ea"/>
                <a:cs typeface="+mn-cs"/>
              </a:rPr>
              <a:t>Індійська культура є однією з найстаріших і найрізноманітніших культур світу</a:t>
            </a:r>
            <a:r>
              <a:rPr lang="uk-UA" sz="2800" dirty="0" smtClean="0">
                <a:solidFill>
                  <a:schemeClr val="bg1"/>
                </a:solidFill>
                <a:ea typeface="+mn-ea"/>
                <a:cs typeface="+mn-cs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4330" r="23795"/>
          <a:stretch>
            <a:fillRect/>
          </a:stretch>
        </p:blipFill>
        <p:spPr bwMode="auto">
          <a:xfrm>
            <a:off x="4071934" y="2078038"/>
            <a:ext cx="467995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86182" y="714356"/>
            <a:ext cx="3164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1" dirty="0" smtClean="0">
                <a:solidFill>
                  <a:schemeClr val="bg1"/>
                </a:solidFill>
                <a:latin typeface="Bookman Old Style" pitchFamily="18" charset="0"/>
              </a:rPr>
              <a:t>Пекінська опера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71448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dirty="0">
                <a:solidFill>
                  <a:schemeClr val="bg1"/>
                </a:solidFill>
              </a:rPr>
              <a:t>Найвизначніша форма китайського музичного мистецтва. Бере свій початок у Х</a:t>
            </a:r>
            <a:r>
              <a:rPr lang="en-US" sz="2400" dirty="0">
                <a:solidFill>
                  <a:schemeClr val="bg1"/>
                </a:solidFill>
              </a:rPr>
              <a:t>V</a:t>
            </a:r>
            <a:r>
              <a:rPr lang="uk-UA" sz="2400" dirty="0">
                <a:solidFill>
                  <a:schemeClr val="bg1"/>
                </a:solidFill>
              </a:rPr>
              <a:t>ІІІ ст.</a:t>
            </a:r>
          </a:p>
          <a:p>
            <a:pPr algn="ctr">
              <a:defRPr/>
            </a:pPr>
            <a:r>
              <a:rPr lang="uk-UA" sz="2400" dirty="0">
                <a:solidFill>
                  <a:schemeClr val="bg1"/>
                </a:solidFill>
              </a:rPr>
              <a:t>Музика в опері виконується оркестром і має чіткий ритм. </a:t>
            </a:r>
          </a:p>
          <a:p>
            <a:pPr algn="ctr">
              <a:defRPr/>
            </a:pPr>
            <a:r>
              <a:rPr lang="uk-UA" sz="2400" dirty="0">
                <a:solidFill>
                  <a:schemeClr val="bg1"/>
                </a:solidFill>
              </a:rPr>
              <a:t>Вокальна частина складається з мовлення і співу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30655" r="7263"/>
          <a:stretch>
            <a:fillRect/>
          </a:stretch>
        </p:blipFill>
        <p:spPr bwMode="auto">
          <a:xfrm>
            <a:off x="285720" y="642918"/>
            <a:ext cx="2844645" cy="302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17616"/>
            <a:ext cx="3792558" cy="284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57554" y="214290"/>
            <a:ext cx="4286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>
                <a:solidFill>
                  <a:schemeClr val="bg1">
                    <a:lumMod val="95000"/>
                  </a:schemeClr>
                </a:solidFill>
              </a:rPr>
              <a:t>Вірування й релігії відіграють в Індії значну роль, це країна походження кількох світових релігій (</a:t>
            </a:r>
            <a:r>
              <a:rPr lang="uk-UA" sz="2000" dirty="0">
                <a:solidFill>
                  <a:schemeClr val="bg1"/>
                </a:solidFill>
              </a:rPr>
              <a:t>індуїзм, буддизм, джайнізм, </a:t>
            </a:r>
            <a:r>
              <a:rPr lang="uk-UA" sz="2000" dirty="0" err="1">
                <a:solidFill>
                  <a:schemeClr val="bg1"/>
                </a:solidFill>
              </a:rPr>
              <a:t>сикхізм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</a:rPr>
              <a:t>) які своїм впливом формували культуру</a:t>
            </a:r>
          </a:p>
          <a:p>
            <a:pPr>
              <a:defRPr/>
            </a:pPr>
            <a:r>
              <a:rPr lang="uk-UA" sz="2000" dirty="0">
                <a:solidFill>
                  <a:schemeClr val="bg1">
                    <a:lumMod val="95000"/>
                  </a:schemeClr>
                </a:solidFill>
              </a:rPr>
              <a:t> Важливий етап розвитку індійської музики пов'язаний з найдавнішими літературними пам'ятками — </a:t>
            </a:r>
            <a:r>
              <a:rPr lang="uk-UA" sz="2000" dirty="0">
                <a:solidFill>
                  <a:schemeClr val="bg1"/>
                </a:solidFill>
              </a:rPr>
              <a:t>Ведами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ru-RU" sz="2000" dirty="0"/>
          </a:p>
        </p:txBody>
      </p:sp>
      <p:pic>
        <p:nvPicPr>
          <p:cNvPr id="14338" name="Picture 2" descr="http://cs312131.vk.me/v312131659/3189/9XqBxF3Hmo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42" y="3053956"/>
            <a:ext cx="5072058" cy="3804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28992" y="142852"/>
            <a:ext cx="3950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Індія - визнана академія танцю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1428736"/>
            <a:ext cx="35004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Цей вид мистецтва дійшов до наших днів з якнайдавніших часів і фактично залишився незмінним. Перші згадки про нього містяться в «</a:t>
            </a:r>
            <a:r>
              <a:rPr lang="uk-UA" sz="2000" dirty="0" err="1" smtClean="0">
                <a:solidFill>
                  <a:schemeClr val="bg1"/>
                </a:solidFill>
              </a:rPr>
              <a:t>Рігведе</a:t>
            </a:r>
            <a:r>
              <a:rPr lang="uk-UA" sz="2000" dirty="0" smtClean="0">
                <a:solidFill>
                  <a:schemeClr val="bg1"/>
                </a:solidFill>
              </a:rPr>
              <a:t>». Своє теоретичне </a:t>
            </a:r>
            <a:r>
              <a:rPr lang="uk-UA" sz="2000" dirty="0" err="1" smtClean="0">
                <a:solidFill>
                  <a:schemeClr val="bg1"/>
                </a:solidFill>
              </a:rPr>
              <a:t>обгрунтування</a:t>
            </a:r>
            <a:r>
              <a:rPr lang="uk-UA" sz="2000" dirty="0" smtClean="0">
                <a:solidFill>
                  <a:schemeClr val="bg1"/>
                </a:solidFill>
              </a:rPr>
              <a:t> танець отримав в трактатах </a:t>
            </a:r>
            <a:r>
              <a:rPr lang="uk-UA" sz="2000" dirty="0" err="1" smtClean="0">
                <a:solidFill>
                  <a:schemeClr val="bg1"/>
                </a:solidFill>
              </a:rPr>
              <a:t>Бхарати</a:t>
            </a:r>
            <a:r>
              <a:rPr lang="uk-UA" sz="2000" dirty="0" smtClean="0">
                <a:solidFill>
                  <a:schemeClr val="bg1"/>
                </a:solidFill>
              </a:rPr>
              <a:t> «</a:t>
            </a:r>
            <a:r>
              <a:rPr lang="uk-UA" sz="2000" dirty="0" err="1" smtClean="0">
                <a:solidFill>
                  <a:schemeClr val="bg1"/>
                </a:solidFill>
              </a:rPr>
              <a:t>Натьяшастра</a:t>
            </a:r>
            <a:r>
              <a:rPr lang="uk-UA" sz="2000" dirty="0" smtClean="0">
                <a:solidFill>
                  <a:schemeClr val="bg1"/>
                </a:solidFill>
              </a:rPr>
              <a:t>» (</a:t>
            </a:r>
            <a:r>
              <a:rPr lang="en-US" sz="2000" dirty="0" smtClean="0">
                <a:solidFill>
                  <a:schemeClr val="bg1"/>
                </a:solidFill>
              </a:rPr>
              <a:t>II </a:t>
            </a:r>
            <a:r>
              <a:rPr lang="uk-UA" sz="2000" dirty="0" smtClean="0">
                <a:solidFill>
                  <a:schemeClr val="bg1"/>
                </a:solidFill>
              </a:rPr>
              <a:t>в. н. е.) і </a:t>
            </a:r>
            <a:r>
              <a:rPr lang="uk-UA" sz="2000" dirty="0" err="1" smtClean="0">
                <a:solidFill>
                  <a:schemeClr val="bg1"/>
                </a:solidFill>
              </a:rPr>
              <a:t>Нандікешвари</a:t>
            </a:r>
            <a:r>
              <a:rPr lang="uk-UA" sz="2000" dirty="0" smtClean="0">
                <a:solidFill>
                  <a:schemeClr val="bg1"/>
                </a:solidFill>
              </a:rPr>
              <a:t> «</a:t>
            </a:r>
            <a:r>
              <a:rPr lang="uk-UA" sz="2000" dirty="0" err="1" smtClean="0">
                <a:solidFill>
                  <a:schemeClr val="bg1"/>
                </a:solidFill>
              </a:rPr>
              <a:t>Абхинайя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 err="1" smtClean="0">
                <a:solidFill>
                  <a:schemeClr val="bg1"/>
                </a:solidFill>
              </a:rPr>
              <a:t>Дарпана</a:t>
            </a:r>
            <a:r>
              <a:rPr lang="uk-UA" sz="2000" dirty="0" smtClean="0">
                <a:solidFill>
                  <a:schemeClr val="bg1"/>
                </a:solidFill>
              </a:rPr>
              <a:t>» (1000 р. н.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58913"/>
            <a:ext cx="3887788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57554" y="28572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Фрески, скульптура і рельєфи стародавніх храмів відтворюють різноманітні танцювальні пози і композиції. Так, барельєфи храму </a:t>
            </a:r>
            <a:r>
              <a:rPr lang="uk-UA" sz="2000" dirty="0" err="1" smtClean="0">
                <a:solidFill>
                  <a:schemeClr val="bg1"/>
                </a:solidFill>
              </a:rPr>
              <a:t>Шиви</a:t>
            </a:r>
            <a:r>
              <a:rPr lang="uk-UA" sz="2000" dirty="0" smtClean="0">
                <a:solidFill>
                  <a:schemeClr val="bg1"/>
                </a:solidFill>
              </a:rPr>
              <a:t> в </a:t>
            </a:r>
            <a:r>
              <a:rPr lang="uk-UA" sz="2000" dirty="0" err="1" smtClean="0">
                <a:solidFill>
                  <a:schemeClr val="bg1"/>
                </a:solidFill>
              </a:rPr>
              <a:t>Чидамбараме</a:t>
            </a:r>
            <a:r>
              <a:rPr lang="uk-UA" sz="2000" dirty="0" smtClean="0">
                <a:solidFill>
                  <a:schemeClr val="bg1"/>
                </a:solidFill>
              </a:rPr>
              <a:t> (штат </a:t>
            </a:r>
            <a:r>
              <a:rPr lang="uk-UA" sz="2000" dirty="0" err="1" smtClean="0">
                <a:solidFill>
                  <a:schemeClr val="bg1"/>
                </a:solidFill>
              </a:rPr>
              <a:t>Тамілнад</a:t>
            </a:r>
            <a:r>
              <a:rPr lang="uk-UA" sz="2000" dirty="0" smtClean="0">
                <a:solidFill>
                  <a:schemeClr val="bg1"/>
                </a:solidFill>
              </a:rPr>
              <a:t>) зображають 108 канонічних поз-рухів класичного танцю </a:t>
            </a:r>
            <a:r>
              <a:rPr lang="uk-UA" sz="2000" dirty="0" err="1" smtClean="0">
                <a:solidFill>
                  <a:schemeClr val="bg1"/>
                </a:solidFill>
              </a:rPr>
              <a:t>Бхарат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 err="1" smtClean="0">
                <a:solidFill>
                  <a:schemeClr val="bg1"/>
                </a:solidFill>
              </a:rPr>
              <a:t>Натьям</a:t>
            </a:r>
            <a:r>
              <a:rPr lang="uk-UA" sz="2000" dirty="0" smtClean="0">
                <a:solidFill>
                  <a:schemeClr val="bg1"/>
                </a:solidFill>
              </a:rPr>
              <a:t>.</a:t>
            </a:r>
            <a:endParaRPr lang="uk-UA" sz="2000" dirty="0" smtClean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786058"/>
            <a:ext cx="3005523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428604"/>
            <a:ext cx="5429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  <a:ea typeface="+mn-ea"/>
                <a:cs typeface="+mn-cs"/>
              </a:rPr>
              <a:t>Індуська традиція приписує танцю божественне походження.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643050"/>
            <a:ext cx="43577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Його творцем і першим виконавцем вважається бог </a:t>
            </a:r>
            <a:r>
              <a:rPr lang="uk-UA" sz="2000" i="1" dirty="0" err="1" smtClean="0">
                <a:solidFill>
                  <a:schemeClr val="bg1"/>
                </a:solidFill>
              </a:rPr>
              <a:t>Шива</a:t>
            </a:r>
            <a:r>
              <a:rPr lang="uk-UA" sz="2000" dirty="0" smtClean="0">
                <a:solidFill>
                  <a:schemeClr val="bg1"/>
                </a:solidFill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</a:rPr>
              <a:t>Натараджа</a:t>
            </a:r>
            <a:r>
              <a:rPr lang="ru-RU" sz="2000" dirty="0" smtClean="0">
                <a:solidFill>
                  <a:schemeClr val="bg1"/>
                </a:solidFill>
              </a:rPr>
              <a:t>– «</a:t>
            </a:r>
            <a:r>
              <a:rPr lang="ru-RU" sz="2000" dirty="0" err="1" smtClean="0">
                <a:solidFill>
                  <a:schemeClr val="bg1"/>
                </a:solidFill>
              </a:rPr>
              <a:t>Володар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танцю</a:t>
            </a:r>
            <a:r>
              <a:rPr lang="ru-RU" sz="2000" dirty="0" smtClean="0">
                <a:solidFill>
                  <a:schemeClr val="bg1"/>
                </a:solidFill>
              </a:rPr>
              <a:t>» один </a:t>
            </a:r>
            <a:r>
              <a:rPr lang="ru-RU" sz="2000" dirty="0" err="1" smtClean="0">
                <a:solidFill>
                  <a:schemeClr val="bg1"/>
                </a:solidFill>
              </a:rPr>
              <a:t>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трьох</a:t>
            </a:r>
            <a:r>
              <a:rPr lang="ru-RU" sz="2000" dirty="0" smtClean="0">
                <a:solidFill>
                  <a:schemeClr val="bg1"/>
                </a:solidFill>
              </a:rPr>
              <a:t> великих </a:t>
            </a:r>
            <a:r>
              <a:rPr lang="ru-RU" sz="2000" dirty="0" err="1" smtClean="0">
                <a:solidFill>
                  <a:schemeClr val="bg1"/>
                </a:solidFill>
              </a:rPr>
              <a:t>богів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індуїзму</a:t>
            </a:r>
            <a:r>
              <a:rPr lang="uk-UA" sz="2000" dirty="0" smtClean="0">
                <a:solidFill>
                  <a:schemeClr val="bg1"/>
                </a:solidFill>
              </a:rPr>
              <a:t>. У Стародавній Індії танець був обов'язковою частиною релігійного ритуалу. Його виконували храмові танцівниці </a:t>
            </a:r>
            <a:r>
              <a:rPr lang="uk-UA" sz="2000" i="1" dirty="0" err="1" smtClean="0">
                <a:solidFill>
                  <a:schemeClr val="bg1"/>
                </a:solidFill>
              </a:rPr>
              <a:t>девадаси</a:t>
            </a:r>
            <a:r>
              <a:rPr lang="uk-UA" sz="2000" dirty="0" smtClean="0">
                <a:solidFill>
                  <a:schemeClr val="bg1"/>
                </a:solidFill>
              </a:rPr>
              <a:t> («рабині Бога»).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14554"/>
            <a:ext cx="3775634" cy="444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14744" y="357166"/>
            <a:ext cx="46121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  <a:latin typeface="Monotype Corsiva" pitchFamily="66" charset="0"/>
                <a:ea typeface="+mn-ea"/>
                <a:cs typeface="+mn-cs"/>
              </a:rPr>
              <a:t>Індійський храмовий танець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1500174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</a:rPr>
              <a:t>частина релігійного обряду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</a:rPr>
              <a:t>Індійський храмовий танець – це форма «динамічної медитації» з метою досягнення гармонії тіла і емоцій. При правильному виконанні танець - це спосіб звільнення від нескінченного ланцюга перероджень.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Танець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розглядався</a:t>
            </a:r>
            <a:r>
              <a:rPr lang="ru-RU" sz="2000" dirty="0" smtClean="0">
                <a:solidFill>
                  <a:schemeClr val="bg1"/>
                </a:solidFill>
              </a:rPr>
              <a:t> як </a:t>
            </a:r>
            <a:r>
              <a:rPr lang="ru-RU" sz="2000" dirty="0" err="1" smtClean="0">
                <a:solidFill>
                  <a:schemeClr val="bg1"/>
                </a:solidFill>
              </a:rPr>
              <a:t>явище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божественне</a:t>
            </a:r>
            <a:r>
              <a:rPr lang="ru-RU" sz="2000" dirty="0" smtClean="0">
                <a:solidFill>
                  <a:schemeClr val="bg1"/>
                </a:solidFill>
              </a:rPr>
              <a:t>, дар </a:t>
            </a:r>
            <a:r>
              <a:rPr lang="ru-RU" sz="2000" dirty="0" err="1" smtClean="0">
                <a:solidFill>
                  <a:schemeClr val="bg1"/>
                </a:solidFill>
              </a:rPr>
              <a:t>богів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людству</a:t>
            </a:r>
            <a:r>
              <a:rPr lang="ru-RU" sz="2000" dirty="0" smtClean="0">
                <a:solidFill>
                  <a:schemeClr val="bg1"/>
                </a:solidFill>
              </a:rPr>
              <a:t>. У </a:t>
            </a:r>
            <a:r>
              <a:rPr lang="ru-RU" sz="2000" dirty="0" err="1" smtClean="0">
                <a:solidFill>
                  <a:schemeClr val="bg1"/>
                </a:solidFill>
              </a:rPr>
              <a:t>індуїзмі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танець</a:t>
            </a: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</a:rPr>
              <a:t>засіб</a:t>
            </a:r>
            <a:r>
              <a:rPr lang="ru-RU" sz="2000" dirty="0" smtClean="0">
                <a:solidFill>
                  <a:schemeClr val="bg1"/>
                </a:solidFill>
              </a:rPr>
              <a:t> духовного </a:t>
            </a:r>
            <a:r>
              <a:rPr lang="ru-RU" sz="2000" dirty="0" err="1" smtClean="0">
                <a:solidFill>
                  <a:schemeClr val="bg1"/>
                </a:solidFill>
              </a:rPr>
              <a:t>розвитку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людини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uk-UA" sz="20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28802"/>
            <a:ext cx="365625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9058" y="214290"/>
            <a:ext cx="2045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мудра і </a:t>
            </a:r>
            <a:r>
              <a:rPr lang="uk-UA" sz="2800" dirty="0" err="1" smtClean="0">
                <a:solidFill>
                  <a:schemeClr val="bg1"/>
                </a:solidFill>
                <a:latin typeface="Monotype Corsiva" pitchFamily="66" charset="0"/>
              </a:rPr>
              <a:t>хаста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1571612"/>
            <a:ext cx="38576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правила, що визначають мову рук, тулуба, плечей, шиї. 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Існує 24 типи рухів однією кистю, 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13 типів рухів кистями рук, 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10 рухів руками цілком, 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5 типів рухів для грудної клітки і по 5 типів для торсу, живота і стегон. 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Є типи рухів для брів, а також 36 типів поглядів. </a:t>
            </a:r>
            <a:endParaRPr lang="uk-UA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405104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Алла\а худ культ 11 к\презентації\Презентації  (11 клас) із худ. культури\Семінар ХК 11-2\індія\мудри\38459339_x_738a397b.jpg"/>
          <p:cNvPicPr>
            <a:picLocks noChangeAspect="1" noChangeArrowheads="1"/>
          </p:cNvPicPr>
          <p:nvPr/>
        </p:nvPicPr>
        <p:blipFill>
          <a:blip r:embed="rId4"/>
          <a:srcRect l="34674" r="32663" b="69168"/>
          <a:stretch>
            <a:fillRect/>
          </a:stretch>
        </p:blipFill>
        <p:spPr bwMode="auto">
          <a:xfrm>
            <a:off x="7143768" y="142852"/>
            <a:ext cx="187960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:\Алла\а худ культ 11 к\презентації\Презентації  (11 клас) із худ. культури\Семінар ХК 11-2\індія\мудри\38459339_x_738a397b.jpg"/>
          <p:cNvPicPr>
            <a:picLocks noChangeAspect="1" noChangeArrowheads="1"/>
          </p:cNvPicPr>
          <p:nvPr/>
        </p:nvPicPr>
        <p:blipFill>
          <a:blip r:embed="rId4"/>
          <a:srcRect l="6862" t="63744" r="69868"/>
          <a:stretch>
            <a:fillRect/>
          </a:stretch>
        </p:blipFill>
        <p:spPr bwMode="auto">
          <a:xfrm>
            <a:off x="7715272" y="5221287"/>
            <a:ext cx="133985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Алла\а худ культ 11 к\презентації\Презентації  (11 клас) із худ. культури\Семінар ХК 11-2\індія\мудри\38459339_x_738a397b.jpg"/>
          <p:cNvPicPr>
            <a:picLocks noChangeAspect="1" noChangeArrowheads="1"/>
          </p:cNvPicPr>
          <p:nvPr/>
        </p:nvPicPr>
        <p:blipFill>
          <a:blip r:embed="rId4"/>
          <a:srcRect l="67880" b="69530"/>
          <a:stretch>
            <a:fillRect/>
          </a:stretch>
        </p:blipFill>
        <p:spPr bwMode="auto">
          <a:xfrm>
            <a:off x="2428860" y="5000636"/>
            <a:ext cx="18478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background.uz/_ph/21/56008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6314" y="285728"/>
            <a:ext cx="39290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</a:rPr>
              <a:t>Існують правила позицій </a:t>
            </a:r>
            <a:r>
              <a:rPr lang="uk-UA" sz="2000" dirty="0" err="1" smtClean="0">
                <a:solidFill>
                  <a:schemeClr val="bg1"/>
                </a:solidFill>
              </a:rPr>
              <a:t>ступнів</a:t>
            </a:r>
            <a:r>
              <a:rPr lang="uk-UA" sz="2000" dirty="0" smtClean="0">
                <a:solidFill>
                  <a:schemeClr val="bg1"/>
                </a:solidFill>
              </a:rPr>
              <a:t>. Майже всі танці індуїстів виконуються босоніж – традиції, що прийшли з історії, оскільки в храм можна було заходити виключно босоніж.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</a:rPr>
              <a:t>На виконавці храмового танцю величезне число прикрас, Бронзові дзвіночки на ногах, золоті браслети на зап'ястях і над ліктями, в носі кільце </a:t>
            </a:r>
            <a:r>
              <a:rPr lang="uk-UA" sz="2000" dirty="0" err="1" smtClean="0">
                <a:solidFill>
                  <a:schemeClr val="bg1"/>
                </a:solidFill>
              </a:rPr>
              <a:t>натх</a:t>
            </a:r>
            <a:r>
              <a:rPr lang="uk-UA" sz="2000" dirty="0" smtClean="0">
                <a:solidFill>
                  <a:schemeClr val="bg1"/>
                </a:solidFill>
              </a:rPr>
              <a:t>, сполучене ланцюжком з мочкою вуха, на шиї намисто, голову обхвачує плоский обруч з підвіскою.</a:t>
            </a:r>
            <a:endParaRPr lang="uk-UA" sz="2000" dirty="0" smtClean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3029" r="35361" b="5275"/>
          <a:stretch>
            <a:fillRect/>
          </a:stretch>
        </p:blipFill>
        <p:spPr bwMode="auto">
          <a:xfrm>
            <a:off x="285720" y="1714488"/>
            <a:ext cx="3589337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14290"/>
            <a:ext cx="35626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4751388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D:\Алла\а худ культ 11 к\презентації\Презентації  (11 клас) із худ. культури\Семінар ХК 11-2\індія\мудри\38459339_x_738a397b.jpg"/>
          <p:cNvPicPr>
            <a:picLocks noChangeAspect="1" noChangeArrowheads="1"/>
          </p:cNvPicPr>
          <p:nvPr/>
        </p:nvPicPr>
        <p:blipFill>
          <a:blip r:embed="rId6"/>
          <a:srcRect t="31691" r="69016" b="36618"/>
          <a:stretch>
            <a:fillRect/>
          </a:stretch>
        </p:blipFill>
        <p:spPr bwMode="auto">
          <a:xfrm>
            <a:off x="3571868" y="4857760"/>
            <a:ext cx="230505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774</Words>
  <Application>Microsoft Office PowerPoint</Application>
  <PresentationFormat>Экран (4:3)</PresentationFormat>
  <Paragraphs>53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</cp:revision>
  <dcterms:created xsi:type="dcterms:W3CDTF">2014-05-19T15:48:26Z</dcterms:created>
  <dcterms:modified xsi:type="dcterms:W3CDTF">2014-05-19T17:13:49Z</dcterms:modified>
</cp:coreProperties>
</file>