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6" r:id="rId2"/>
    <p:sldId id="258" r:id="rId3"/>
    <p:sldId id="274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ськів Михайло" initials="ММ" lastIdx="1" clrIdx="0">
    <p:extLst>
      <p:ext uri="{19B8F6BF-5375-455C-9EA6-DF929625EA0E}">
        <p15:presenceInfo xmlns:p15="http://schemas.microsoft.com/office/powerpoint/2012/main" userId="e95a715b608b22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522EE-8EF6-4678-BEA8-1CD6BA5CA63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80E226B7-DA2C-4322-8F3D-5D06B7A4E57E}">
      <dgm:prSet phldrT="[Текст]"/>
      <dgm:spPr/>
      <dgm:t>
        <a:bodyPr/>
        <a:lstStyle/>
        <a:p>
          <a:r>
            <a:rPr lang="uk-UA" dirty="0" smtClean="0"/>
            <a:t>Логотип організації</a:t>
          </a:r>
          <a:endParaRPr lang="uk-UA" dirty="0"/>
        </a:p>
      </dgm:t>
    </dgm:pt>
    <dgm:pt modelId="{1D008BC7-C4B5-428E-9614-7636FD65F4AC}" type="parTrans" cxnId="{D0F5E993-78B3-4326-B649-35B32E1325F9}">
      <dgm:prSet/>
      <dgm:spPr/>
      <dgm:t>
        <a:bodyPr/>
        <a:lstStyle/>
        <a:p>
          <a:endParaRPr lang="uk-UA"/>
        </a:p>
      </dgm:t>
    </dgm:pt>
    <dgm:pt modelId="{12EB9BD6-A5DA-415B-B66E-A79914BF47F1}" type="sibTrans" cxnId="{D0F5E993-78B3-4326-B649-35B32E1325F9}">
      <dgm:prSet/>
      <dgm:spPr/>
      <dgm:t>
        <a:bodyPr/>
        <a:lstStyle/>
        <a:p>
          <a:endParaRPr lang="uk-UA"/>
        </a:p>
      </dgm:t>
    </dgm:pt>
    <dgm:pt modelId="{399A6864-F115-4460-8396-9322E5B44AED}" type="pres">
      <dgm:prSet presAssocID="{54F522EE-8EF6-4678-BEA8-1CD6BA5CA63A}" presName="Name0" presStyleCnt="0">
        <dgm:presLayoutVars>
          <dgm:dir/>
          <dgm:resizeHandles val="exact"/>
        </dgm:presLayoutVars>
      </dgm:prSet>
      <dgm:spPr/>
    </dgm:pt>
    <dgm:pt modelId="{72C333F3-3327-468F-B9DE-0BCBEACC4C09}" type="pres">
      <dgm:prSet presAssocID="{80E226B7-DA2C-4322-8F3D-5D06B7A4E57E}" presName="composite" presStyleCnt="0"/>
      <dgm:spPr/>
    </dgm:pt>
    <dgm:pt modelId="{6AE97E85-29D0-41B0-9279-F9C632B6F045}" type="pres">
      <dgm:prSet presAssocID="{80E226B7-DA2C-4322-8F3D-5D06B7A4E57E}" presName="rect1" presStyleLbl="trAlignAcc1" presStyleIdx="0" presStyleCnt="1" custLinFactY="-100000" custLinFactNeighborX="-2068" custLinFactNeighborY="-1818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4C40CC-2CC7-49A4-A572-2E92446B7943}" type="pres">
      <dgm:prSet presAssocID="{80E226B7-DA2C-4322-8F3D-5D06B7A4E57E}" presName="rect2" presStyleLbl="fgImgPlace1" presStyleIdx="0" presStyleCnt="1" custScaleX="463755" custScaleY="463755" custLinFactX="-100000" custLinFactNeighborX="-159409" custLinFactNeighborY="17202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1014" y1="31089" x2="11014" y2="31089"/>
                        <a14:foregroundMark x1="26087" y1="11485" x2="26087" y2="11485"/>
                        <a14:foregroundMark x1="42609" y1="15842" x2="42609" y2="15842"/>
                        <a14:foregroundMark x1="64638" y1="14257" x2="64638" y2="14257"/>
                        <a14:foregroundMark x1="63478" y1="15644" x2="63478" y2="15644"/>
                        <a14:foregroundMark x1="68406" y1="7327" x2="68406" y2="7327"/>
                        <a14:foregroundMark x1="57681" y1="2970" x2="57681" y2="2970"/>
                        <a14:foregroundMark x1="47536" y1="1782" x2="47536" y2="1782"/>
                        <a14:foregroundMark x1="88696" y1="13861" x2="88696" y2="13861"/>
                        <a14:foregroundMark x1="97971" y1="33069" x2="97971" y2="33069"/>
                        <a14:foregroundMark x1="97391" y1="55644" x2="97391" y2="55644"/>
                        <a14:foregroundMark x1="96232" y1="79208" x2="96232" y2="79208"/>
                        <a14:foregroundMark x1="86377" y1="90297" x2="86377" y2="90297"/>
                        <a14:foregroundMark x1="70725" y1="96832" x2="70725" y2="96832"/>
                        <a14:foregroundMark x1="46087" y1="98614" x2="46087" y2="98614"/>
                        <a14:foregroundMark x1="29855" y1="95644" x2="29855" y2="95644"/>
                        <a14:foregroundMark x1="17101" y1="88713" x2="17101" y2="88713"/>
                        <a14:foregroundMark x1="9565" y1="82178" x2="9565" y2="82178"/>
                        <a14:foregroundMark x1="4348" y1="73861" x2="4348" y2="73861"/>
                        <a14:foregroundMark x1="1449" y1="65743" x2="2319" y2="32475"/>
                        <a14:foregroundMark x1="98261" y1="69505" x2="97971" y2="20792"/>
                        <a14:foregroundMark x1="92754" y1="83762" x2="92754" y2="83762"/>
                        <a14:foregroundMark x1="89565" y1="87525" x2="89565" y2="87525"/>
                        <a14:foregroundMark x1="81159" y1="92673" x2="81159" y2="92673"/>
                        <a14:foregroundMark x1="77971" y1="94653" x2="77391" y2="94653"/>
                        <a14:foregroundMark x1="78841" y1="11089" x2="78841" y2="11089"/>
                        <a14:foregroundMark x1="78841" y1="11089" x2="78841" y2="11089"/>
                        <a14:foregroundMark x1="77101" y1="15446" x2="77101" y2="15446"/>
                        <a14:foregroundMark x1="79710" y1="17624" x2="79420" y2="18218"/>
                        <a14:foregroundMark x1="79420" y1="19010" x2="79420" y2="19010"/>
                        <a14:foregroundMark x1="79130" y1="20198" x2="79130" y2="21188"/>
                        <a14:foregroundMark x1="79130" y1="22772" x2="79710" y2="24158"/>
                        <a14:foregroundMark x1="80000" y1="26733" x2="80000" y2="27921"/>
                        <a14:foregroundMark x1="80000" y1="29703" x2="79130" y2="34653"/>
                        <a14:foregroundMark x1="79130" y1="36040" x2="79130" y2="37624"/>
                        <a14:foregroundMark x1="79130" y1="40396" x2="79130" y2="41584"/>
                        <a14:foregroundMark x1="79420" y1="43762" x2="79710" y2="45149"/>
                        <a14:foregroundMark x1="81159" y1="46535" x2="81739" y2="47129"/>
                        <a14:foregroundMark x1="68986" y1="39010" x2="65797" y2="37426"/>
                        <a14:foregroundMark x1="63768" y1="35842" x2="62029" y2="33663"/>
                        <a14:foregroundMark x1="61739" y1="32079" x2="61739" y2="29109"/>
                        <a14:foregroundMark x1="61739" y1="28119" x2="62319" y2="24752"/>
                        <a14:foregroundMark x1="62609" y1="21980" x2="62319" y2="19208"/>
                        <a14:foregroundMark x1="62029" y1="17624" x2="61449" y2="15248"/>
                        <a14:foregroundMark x1="61159" y1="13069" x2="61159" y2="12475"/>
                        <a14:foregroundMark x1="61159" y1="12079" x2="61159" y2="12079"/>
                        <a14:foregroundMark x1="60870" y1="16238" x2="60290" y2="18812"/>
                        <a14:foregroundMark x1="66957" y1="11683" x2="66957" y2="11683"/>
                        <a14:foregroundMark x1="63768" y1="10693" x2="63768" y2="10693"/>
                        <a14:foregroundMark x1="63768" y1="10099" x2="62319" y2="8911"/>
                        <a14:foregroundMark x1="62319" y1="8515" x2="62319" y2="8515"/>
                        <a14:foregroundMark x1="45797" y1="12277" x2="45797" y2="12277"/>
                        <a14:foregroundMark x1="43768" y1="11089" x2="43768" y2="11089"/>
                        <a14:foregroundMark x1="42029" y1="10297" x2="42029" y2="10297"/>
                        <a14:foregroundMark x1="41159" y1="10297" x2="40290" y2="10297"/>
                        <a14:foregroundMark x1="41449" y1="17030" x2="41449" y2="17030"/>
                        <a14:foregroundMark x1="41449" y1="16634" x2="41449" y2="16634"/>
                        <a14:foregroundMark x1="39710" y1="22772" x2="39710" y2="22772"/>
                        <a14:foregroundMark x1="41739" y1="23366" x2="41739" y2="23366"/>
                        <a14:foregroundMark x1="26087" y1="28713" x2="26087" y2="28713"/>
                        <a14:foregroundMark x1="3188" y1="45941" x2="3188" y2="45941"/>
                        <a14:foregroundMark x1="25797" y1="18614" x2="25797" y2="18614"/>
                        <a14:backgroundMark x1="13623" y1="16832" x2="13623" y2="1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ttp://dovirakh.ucoz.org/risunok2.jpg"/>
        </a:ext>
      </dgm:extLst>
    </dgm:pt>
  </dgm:ptLst>
  <dgm:cxnLst>
    <dgm:cxn modelId="{F82193FE-1966-4056-BC67-BF126831FABF}" type="presOf" srcId="{80E226B7-DA2C-4322-8F3D-5D06B7A4E57E}" destId="{6AE97E85-29D0-41B0-9279-F9C632B6F045}" srcOrd="0" destOrd="0" presId="urn:microsoft.com/office/officeart/2008/layout/PictureStrips"/>
    <dgm:cxn modelId="{3FFF2082-8A5C-40B1-A63B-8D21FF9553F0}" type="presOf" srcId="{54F522EE-8EF6-4678-BEA8-1CD6BA5CA63A}" destId="{399A6864-F115-4460-8396-9322E5B44AED}" srcOrd="0" destOrd="0" presId="urn:microsoft.com/office/officeart/2008/layout/PictureStrips"/>
    <dgm:cxn modelId="{D0F5E993-78B3-4326-B649-35B32E1325F9}" srcId="{54F522EE-8EF6-4678-BEA8-1CD6BA5CA63A}" destId="{80E226B7-DA2C-4322-8F3D-5D06B7A4E57E}" srcOrd="0" destOrd="0" parTransId="{1D008BC7-C4B5-428E-9614-7636FD65F4AC}" sibTransId="{12EB9BD6-A5DA-415B-B66E-A79914BF47F1}"/>
    <dgm:cxn modelId="{76122925-A572-4BCE-9451-ED547A929930}" type="presParOf" srcId="{399A6864-F115-4460-8396-9322E5B44AED}" destId="{72C333F3-3327-468F-B9DE-0BCBEACC4C09}" srcOrd="0" destOrd="0" presId="urn:microsoft.com/office/officeart/2008/layout/PictureStrips"/>
    <dgm:cxn modelId="{3F585F04-B155-4CC3-AF84-B193D35F1D88}" type="presParOf" srcId="{72C333F3-3327-468F-B9DE-0BCBEACC4C09}" destId="{6AE97E85-29D0-41B0-9279-F9C632B6F045}" srcOrd="0" destOrd="0" presId="urn:microsoft.com/office/officeart/2008/layout/PictureStrips"/>
    <dgm:cxn modelId="{BC056679-E244-47C2-88A7-5F4B9CB98ACD}" type="presParOf" srcId="{72C333F3-3327-468F-B9DE-0BCBEACC4C09}" destId="{034C40CC-2CC7-49A4-A572-2E92446B794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522EE-8EF6-4678-BEA8-1CD6BA5CA63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80E226B7-DA2C-4322-8F3D-5D06B7A4E57E}">
      <dgm:prSet phldrT="[Текст]"/>
      <dgm:spPr/>
      <dgm:t>
        <a:bodyPr/>
        <a:lstStyle/>
        <a:p>
          <a:r>
            <a:rPr lang="uk-UA" dirty="0" smtClean="0"/>
            <a:t>Логотип організації</a:t>
          </a:r>
          <a:endParaRPr lang="uk-UA" dirty="0"/>
        </a:p>
      </dgm:t>
    </dgm:pt>
    <dgm:pt modelId="{1D008BC7-C4B5-428E-9614-7636FD65F4AC}" type="parTrans" cxnId="{D0F5E993-78B3-4326-B649-35B32E1325F9}">
      <dgm:prSet/>
      <dgm:spPr/>
      <dgm:t>
        <a:bodyPr/>
        <a:lstStyle/>
        <a:p>
          <a:endParaRPr lang="uk-UA"/>
        </a:p>
      </dgm:t>
    </dgm:pt>
    <dgm:pt modelId="{12EB9BD6-A5DA-415B-B66E-A79914BF47F1}" type="sibTrans" cxnId="{D0F5E993-78B3-4326-B649-35B32E1325F9}">
      <dgm:prSet/>
      <dgm:spPr/>
      <dgm:t>
        <a:bodyPr/>
        <a:lstStyle/>
        <a:p>
          <a:endParaRPr lang="uk-UA"/>
        </a:p>
      </dgm:t>
    </dgm:pt>
    <dgm:pt modelId="{399A6864-F115-4460-8396-9322E5B44AED}" type="pres">
      <dgm:prSet presAssocID="{54F522EE-8EF6-4678-BEA8-1CD6BA5CA63A}" presName="Name0" presStyleCnt="0">
        <dgm:presLayoutVars>
          <dgm:dir/>
          <dgm:resizeHandles val="exact"/>
        </dgm:presLayoutVars>
      </dgm:prSet>
      <dgm:spPr/>
    </dgm:pt>
    <dgm:pt modelId="{72C333F3-3327-468F-B9DE-0BCBEACC4C09}" type="pres">
      <dgm:prSet presAssocID="{80E226B7-DA2C-4322-8F3D-5D06B7A4E57E}" presName="composite" presStyleCnt="0"/>
      <dgm:spPr/>
    </dgm:pt>
    <dgm:pt modelId="{6AE97E85-29D0-41B0-9279-F9C632B6F045}" type="pres">
      <dgm:prSet presAssocID="{80E226B7-DA2C-4322-8F3D-5D06B7A4E57E}" presName="rect1" presStyleLbl="trAlignAcc1" presStyleIdx="0" presStyleCnt="1" custLinFactY="-100000" custLinFactNeighborX="-2068" custLinFactNeighborY="-1818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4C40CC-2CC7-49A4-A572-2E92446B7943}" type="pres">
      <dgm:prSet presAssocID="{80E226B7-DA2C-4322-8F3D-5D06B7A4E57E}" presName="rect2" presStyleLbl="fgImgPlace1" presStyleIdx="0" presStyleCnt="1" custScaleX="463755" custScaleY="463755" custLinFactX="-100000" custLinFactNeighborX="-159409" custLinFactNeighborY="17202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1014" y1="31089" x2="11014" y2="31089"/>
                        <a14:foregroundMark x1="26087" y1="11485" x2="26087" y2="11485"/>
                        <a14:foregroundMark x1="42609" y1="15842" x2="42609" y2="15842"/>
                        <a14:foregroundMark x1="64638" y1="14257" x2="64638" y2="14257"/>
                        <a14:foregroundMark x1="63478" y1="15644" x2="63478" y2="15644"/>
                        <a14:foregroundMark x1="68406" y1="7327" x2="68406" y2="7327"/>
                        <a14:foregroundMark x1="57681" y1="2970" x2="57681" y2="2970"/>
                        <a14:foregroundMark x1="47536" y1="1782" x2="47536" y2="1782"/>
                        <a14:foregroundMark x1="88696" y1="13861" x2="88696" y2="13861"/>
                        <a14:foregroundMark x1="97971" y1="33069" x2="97971" y2="33069"/>
                        <a14:foregroundMark x1="97391" y1="55644" x2="97391" y2="55644"/>
                        <a14:foregroundMark x1="96232" y1="79208" x2="96232" y2="79208"/>
                        <a14:foregroundMark x1="86377" y1="90297" x2="86377" y2="90297"/>
                        <a14:foregroundMark x1="70725" y1="96832" x2="70725" y2="96832"/>
                        <a14:foregroundMark x1="46087" y1="98614" x2="46087" y2="98614"/>
                        <a14:foregroundMark x1="29855" y1="95644" x2="29855" y2="95644"/>
                        <a14:foregroundMark x1="17101" y1="88713" x2="17101" y2="88713"/>
                        <a14:foregroundMark x1="9565" y1="82178" x2="9565" y2="82178"/>
                        <a14:foregroundMark x1="4348" y1="73861" x2="4348" y2="73861"/>
                        <a14:foregroundMark x1="1449" y1="65743" x2="2319" y2="32475"/>
                        <a14:foregroundMark x1="98261" y1="69505" x2="97971" y2="20792"/>
                        <a14:foregroundMark x1="92754" y1="83762" x2="92754" y2="83762"/>
                        <a14:foregroundMark x1="89565" y1="87525" x2="89565" y2="87525"/>
                        <a14:foregroundMark x1="81159" y1="92673" x2="81159" y2="92673"/>
                        <a14:foregroundMark x1="77971" y1="94653" x2="77391" y2="94653"/>
                        <a14:foregroundMark x1="78841" y1="11089" x2="78841" y2="11089"/>
                        <a14:foregroundMark x1="78841" y1="11089" x2="78841" y2="11089"/>
                        <a14:foregroundMark x1="77101" y1="15446" x2="77101" y2="15446"/>
                        <a14:foregroundMark x1="79710" y1="17624" x2="79420" y2="18218"/>
                        <a14:foregroundMark x1="79420" y1="19010" x2="79420" y2="19010"/>
                        <a14:foregroundMark x1="79130" y1="20198" x2="79130" y2="21188"/>
                        <a14:foregroundMark x1="79130" y1="22772" x2="79710" y2="24158"/>
                        <a14:foregroundMark x1="80000" y1="26733" x2="80000" y2="27921"/>
                        <a14:foregroundMark x1="80000" y1="29703" x2="79130" y2="34653"/>
                        <a14:foregroundMark x1="79130" y1="36040" x2="79130" y2="37624"/>
                        <a14:foregroundMark x1="79130" y1="40396" x2="79130" y2="41584"/>
                        <a14:foregroundMark x1="79420" y1="43762" x2="79710" y2="45149"/>
                        <a14:foregroundMark x1="81159" y1="46535" x2="81739" y2="47129"/>
                        <a14:foregroundMark x1="68986" y1="39010" x2="65797" y2="37426"/>
                        <a14:foregroundMark x1="63768" y1="35842" x2="62029" y2="33663"/>
                        <a14:foregroundMark x1="61739" y1="32079" x2="61739" y2="29109"/>
                        <a14:foregroundMark x1="61739" y1="28119" x2="62319" y2="24752"/>
                        <a14:foregroundMark x1="62609" y1="21980" x2="62319" y2="19208"/>
                        <a14:foregroundMark x1="62029" y1="17624" x2="61449" y2="15248"/>
                        <a14:foregroundMark x1="61159" y1="13069" x2="61159" y2="12475"/>
                        <a14:foregroundMark x1="61159" y1="12079" x2="61159" y2="12079"/>
                        <a14:foregroundMark x1="60870" y1="16238" x2="60290" y2="18812"/>
                        <a14:foregroundMark x1="66957" y1="11683" x2="66957" y2="11683"/>
                        <a14:foregroundMark x1="63768" y1="10693" x2="63768" y2="10693"/>
                        <a14:foregroundMark x1="63768" y1="10099" x2="62319" y2="8911"/>
                        <a14:foregroundMark x1="62319" y1="8515" x2="62319" y2="8515"/>
                        <a14:foregroundMark x1="45797" y1="12277" x2="45797" y2="12277"/>
                        <a14:foregroundMark x1="43768" y1="11089" x2="43768" y2="11089"/>
                        <a14:foregroundMark x1="42029" y1="10297" x2="42029" y2="10297"/>
                        <a14:foregroundMark x1="41159" y1="10297" x2="40290" y2="10297"/>
                        <a14:foregroundMark x1="41449" y1="17030" x2="41449" y2="17030"/>
                        <a14:foregroundMark x1="41449" y1="16634" x2="41449" y2="16634"/>
                        <a14:foregroundMark x1="39710" y1="22772" x2="39710" y2="22772"/>
                        <a14:foregroundMark x1="41739" y1="23366" x2="41739" y2="23366"/>
                        <a14:foregroundMark x1="26087" y1="28713" x2="26087" y2="28713"/>
                        <a14:foregroundMark x1="3188" y1="45941" x2="3188" y2="45941"/>
                        <a14:foregroundMark x1="25797" y1="18614" x2="25797" y2="18614"/>
                        <a14:backgroundMark x1="13623" y1="16832" x2="13623" y2="1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ttp://dovirakh.ucoz.org/risunok2.jpg"/>
        </a:ext>
      </dgm:extLst>
    </dgm:pt>
  </dgm:ptLst>
  <dgm:cxnLst>
    <dgm:cxn modelId="{ABC81FA9-92B1-4044-BEAE-544201C0F876}" type="presOf" srcId="{54F522EE-8EF6-4678-BEA8-1CD6BA5CA63A}" destId="{399A6864-F115-4460-8396-9322E5B44AED}" srcOrd="0" destOrd="0" presId="urn:microsoft.com/office/officeart/2008/layout/PictureStrips"/>
    <dgm:cxn modelId="{6ABFDF19-D390-4D8B-BBE8-CB42F43BA906}" type="presOf" srcId="{80E226B7-DA2C-4322-8F3D-5D06B7A4E57E}" destId="{6AE97E85-29D0-41B0-9279-F9C632B6F045}" srcOrd="0" destOrd="0" presId="urn:microsoft.com/office/officeart/2008/layout/PictureStrips"/>
    <dgm:cxn modelId="{D0F5E993-78B3-4326-B649-35B32E1325F9}" srcId="{54F522EE-8EF6-4678-BEA8-1CD6BA5CA63A}" destId="{80E226B7-DA2C-4322-8F3D-5D06B7A4E57E}" srcOrd="0" destOrd="0" parTransId="{1D008BC7-C4B5-428E-9614-7636FD65F4AC}" sibTransId="{12EB9BD6-A5DA-415B-B66E-A79914BF47F1}"/>
    <dgm:cxn modelId="{B6B83BC4-9CEF-4C24-BCFA-2216F902298C}" type="presParOf" srcId="{399A6864-F115-4460-8396-9322E5B44AED}" destId="{72C333F3-3327-468F-B9DE-0BCBEACC4C09}" srcOrd="0" destOrd="0" presId="urn:microsoft.com/office/officeart/2008/layout/PictureStrips"/>
    <dgm:cxn modelId="{56C35886-E559-4A51-B269-85951E0B9862}" type="presParOf" srcId="{72C333F3-3327-468F-B9DE-0BCBEACC4C09}" destId="{6AE97E85-29D0-41B0-9279-F9C632B6F045}" srcOrd="0" destOrd="0" presId="urn:microsoft.com/office/officeart/2008/layout/PictureStrips"/>
    <dgm:cxn modelId="{BF1C2239-2AEC-4584-A978-479A71161E0E}" type="presParOf" srcId="{72C333F3-3327-468F-B9DE-0BCBEACC4C09}" destId="{034C40CC-2CC7-49A4-A572-2E92446B794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97E85-29D0-41B0-9279-F9C632B6F045}">
      <dsp:nvSpPr>
        <dsp:cNvPr id="0" name=""/>
        <dsp:cNvSpPr/>
      </dsp:nvSpPr>
      <dsp:spPr>
        <a:xfrm>
          <a:off x="957044" y="126035"/>
          <a:ext cx="2279749" cy="712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4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Логотип організації</a:t>
          </a:r>
          <a:endParaRPr lang="uk-UA" sz="2000" kern="1200" dirty="0"/>
        </a:p>
      </dsp:txBody>
      <dsp:txXfrm>
        <a:off x="957044" y="126035"/>
        <a:ext cx="2279749" cy="712421"/>
      </dsp:txXfrm>
    </dsp:sp>
    <dsp:sp modelId="{034C40CC-2CC7-49A4-A572-2E92446B7943}">
      <dsp:nvSpPr>
        <dsp:cNvPr id="0" name=""/>
        <dsp:cNvSpPr/>
      </dsp:nvSpPr>
      <dsp:spPr>
        <a:xfrm>
          <a:off x="0" y="799198"/>
          <a:ext cx="2312723" cy="3469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1014" y1="31089" x2="11014" y2="31089"/>
                        <a14:foregroundMark x1="26087" y1="11485" x2="26087" y2="11485"/>
                        <a14:foregroundMark x1="42609" y1="15842" x2="42609" y2="15842"/>
                        <a14:foregroundMark x1="64638" y1="14257" x2="64638" y2="14257"/>
                        <a14:foregroundMark x1="63478" y1="15644" x2="63478" y2="15644"/>
                        <a14:foregroundMark x1="68406" y1="7327" x2="68406" y2="7327"/>
                        <a14:foregroundMark x1="57681" y1="2970" x2="57681" y2="2970"/>
                        <a14:foregroundMark x1="47536" y1="1782" x2="47536" y2="1782"/>
                        <a14:foregroundMark x1="88696" y1="13861" x2="88696" y2="13861"/>
                        <a14:foregroundMark x1="97971" y1="33069" x2="97971" y2="33069"/>
                        <a14:foregroundMark x1="97391" y1="55644" x2="97391" y2="55644"/>
                        <a14:foregroundMark x1="96232" y1="79208" x2="96232" y2="79208"/>
                        <a14:foregroundMark x1="86377" y1="90297" x2="86377" y2="90297"/>
                        <a14:foregroundMark x1="70725" y1="96832" x2="70725" y2="96832"/>
                        <a14:foregroundMark x1="46087" y1="98614" x2="46087" y2="98614"/>
                        <a14:foregroundMark x1="29855" y1="95644" x2="29855" y2="95644"/>
                        <a14:foregroundMark x1="17101" y1="88713" x2="17101" y2="88713"/>
                        <a14:foregroundMark x1="9565" y1="82178" x2="9565" y2="82178"/>
                        <a14:foregroundMark x1="4348" y1="73861" x2="4348" y2="73861"/>
                        <a14:foregroundMark x1="1449" y1="65743" x2="2319" y2="32475"/>
                        <a14:foregroundMark x1="98261" y1="69505" x2="97971" y2="20792"/>
                        <a14:foregroundMark x1="92754" y1="83762" x2="92754" y2="83762"/>
                        <a14:foregroundMark x1="89565" y1="87525" x2="89565" y2="87525"/>
                        <a14:foregroundMark x1="81159" y1="92673" x2="81159" y2="92673"/>
                        <a14:foregroundMark x1="77971" y1="94653" x2="77391" y2="94653"/>
                        <a14:foregroundMark x1="78841" y1="11089" x2="78841" y2="11089"/>
                        <a14:foregroundMark x1="78841" y1="11089" x2="78841" y2="11089"/>
                        <a14:foregroundMark x1="77101" y1="15446" x2="77101" y2="15446"/>
                        <a14:foregroundMark x1="79710" y1="17624" x2="79420" y2="18218"/>
                        <a14:foregroundMark x1="79420" y1="19010" x2="79420" y2="19010"/>
                        <a14:foregroundMark x1="79130" y1="20198" x2="79130" y2="21188"/>
                        <a14:foregroundMark x1="79130" y1="22772" x2="79710" y2="24158"/>
                        <a14:foregroundMark x1="80000" y1="26733" x2="80000" y2="27921"/>
                        <a14:foregroundMark x1="80000" y1="29703" x2="79130" y2="34653"/>
                        <a14:foregroundMark x1="79130" y1="36040" x2="79130" y2="37624"/>
                        <a14:foregroundMark x1="79130" y1="40396" x2="79130" y2="41584"/>
                        <a14:foregroundMark x1="79420" y1="43762" x2="79710" y2="45149"/>
                        <a14:foregroundMark x1="81159" y1="46535" x2="81739" y2="47129"/>
                        <a14:foregroundMark x1="68986" y1="39010" x2="65797" y2="37426"/>
                        <a14:foregroundMark x1="63768" y1="35842" x2="62029" y2="33663"/>
                        <a14:foregroundMark x1="61739" y1="32079" x2="61739" y2="29109"/>
                        <a14:foregroundMark x1="61739" y1="28119" x2="62319" y2="24752"/>
                        <a14:foregroundMark x1="62609" y1="21980" x2="62319" y2="19208"/>
                        <a14:foregroundMark x1="62029" y1="17624" x2="61449" y2="15248"/>
                        <a14:foregroundMark x1="61159" y1="13069" x2="61159" y2="12475"/>
                        <a14:foregroundMark x1="61159" y1="12079" x2="61159" y2="12079"/>
                        <a14:foregroundMark x1="60870" y1="16238" x2="60290" y2="18812"/>
                        <a14:foregroundMark x1="66957" y1="11683" x2="66957" y2="11683"/>
                        <a14:foregroundMark x1="63768" y1="10693" x2="63768" y2="10693"/>
                        <a14:foregroundMark x1="63768" y1="10099" x2="62319" y2="8911"/>
                        <a14:foregroundMark x1="62319" y1="8515" x2="62319" y2="8515"/>
                        <a14:foregroundMark x1="45797" y1="12277" x2="45797" y2="12277"/>
                        <a14:foregroundMark x1="43768" y1="11089" x2="43768" y2="11089"/>
                        <a14:foregroundMark x1="42029" y1="10297" x2="42029" y2="10297"/>
                        <a14:foregroundMark x1="41159" y1="10297" x2="40290" y2="10297"/>
                        <a14:foregroundMark x1="41449" y1="17030" x2="41449" y2="17030"/>
                        <a14:foregroundMark x1="41449" y1="16634" x2="41449" y2="16634"/>
                        <a14:foregroundMark x1="39710" y1="22772" x2="39710" y2="22772"/>
                        <a14:foregroundMark x1="41739" y1="23366" x2="41739" y2="23366"/>
                        <a14:foregroundMark x1="26087" y1="28713" x2="26087" y2="28713"/>
                        <a14:foregroundMark x1="3188" y1="45941" x2="3188" y2="45941"/>
                        <a14:foregroundMark x1="25797" y1="18614" x2="25797" y2="18614"/>
                        <a14:backgroundMark x1="13623" y1="16832" x2="13623" y2="1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97E85-29D0-41B0-9279-F9C632B6F045}">
      <dsp:nvSpPr>
        <dsp:cNvPr id="0" name=""/>
        <dsp:cNvSpPr/>
      </dsp:nvSpPr>
      <dsp:spPr>
        <a:xfrm>
          <a:off x="957044" y="126035"/>
          <a:ext cx="2279749" cy="712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4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Логотип організації</a:t>
          </a:r>
          <a:endParaRPr lang="uk-UA" sz="2000" kern="1200" dirty="0"/>
        </a:p>
      </dsp:txBody>
      <dsp:txXfrm>
        <a:off x="957044" y="126035"/>
        <a:ext cx="2279749" cy="712421"/>
      </dsp:txXfrm>
    </dsp:sp>
    <dsp:sp modelId="{034C40CC-2CC7-49A4-A572-2E92446B7943}">
      <dsp:nvSpPr>
        <dsp:cNvPr id="0" name=""/>
        <dsp:cNvSpPr/>
      </dsp:nvSpPr>
      <dsp:spPr>
        <a:xfrm>
          <a:off x="0" y="799198"/>
          <a:ext cx="2312723" cy="3469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1014" y1="31089" x2="11014" y2="31089"/>
                        <a14:foregroundMark x1="26087" y1="11485" x2="26087" y2="11485"/>
                        <a14:foregroundMark x1="42609" y1="15842" x2="42609" y2="15842"/>
                        <a14:foregroundMark x1="64638" y1="14257" x2="64638" y2="14257"/>
                        <a14:foregroundMark x1="63478" y1="15644" x2="63478" y2="15644"/>
                        <a14:foregroundMark x1="68406" y1="7327" x2="68406" y2="7327"/>
                        <a14:foregroundMark x1="57681" y1="2970" x2="57681" y2="2970"/>
                        <a14:foregroundMark x1="47536" y1="1782" x2="47536" y2="1782"/>
                        <a14:foregroundMark x1="88696" y1="13861" x2="88696" y2="13861"/>
                        <a14:foregroundMark x1="97971" y1="33069" x2="97971" y2="33069"/>
                        <a14:foregroundMark x1="97391" y1="55644" x2="97391" y2="55644"/>
                        <a14:foregroundMark x1="96232" y1="79208" x2="96232" y2="79208"/>
                        <a14:foregroundMark x1="86377" y1="90297" x2="86377" y2="90297"/>
                        <a14:foregroundMark x1="70725" y1="96832" x2="70725" y2="96832"/>
                        <a14:foregroundMark x1="46087" y1="98614" x2="46087" y2="98614"/>
                        <a14:foregroundMark x1="29855" y1="95644" x2="29855" y2="95644"/>
                        <a14:foregroundMark x1="17101" y1="88713" x2="17101" y2="88713"/>
                        <a14:foregroundMark x1="9565" y1="82178" x2="9565" y2="82178"/>
                        <a14:foregroundMark x1="4348" y1="73861" x2="4348" y2="73861"/>
                        <a14:foregroundMark x1="1449" y1="65743" x2="2319" y2="32475"/>
                        <a14:foregroundMark x1="98261" y1="69505" x2="97971" y2="20792"/>
                        <a14:foregroundMark x1="92754" y1="83762" x2="92754" y2="83762"/>
                        <a14:foregroundMark x1="89565" y1="87525" x2="89565" y2="87525"/>
                        <a14:foregroundMark x1="81159" y1="92673" x2="81159" y2="92673"/>
                        <a14:foregroundMark x1="77971" y1="94653" x2="77391" y2="94653"/>
                        <a14:foregroundMark x1="78841" y1="11089" x2="78841" y2="11089"/>
                        <a14:foregroundMark x1="78841" y1="11089" x2="78841" y2="11089"/>
                        <a14:foregroundMark x1="77101" y1="15446" x2="77101" y2="15446"/>
                        <a14:foregroundMark x1="79710" y1="17624" x2="79420" y2="18218"/>
                        <a14:foregroundMark x1="79420" y1="19010" x2="79420" y2="19010"/>
                        <a14:foregroundMark x1="79130" y1="20198" x2="79130" y2="21188"/>
                        <a14:foregroundMark x1="79130" y1="22772" x2="79710" y2="24158"/>
                        <a14:foregroundMark x1="80000" y1="26733" x2="80000" y2="27921"/>
                        <a14:foregroundMark x1="80000" y1="29703" x2="79130" y2="34653"/>
                        <a14:foregroundMark x1="79130" y1="36040" x2="79130" y2="37624"/>
                        <a14:foregroundMark x1="79130" y1="40396" x2="79130" y2="41584"/>
                        <a14:foregroundMark x1="79420" y1="43762" x2="79710" y2="45149"/>
                        <a14:foregroundMark x1="81159" y1="46535" x2="81739" y2="47129"/>
                        <a14:foregroundMark x1="68986" y1="39010" x2="65797" y2="37426"/>
                        <a14:foregroundMark x1="63768" y1="35842" x2="62029" y2="33663"/>
                        <a14:foregroundMark x1="61739" y1="32079" x2="61739" y2="29109"/>
                        <a14:foregroundMark x1="61739" y1="28119" x2="62319" y2="24752"/>
                        <a14:foregroundMark x1="62609" y1="21980" x2="62319" y2="19208"/>
                        <a14:foregroundMark x1="62029" y1="17624" x2="61449" y2="15248"/>
                        <a14:foregroundMark x1="61159" y1="13069" x2="61159" y2="12475"/>
                        <a14:foregroundMark x1="61159" y1="12079" x2="61159" y2="12079"/>
                        <a14:foregroundMark x1="60870" y1="16238" x2="60290" y2="18812"/>
                        <a14:foregroundMark x1="66957" y1="11683" x2="66957" y2="11683"/>
                        <a14:foregroundMark x1="63768" y1="10693" x2="63768" y2="10693"/>
                        <a14:foregroundMark x1="63768" y1="10099" x2="62319" y2="8911"/>
                        <a14:foregroundMark x1="62319" y1="8515" x2="62319" y2="8515"/>
                        <a14:foregroundMark x1="45797" y1="12277" x2="45797" y2="12277"/>
                        <a14:foregroundMark x1="43768" y1="11089" x2="43768" y2="11089"/>
                        <a14:foregroundMark x1="42029" y1="10297" x2="42029" y2="10297"/>
                        <a14:foregroundMark x1="41159" y1="10297" x2="40290" y2="10297"/>
                        <a14:foregroundMark x1="41449" y1="17030" x2="41449" y2="17030"/>
                        <a14:foregroundMark x1="41449" y1="16634" x2="41449" y2="16634"/>
                        <a14:foregroundMark x1="39710" y1="22772" x2="39710" y2="22772"/>
                        <a14:foregroundMark x1="41739" y1="23366" x2="41739" y2="23366"/>
                        <a14:foregroundMark x1="26087" y1="28713" x2="26087" y2="28713"/>
                        <a14:foregroundMark x1="3188" y1="45941" x2="3188" y2="45941"/>
                        <a14:foregroundMark x1="25797" y1="18614" x2="25797" y2="18614"/>
                        <a14:backgroundMark x1="13623" y1="16832" x2="13623" y2="1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0AA96-7A65-4A76-B711-778BE1BF8425}" type="datetimeFigureOut">
              <a:rPr lang="uk-UA" smtClean="0"/>
              <a:t>20.05.2014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EE0C-B771-4325-AC09-7FD9622284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21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6EE0C-B771-4325-AC09-7FD9622284A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50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6EE0C-B771-4325-AC09-7FD9622284A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47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5/20/2014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Зайнятість і працевлаштування молоді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23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2581" y="631973"/>
            <a:ext cx="7235167" cy="5372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>
                <a:latin typeface="Lobster" panose="02000506000000020003" pitchFamily="2" charset="0"/>
              </a:rPr>
              <a:t>На даний момент у </a:t>
            </a:r>
            <a:r>
              <a:rPr lang="uk-UA" sz="2800" dirty="0">
                <a:latin typeface="Lobster" panose="02000506000000020003" pitchFamily="2" charset="0"/>
              </a:rPr>
              <a:t>сприянні працевлаштуванню та вторинній зайнятості молоді центри соціальних служб співпрацюють із різними </a:t>
            </a:r>
            <a:endParaRPr lang="en-US" sz="2800" dirty="0" smtClean="0">
              <a:latin typeface="Lobster" panose="02000506000000020003" pitchFamily="2" charset="0"/>
            </a:endParaRPr>
          </a:p>
          <a:p>
            <a:pPr marL="432000" indent="0">
              <a:buNone/>
            </a:pPr>
            <a:r>
              <a:rPr lang="uk-UA" sz="1600" dirty="0" smtClean="0"/>
              <a:t>Центр </a:t>
            </a:r>
            <a:r>
              <a:rPr lang="uk-UA" sz="1600" dirty="0"/>
              <a:t>соціальних служб для сім’ї, дітей та молоді (далі - центр) - спеціальний заклад, що проводить соціальну роботу з сім’ями, дітьми та молоддю, які перебувають у складних життєвих обставинах та потребують сторонньої допомоги.</a:t>
            </a:r>
            <a:endParaRPr lang="en-US" sz="1600" dirty="0">
              <a:latin typeface="Lobster" panose="02000506000000020003" pitchFamily="2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Lobster" panose="02000506000000020003" pitchFamily="2" charset="0"/>
              </a:rPr>
              <a:t>установами </a:t>
            </a:r>
            <a:r>
              <a:rPr lang="uk-UA" sz="2800" dirty="0">
                <a:latin typeface="Lobster" panose="02000506000000020003" pitchFamily="2" charset="0"/>
              </a:rPr>
              <a:t>та організаціями, не підміняючи і не дублюючи їх роботу: центрами зайнятості, підприємствами, установами, організаціями, громадськими і приватними організаціями, з якими укладають угоди про співробітництво, започатковують спільні проекти і заходи.</a:t>
            </a:r>
          </a:p>
          <a:p>
            <a:endParaRPr lang="uk-UA" sz="2400" dirty="0">
              <a:latin typeface="Lobster" panose="02000506000000020003" pitchFamily="2" charset="0"/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353505" y="2234152"/>
            <a:ext cx="329938" cy="6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0538659"/>
              </p:ext>
            </p:extLst>
          </p:nvPr>
        </p:nvGraphicFramePr>
        <p:xfrm>
          <a:off x="8008104" y="784683"/>
          <a:ext cx="3286125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1048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2581" y="631973"/>
            <a:ext cx="7235167" cy="537290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Lobster" panose="02000506000000020003" pitchFamily="2" charset="0"/>
              </a:rPr>
              <a:t>Тенденція зростання рівня безробіття змушує центри </a:t>
            </a:r>
            <a:r>
              <a:rPr lang="uk-UA" sz="2800" dirty="0" smtClean="0">
                <a:latin typeface="Lobster" panose="02000506000000020003" pitchFamily="2" charset="0"/>
              </a:rPr>
              <a:t>збільшувати </a:t>
            </a:r>
            <a:r>
              <a:rPr lang="uk-UA" sz="2800" dirty="0">
                <a:latin typeface="Lobster" panose="02000506000000020003" pitchFamily="2" charset="0"/>
              </a:rPr>
              <a:t>та удосконалювати форми і методи соціального впливу на молодь, сприяти підвищенню рівня її професійної підготовки, налагоджуючи співробітництво із зацікавленими установами та підприємствами, залучаючи якомога більше кваліфікованих спеціалістів на допомогу молодій </a:t>
            </a:r>
            <a:r>
              <a:rPr lang="uk-UA" sz="2800" dirty="0" err="1" smtClean="0">
                <a:latin typeface="Lobster" panose="02000506000000020003" pitchFamily="2" charset="0"/>
              </a:rPr>
              <a:t>людині.Але</a:t>
            </a:r>
            <a:r>
              <a:rPr lang="uk-UA" sz="2800" dirty="0" smtClean="0">
                <a:latin typeface="Lobster" panose="02000506000000020003" pitchFamily="2" charset="0"/>
              </a:rPr>
              <a:t> цього недостатньо…</a:t>
            </a:r>
            <a:endParaRPr lang="uk-UA" sz="2800" dirty="0">
              <a:latin typeface="Lobster" panose="02000506000000020003" pitchFamily="2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0538659"/>
              </p:ext>
            </p:extLst>
          </p:nvPr>
        </p:nvGraphicFramePr>
        <p:xfrm>
          <a:off x="8008104" y="784683"/>
          <a:ext cx="3286125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75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149" y="-467475"/>
            <a:ext cx="10058400" cy="1609344"/>
          </a:xfrm>
        </p:spPr>
        <p:txBody>
          <a:bodyPr/>
          <a:lstStyle/>
          <a:p>
            <a:r>
              <a:rPr lang="uk-UA" dirty="0" smtClean="0"/>
              <a:t>Вирішення проблеми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74301" y="773374"/>
            <a:ext cx="11628057" cy="6155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Lobster" panose="02000506000000020003" pitchFamily="2" charset="0"/>
              </a:rPr>
              <a:t>Отже</a:t>
            </a:r>
            <a:r>
              <a:rPr lang="ru-RU" sz="2400" dirty="0">
                <a:latin typeface="Lobster" panose="02000506000000020003" pitchFamily="2" charset="0"/>
              </a:rPr>
              <a:t>, </a:t>
            </a:r>
            <a:r>
              <a:rPr lang="ru-RU" sz="2400" dirty="0" err="1">
                <a:latin typeface="Lobster" panose="02000506000000020003" pitchFamily="2" charset="0"/>
              </a:rPr>
              <a:t>основними</a:t>
            </a:r>
            <a:r>
              <a:rPr lang="ru-RU" sz="2400" dirty="0">
                <a:latin typeface="Lobster" panose="02000506000000020003" pitchFamily="2" charset="0"/>
              </a:rPr>
              <a:t> заходами, </a:t>
            </a:r>
            <a:r>
              <a:rPr lang="ru-RU" sz="2400" dirty="0" err="1">
                <a:latin typeface="Lobster" panose="02000506000000020003" pitchFamily="2" charset="0"/>
              </a:rPr>
              <a:t>які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повинні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проводитися</a:t>
            </a:r>
            <a:r>
              <a:rPr lang="ru-RU" sz="2400" dirty="0">
                <a:latin typeface="Lobster" panose="02000506000000020003" pitchFamily="2" charset="0"/>
              </a:rPr>
              <a:t> для </a:t>
            </a:r>
            <a:r>
              <a:rPr lang="ru-RU" sz="2400" dirty="0" err="1">
                <a:latin typeface="Lobster" panose="02000506000000020003" pitchFamily="2" charset="0"/>
              </a:rPr>
              <a:t>зменшення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безробіття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серед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молоді</a:t>
            </a:r>
            <a:r>
              <a:rPr lang="ru-RU" sz="2400" dirty="0">
                <a:latin typeface="Lobster" panose="02000506000000020003" pitchFamily="2" charset="0"/>
              </a:rPr>
              <a:t>, </a:t>
            </a:r>
            <a:r>
              <a:rPr lang="ru-RU" sz="2400" dirty="0" err="1">
                <a:latin typeface="Lobster" panose="02000506000000020003" pitchFamily="2" charset="0"/>
              </a:rPr>
              <a:t>мають</a:t>
            </a:r>
            <a:r>
              <a:rPr lang="ru-RU" sz="2400" dirty="0">
                <a:latin typeface="Lobster" panose="02000506000000020003" pitchFamily="2" charset="0"/>
              </a:rPr>
              <a:t> бути </a:t>
            </a:r>
            <a:r>
              <a:rPr lang="ru-RU" sz="2400" dirty="0" err="1">
                <a:latin typeface="Lobster" panose="02000506000000020003" pitchFamily="2" charset="0"/>
              </a:rPr>
              <a:t>агітаційна</a:t>
            </a:r>
            <a:r>
              <a:rPr lang="ru-RU" sz="2400" dirty="0">
                <a:latin typeface="Lobster" panose="02000506000000020003" pitchFamily="2" charset="0"/>
              </a:rPr>
              <a:t> та </a:t>
            </a:r>
            <a:r>
              <a:rPr lang="ru-RU" sz="2400" dirty="0" err="1">
                <a:latin typeface="Lobster" panose="02000506000000020003" pitchFamily="2" charset="0"/>
              </a:rPr>
              <a:t>просвітницька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роботи</a:t>
            </a:r>
            <a:r>
              <a:rPr lang="ru-RU" sz="2400" dirty="0">
                <a:latin typeface="Lobster" panose="02000506000000020003" pitchFamily="2" charset="0"/>
              </a:rPr>
              <a:t>. Для </a:t>
            </a:r>
            <a:r>
              <a:rPr lang="ru-RU" sz="2400" dirty="0" err="1">
                <a:latin typeface="Lobster" panose="02000506000000020003" pitchFamily="2" charset="0"/>
              </a:rPr>
              <a:t>цього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необхідно</a:t>
            </a:r>
            <a:r>
              <a:rPr lang="ru-RU" sz="2400" dirty="0">
                <a:latin typeface="Lobster" panose="02000506000000020003" pitchFamily="2" charset="0"/>
              </a:rPr>
              <a:t>: </a:t>
            </a:r>
            <a:endParaRPr lang="ru-RU" sz="2400" dirty="0" smtClean="0">
              <a:latin typeface="Lobster" panose="02000506000000020003" pitchFamily="2" charset="0"/>
            </a:endParaRPr>
          </a:p>
          <a:p>
            <a:r>
              <a:rPr lang="uk-UA" sz="2800" dirty="0" smtClean="0">
                <a:latin typeface="Lobster" panose="02000506000000020003" pitchFamily="2" charset="0"/>
              </a:rPr>
              <a:t>створити </a:t>
            </a:r>
            <a:r>
              <a:rPr lang="uk-UA" sz="2800" dirty="0">
                <a:latin typeface="Lobster" panose="02000506000000020003" pitchFamily="2" charset="0"/>
              </a:rPr>
              <a:t>Молодіжну біржу праці</a:t>
            </a:r>
            <a:r>
              <a:rPr lang="uk-UA" sz="2800" dirty="0" smtClean="0">
                <a:latin typeface="Lobster" panose="02000506000000020003" pitchFamily="2" charset="0"/>
              </a:rPr>
              <a:t>;</a:t>
            </a:r>
          </a:p>
          <a:p>
            <a:r>
              <a:rPr lang="ru-RU" sz="2800" dirty="0" err="1">
                <a:latin typeface="Lobster" panose="02000506000000020003" pitchFamily="2" charset="0"/>
              </a:rPr>
              <a:t>розробляли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проекти</a:t>
            </a:r>
            <a:r>
              <a:rPr lang="ru-RU" sz="2800" dirty="0">
                <a:latin typeface="Lobster" panose="02000506000000020003" pitchFamily="2" charset="0"/>
              </a:rPr>
              <a:t>, </a:t>
            </a:r>
            <a:r>
              <a:rPr lang="ru-RU" sz="2800" dirty="0" err="1">
                <a:latin typeface="Lobster" panose="02000506000000020003" pitchFamily="2" charset="0"/>
              </a:rPr>
              <a:t>орієнтовані</a:t>
            </a:r>
            <a:r>
              <a:rPr lang="ru-RU" sz="2800" dirty="0">
                <a:latin typeface="Lobster" panose="02000506000000020003" pitchFamily="2" charset="0"/>
              </a:rPr>
              <a:t> на </a:t>
            </a:r>
            <a:r>
              <a:rPr lang="ru-RU" sz="2800" dirty="0" err="1">
                <a:latin typeface="Lobster" panose="02000506000000020003" pitchFamily="2" charset="0"/>
              </a:rPr>
              <a:t>фінансування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активних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заходів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сприяння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зайнятості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серед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молоді</a:t>
            </a:r>
            <a:r>
              <a:rPr lang="ru-RU" sz="2800" dirty="0">
                <a:latin typeface="Lobster" panose="02000506000000020003" pitchFamily="2" charset="0"/>
              </a:rPr>
              <a:t>;</a:t>
            </a:r>
          </a:p>
          <a:p>
            <a:r>
              <a:rPr lang="uk-UA" sz="2800" dirty="0">
                <a:latin typeface="Lobster" panose="02000506000000020003" pitchFamily="2" charset="0"/>
              </a:rPr>
              <a:t>розробити та впровадити механізм фінансової та іншої підтримки підприємств, установ та організацій, які беруть участь у реалізації цієї програми</a:t>
            </a:r>
            <a:r>
              <a:rPr lang="uk-UA" sz="2800" dirty="0" smtClean="0">
                <a:latin typeface="Lobster" panose="02000506000000020003" pitchFamily="2" charset="0"/>
              </a:rPr>
              <a:t>;</a:t>
            </a:r>
          </a:p>
          <a:p>
            <a:r>
              <a:rPr lang="uk-UA" sz="2800" dirty="0">
                <a:latin typeface="Lobster" panose="02000506000000020003" pitchFamily="2" charset="0"/>
              </a:rPr>
              <a:t>проводити навчання з техніки пошуку роботи та розповсюдження матеріалів щодо проблем зайнятості, розширення інформаційного поля про стан на локальному ринку праці, потенційних роботодавців з метою створення умов для самовизначення особи;</a:t>
            </a:r>
          </a:p>
        </p:txBody>
      </p:sp>
    </p:spTree>
    <p:extLst>
      <p:ext uri="{BB962C8B-B14F-4D97-AF65-F5344CB8AC3E}">
        <p14:creationId xmlns:p14="http://schemas.microsoft.com/office/powerpoint/2010/main" val="3719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149" y="-467475"/>
            <a:ext cx="10058400" cy="1609344"/>
          </a:xfrm>
        </p:spPr>
        <p:txBody>
          <a:bodyPr/>
          <a:lstStyle/>
          <a:p>
            <a:r>
              <a:rPr lang="uk-UA" dirty="0" smtClean="0"/>
              <a:t>Вирішення проблеми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74301" y="773374"/>
            <a:ext cx="11628057" cy="6155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Lobster" panose="02000506000000020003" pitchFamily="2" charset="0"/>
              </a:rPr>
              <a:t>Отже</a:t>
            </a:r>
            <a:r>
              <a:rPr lang="ru-RU" sz="2400" dirty="0">
                <a:latin typeface="Lobster" panose="02000506000000020003" pitchFamily="2" charset="0"/>
              </a:rPr>
              <a:t>, </a:t>
            </a:r>
            <a:r>
              <a:rPr lang="ru-RU" sz="2400" dirty="0" err="1">
                <a:latin typeface="Lobster" panose="02000506000000020003" pitchFamily="2" charset="0"/>
              </a:rPr>
              <a:t>основними</a:t>
            </a:r>
            <a:r>
              <a:rPr lang="ru-RU" sz="2400" dirty="0">
                <a:latin typeface="Lobster" panose="02000506000000020003" pitchFamily="2" charset="0"/>
              </a:rPr>
              <a:t> заходами, </a:t>
            </a:r>
            <a:r>
              <a:rPr lang="ru-RU" sz="2400" dirty="0" err="1">
                <a:latin typeface="Lobster" panose="02000506000000020003" pitchFamily="2" charset="0"/>
              </a:rPr>
              <a:t>які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повинні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проводитися</a:t>
            </a:r>
            <a:r>
              <a:rPr lang="ru-RU" sz="2400" dirty="0">
                <a:latin typeface="Lobster" panose="02000506000000020003" pitchFamily="2" charset="0"/>
              </a:rPr>
              <a:t> для </a:t>
            </a:r>
            <a:r>
              <a:rPr lang="ru-RU" sz="2400" dirty="0" err="1">
                <a:latin typeface="Lobster" panose="02000506000000020003" pitchFamily="2" charset="0"/>
              </a:rPr>
              <a:t>зменшення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безробіття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серед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молоді</a:t>
            </a:r>
            <a:r>
              <a:rPr lang="ru-RU" sz="2400" dirty="0">
                <a:latin typeface="Lobster" panose="02000506000000020003" pitchFamily="2" charset="0"/>
              </a:rPr>
              <a:t>, </a:t>
            </a:r>
            <a:r>
              <a:rPr lang="ru-RU" sz="2400" dirty="0" err="1">
                <a:latin typeface="Lobster" panose="02000506000000020003" pitchFamily="2" charset="0"/>
              </a:rPr>
              <a:t>мають</a:t>
            </a:r>
            <a:r>
              <a:rPr lang="ru-RU" sz="2400" dirty="0">
                <a:latin typeface="Lobster" panose="02000506000000020003" pitchFamily="2" charset="0"/>
              </a:rPr>
              <a:t> бути </a:t>
            </a:r>
            <a:r>
              <a:rPr lang="ru-RU" sz="2400" dirty="0" err="1">
                <a:latin typeface="Lobster" panose="02000506000000020003" pitchFamily="2" charset="0"/>
              </a:rPr>
              <a:t>агітаційна</a:t>
            </a:r>
            <a:r>
              <a:rPr lang="ru-RU" sz="2400" dirty="0">
                <a:latin typeface="Lobster" panose="02000506000000020003" pitchFamily="2" charset="0"/>
              </a:rPr>
              <a:t> та </a:t>
            </a:r>
            <a:r>
              <a:rPr lang="ru-RU" sz="2400" dirty="0" err="1">
                <a:latin typeface="Lobster" panose="02000506000000020003" pitchFamily="2" charset="0"/>
              </a:rPr>
              <a:t>просвітницька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роботи</a:t>
            </a:r>
            <a:r>
              <a:rPr lang="ru-RU" sz="2400" dirty="0">
                <a:latin typeface="Lobster" panose="02000506000000020003" pitchFamily="2" charset="0"/>
              </a:rPr>
              <a:t>. Для </a:t>
            </a:r>
            <a:r>
              <a:rPr lang="ru-RU" sz="2400" dirty="0" err="1">
                <a:latin typeface="Lobster" panose="02000506000000020003" pitchFamily="2" charset="0"/>
              </a:rPr>
              <a:t>цього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необхідно</a:t>
            </a:r>
            <a:r>
              <a:rPr lang="ru-RU" sz="2400" dirty="0">
                <a:latin typeface="Lobster" panose="02000506000000020003" pitchFamily="2" charset="0"/>
              </a:rPr>
              <a:t>: </a:t>
            </a:r>
            <a:endParaRPr lang="ru-RU" sz="2400" dirty="0" smtClean="0">
              <a:latin typeface="Lobster" panose="02000506000000020003" pitchFamily="2" charset="0"/>
            </a:endParaRPr>
          </a:p>
          <a:p>
            <a:r>
              <a:rPr lang="uk-UA" sz="2800" dirty="0">
                <a:latin typeface="Lobster" panose="02000506000000020003" pitchFamily="2" charset="0"/>
              </a:rPr>
              <a:t>проводити інформативні й навчальні семінари та тренінги щодо можливостей працевлаштування, активізації власних зусиль у </a:t>
            </a:r>
            <a:r>
              <a:rPr lang="uk-UA" sz="2800" dirty="0" smtClean="0">
                <a:latin typeface="Lobster" panose="02000506000000020003" pitchFamily="2" charset="0"/>
              </a:rPr>
              <a:t>вирішенні </a:t>
            </a:r>
            <a:r>
              <a:rPr lang="uk-UA" sz="2800" dirty="0">
                <a:latin typeface="Lobster" panose="02000506000000020003" pitchFamily="2" charset="0"/>
              </a:rPr>
              <a:t>проблем зайнятості та підвищенні самооцінки</a:t>
            </a:r>
            <a:r>
              <a:rPr lang="uk-UA" sz="2800" dirty="0" smtClean="0">
                <a:latin typeface="Lobster" panose="02000506000000020003" pitchFamily="2" charset="0"/>
              </a:rPr>
              <a:t>;</a:t>
            </a:r>
          </a:p>
          <a:p>
            <a:r>
              <a:rPr lang="uk-UA" sz="2800" dirty="0">
                <a:latin typeface="Lobster" panose="02000506000000020003" pitchFamily="2" charset="0"/>
              </a:rPr>
              <a:t>організовувати зустрічі з роботодавцями та колишніми безробітними, які успішно знайшли роботу чи заснували власний бізнес. Забезпечити широке висвітлення позитивного досвіду засобами масової інформації</a:t>
            </a:r>
            <a:r>
              <a:rPr lang="uk-UA" sz="2800" dirty="0" smtClean="0">
                <a:latin typeface="Lobster" panose="02000506000000020003" pitchFamily="2" charset="0"/>
              </a:rPr>
              <a:t>;</a:t>
            </a:r>
          </a:p>
          <a:p>
            <a:r>
              <a:rPr lang="ru-RU" sz="2800" dirty="0" err="1">
                <a:latin typeface="Lobster" panose="02000506000000020003" pitchFamily="2" charset="0"/>
              </a:rPr>
              <a:t>запровадити</a:t>
            </a:r>
            <a:r>
              <a:rPr lang="ru-RU" sz="2800" dirty="0">
                <a:latin typeface="Lobster" panose="02000506000000020003" pitchFamily="2" charset="0"/>
              </a:rPr>
              <a:t> в </a:t>
            </a:r>
            <a:r>
              <a:rPr lang="ru-RU" sz="2800" dirty="0" err="1">
                <a:latin typeface="Lobster" panose="02000506000000020003" pitchFamily="2" charset="0"/>
              </a:rPr>
              <a:t>програмах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навчальних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закладів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курси</a:t>
            </a:r>
            <a:r>
              <a:rPr lang="ru-RU" sz="2800" dirty="0">
                <a:latin typeface="Lobster" panose="02000506000000020003" pitchFamily="2" charset="0"/>
              </a:rPr>
              <a:t> з </a:t>
            </a:r>
            <a:r>
              <a:rPr lang="ru-RU" sz="2800" dirty="0" err="1">
                <a:latin typeface="Lobster" panose="02000506000000020003" pitchFamily="2" charset="0"/>
              </a:rPr>
              <a:t>техніки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пошуку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роботи</a:t>
            </a:r>
            <a:r>
              <a:rPr lang="ru-RU" sz="2800" dirty="0">
                <a:latin typeface="Lobster" panose="02000506000000020003" pitchFamily="2" charset="0"/>
              </a:rPr>
              <a:t> та </a:t>
            </a:r>
            <a:r>
              <a:rPr lang="ru-RU" sz="2800" dirty="0" err="1">
                <a:latin typeface="Lobster" panose="02000506000000020003" pitchFamily="2" charset="0"/>
              </a:rPr>
              <a:t>факультативні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заняття</a:t>
            </a:r>
            <a:r>
              <a:rPr lang="ru-RU" sz="2800" dirty="0">
                <a:latin typeface="Lobster" panose="02000506000000020003" pitchFamily="2" charset="0"/>
              </a:rPr>
              <a:t> з </a:t>
            </a:r>
            <a:r>
              <a:rPr lang="ru-RU" sz="2800" dirty="0" err="1">
                <a:latin typeface="Lobster" panose="02000506000000020003" pitchFamily="2" charset="0"/>
              </a:rPr>
              <a:t>організації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власної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справи</a:t>
            </a:r>
            <a:r>
              <a:rPr lang="ru-RU" sz="2800" dirty="0" smtClean="0">
                <a:latin typeface="Lobster" panose="02000506000000020003" pitchFamily="2" charset="0"/>
              </a:rPr>
              <a:t>;</a:t>
            </a:r>
          </a:p>
          <a:p>
            <a:r>
              <a:rPr lang="uk-UA" sz="2800" dirty="0">
                <a:latin typeface="Lobster" panose="02000506000000020003" pitchFamily="2" charset="0"/>
              </a:rPr>
              <a:t>провадити координацію міжнародної діяльності: в частині обміну студентами з метою стажування, виконання волонтерських і тимчасових робіт.</a:t>
            </a:r>
            <a:endParaRPr lang="uk-UA" sz="2800" dirty="0" smtClean="0"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5117" y="0"/>
            <a:ext cx="11478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Lobster" panose="02000506000000020003" pitchFamily="2" charset="0"/>
                <a:ea typeface="Times New Roman" panose="02020603050405020304" pitchFamily="18" charset="0"/>
              </a:rPr>
              <a:t>Таким чином, в Україні розв’язати проблеми зайнятості молоді можна тільки шляхом цілеспрямованих систематизованих і скоординованих дій. При цьому держава повинна піклуватись розвитком соціальної стабільності і захищеності молоді </a:t>
            </a:r>
            <a:r>
              <a:rPr lang="uk-UA" sz="3200" dirty="0" smtClean="0">
                <a:solidFill>
                  <a:srgbClr val="000000"/>
                </a:solidFill>
                <a:latin typeface="Lobster" panose="02000506000000020003" pitchFamily="2" charset="0"/>
                <a:ea typeface="Times New Roman" panose="02020603050405020304" pitchFamily="18" charset="0"/>
              </a:rPr>
              <a:t>.</a:t>
            </a:r>
            <a:endParaRPr lang="uk-UA" sz="3200" dirty="0">
              <a:latin typeface="Lobster" panose="02000506000000020003" pitchFamily="2" charset="0"/>
            </a:endParaRPr>
          </a:p>
        </p:txBody>
      </p:sp>
      <p:pic>
        <p:nvPicPr>
          <p:cNvPr id="7170" name="Picture 2" descr="https://lh3.googleusercontent.com/--HDqBINl5NM/UkpAauEKPfI/AAAAAAAAKoI/UDFr7uuAOOo/s0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74" y="2497258"/>
            <a:ext cx="9327790" cy="43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160" y="-439195"/>
            <a:ext cx="3841328" cy="1609344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2581" y="886497"/>
            <a:ext cx="11835447" cy="4050792"/>
          </a:xfrm>
        </p:spPr>
        <p:txBody>
          <a:bodyPr>
            <a:normAutofit/>
          </a:bodyPr>
          <a:lstStyle/>
          <a:p>
            <a:r>
              <a:rPr lang="uk-UA" sz="1600" dirty="0"/>
              <a:t>1.     Краснов Ю. Методологічні основи відтворювального механізму зайнятості населення // Україна: аспекти праці. – 2008. - №4. – С.37-40</a:t>
            </a:r>
          </a:p>
          <a:p>
            <a:r>
              <a:rPr lang="uk-UA" sz="1600" dirty="0"/>
              <a:t>2.     Левчук Ю.С. Теоретичні аспекти зайнятості населення // Формування ринкових відносин в Україні. - 2007. - №5. – С.160-164</a:t>
            </a:r>
          </a:p>
          <a:p>
            <a:r>
              <a:rPr lang="uk-UA" sz="1600" dirty="0"/>
              <a:t>3.     </a:t>
            </a:r>
            <a:r>
              <a:rPr lang="uk-UA" sz="1600" dirty="0" err="1"/>
              <a:t>Богоявленська</a:t>
            </a:r>
            <a:r>
              <a:rPr lang="uk-UA" sz="1600" dirty="0"/>
              <a:t> Ю.В. Адміністративно-правові механізми управління зайнятістю молоді в Україні в умовах фінансової кризи // Економіка та держава. – 2009. - №3. – С.44-54</a:t>
            </a:r>
          </a:p>
          <a:p>
            <a:r>
              <a:rPr lang="uk-UA" sz="1600" dirty="0"/>
              <a:t>4.     Гаркавенко Н. Напрями вдосконалення політики зайнятості населення у ринкових умовах // Україна: аспекти праці. – 2008. - №6. – С.26-32</a:t>
            </a:r>
          </a:p>
          <a:p>
            <a:r>
              <a:rPr lang="uk-UA" sz="1600" dirty="0"/>
              <a:t>5.     Випускники ВНЗ у реальному бізнесі: яких знань і навичок їм бракує? // Вісник Консорціуму із удосконалення менеджмент-освіти в Україні. - 2004. -№2. – С.2-3</a:t>
            </a:r>
            <a:r>
              <a:rPr lang="uk-UA" sz="1600" dirty="0" smtClean="0"/>
              <a:t>.</a:t>
            </a:r>
          </a:p>
          <a:p>
            <a:r>
              <a:rPr lang="uk-UA" sz="1600" dirty="0"/>
              <a:t>6 </a:t>
            </a:r>
            <a:r>
              <a:rPr lang="uk-UA" sz="1600" dirty="0" smtClean="0"/>
              <a:t>     Соціальна </a:t>
            </a:r>
            <a:r>
              <a:rPr lang="uk-UA" sz="1600" dirty="0"/>
              <a:t>робота - </a:t>
            </a:r>
            <a:r>
              <a:rPr lang="uk-UA" sz="1600" dirty="0" err="1"/>
              <a:t>Тюптя</a:t>
            </a:r>
            <a:r>
              <a:rPr lang="uk-UA" sz="1600" dirty="0"/>
              <a:t> Л.Т</a:t>
            </a:r>
            <a:r>
              <a:rPr lang="uk-UA" sz="1600" dirty="0" smtClean="0"/>
              <a:t>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188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737817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Презентацію підготував</a:t>
            </a:r>
            <a:br>
              <a:rPr lang="uk-UA" sz="6000" dirty="0" smtClean="0"/>
            </a:br>
            <a:r>
              <a:rPr lang="uk-UA" sz="6000" dirty="0" smtClean="0"/>
              <a:t>Студент групи БОчт-21</a:t>
            </a:r>
            <a:br>
              <a:rPr lang="uk-UA" sz="6000" dirty="0" smtClean="0"/>
            </a:br>
            <a:r>
              <a:rPr lang="uk-UA" sz="6000" dirty="0" smtClean="0"/>
              <a:t>Миськів Михайло</a:t>
            </a:r>
            <a:br>
              <a:rPr lang="uk-UA" sz="6000" dirty="0" smtClean="0"/>
            </a:b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08051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73" y="0"/>
            <a:ext cx="10204610" cy="6001009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/>
              <a:t>Дякую за увагу!</a:t>
            </a:r>
            <a:endParaRPr lang="uk-UA" sz="8800" dirty="0"/>
          </a:p>
        </p:txBody>
      </p:sp>
      <p:pic>
        <p:nvPicPr>
          <p:cNvPr id="10242" name="Picture 2" descr="http://cs620620.vk.me/v620620245/1b06/XWzN_CTr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24" y="3911027"/>
            <a:ext cx="2953492" cy="29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7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9720" y="502122"/>
            <a:ext cx="10516107" cy="601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Lobster" panose="02000506000000020003" pitchFamily="2" charset="0"/>
              </a:rPr>
              <a:t>Забезпечення задовільного рівня зайнятості молоді на сьогодні виступає одним із пріоритетних завдань розвитку держави. Адже саме молодь є найактивнішою частиною працездатного </a:t>
            </a:r>
            <a:r>
              <a:rPr lang="uk-UA" sz="3200" dirty="0" smtClean="0">
                <a:latin typeface="Lobster" panose="02000506000000020003" pitchFamily="2" charset="0"/>
              </a:rPr>
              <a:t>населення. </a:t>
            </a:r>
          </a:p>
          <a:p>
            <a:pPr marL="0" indent="0">
              <a:buNone/>
            </a:pPr>
            <a:r>
              <a:rPr lang="uk-UA" sz="3200" dirty="0" smtClean="0">
                <a:latin typeface="Lobster" panose="02000506000000020003" pitchFamily="2" charset="0"/>
              </a:rPr>
              <a:t>Лише </a:t>
            </a:r>
            <a:r>
              <a:rPr lang="uk-UA" sz="3200" dirty="0">
                <a:latin typeface="Lobster" panose="02000506000000020003" pitchFamily="2" charset="0"/>
              </a:rPr>
              <a:t>з урахуванням динаміки рівня її зайнятості можна розробляти соціально-економічні прогнози розвитку країни на довготривалу </a:t>
            </a:r>
            <a:r>
              <a:rPr lang="uk-UA" sz="3200" dirty="0" smtClean="0">
                <a:latin typeface="Lobster" panose="02000506000000020003" pitchFamily="2" charset="0"/>
              </a:rPr>
              <a:t>перспективу </a:t>
            </a:r>
          </a:p>
          <a:p>
            <a:pPr marL="0" indent="0">
              <a:buNone/>
            </a:pPr>
            <a:r>
              <a:rPr lang="ru-RU" sz="3200" dirty="0" smtClean="0">
                <a:latin typeface="Lobster" panose="02000506000000020003" pitchFamily="2" charset="0"/>
              </a:rPr>
              <a:t>Проблема </a:t>
            </a:r>
            <a:r>
              <a:rPr lang="ru-RU" sz="3200" dirty="0" err="1">
                <a:latin typeface="Lobster" panose="02000506000000020003" pitchFamily="2" charset="0"/>
              </a:rPr>
              <a:t>зайнятості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молоді</a:t>
            </a:r>
            <a:r>
              <a:rPr lang="ru-RU" sz="3200" dirty="0">
                <a:latin typeface="Lobster" panose="02000506000000020003" pitchFamily="2" charset="0"/>
              </a:rPr>
              <a:t> становить </a:t>
            </a:r>
            <a:r>
              <a:rPr lang="ru-RU" sz="3200" dirty="0" err="1">
                <a:latin typeface="Lobster" panose="02000506000000020003" pitchFamily="2" charset="0"/>
              </a:rPr>
              <a:t>інтерес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багатьох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науковців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світу</a:t>
            </a:r>
            <a:r>
              <a:rPr lang="ru-RU" sz="3200" dirty="0">
                <a:latin typeface="Lobster" panose="02000506000000020003" pitchFamily="2" charset="0"/>
              </a:rPr>
              <a:t>.</a:t>
            </a:r>
            <a:endParaRPr lang="uk-UA" sz="3200" dirty="0">
              <a:latin typeface="Lobster" panose="02000506000000020003" pitchFamily="2" charset="0"/>
            </a:endParaRPr>
          </a:p>
          <a:p>
            <a:pPr marL="0" indent="0">
              <a:buNone/>
            </a:pPr>
            <a:endParaRPr lang="uk-UA" sz="3200" dirty="0">
              <a:latin typeface="Lobster" panose="02000506000000020003" pitchFamily="2" charset="0"/>
            </a:endParaRPr>
          </a:p>
          <a:p>
            <a:endParaRPr lang="uk-UA" sz="3200" dirty="0"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8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751" y="461319"/>
            <a:ext cx="10058400" cy="127686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проблеми молоді на ринку праці</a:t>
            </a:r>
            <a:endParaRPr lang="uk-UA" dirty="0"/>
          </a:p>
        </p:txBody>
      </p:sp>
      <p:pic>
        <p:nvPicPr>
          <p:cNvPr id="1026" name="Picture 2" descr="http://0.static.wix.com/media/2f16a7ee8fe8c4a9bdd3134b5d71157c.wix_mp_1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74" y="2362380"/>
            <a:ext cx="8450353" cy="43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olov-biblioteka.ru/u/pic/5a/5c6070cca411e2a06b0bfb816c674f/-/%D0%90%D0%B7%D0%B1%D1%83%D0%BA%D0%B0%20%D0%BC%D0%BE%D0%BB%D0%BE%D0%B4%D0%BE%D0%B3%D0%BE%20%D0%B8%D0%B7%D0%B1%D0%B8%D1%80%D0%B0%D1%82%D0%B5%D0%BB%D1%8F%20(%D0%BA%D0%B0%D1%80%D1%82%D0%B8%D0%BD%D0%BA%D0%B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09" y="0"/>
            <a:ext cx="4813491" cy="47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72177" y="526264"/>
            <a:ext cx="67793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Lobster" panose="02000506000000020003" pitchFamily="2" charset="0"/>
                <a:ea typeface="Calibri" panose="020F0502020204030204" pitchFamily="34" charset="0"/>
              </a:rPr>
              <a:t>Проблема зайнятості в Україні актуалізується в середньому раз на п’ять років. </a:t>
            </a:r>
          </a:p>
          <a:p>
            <a:r>
              <a:rPr lang="ru-RU" sz="4000" dirty="0" err="1" smtClean="0">
                <a:latin typeface="Lobster" panose="02000506000000020003" pitchFamily="2" charset="0"/>
                <a:ea typeface="Calibri" panose="020F0502020204030204" pitchFamily="34" charset="0"/>
              </a:rPr>
              <a:t>Це</a:t>
            </a:r>
            <a:r>
              <a:rPr lang="ru-RU" sz="4000" dirty="0" smtClean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зумовлено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необхідністю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ухвалення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державних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програм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щодо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підтримки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та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сприяння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розвитку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цієї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latin typeface="Lobster" panose="02000506000000020003" pitchFamily="2" charset="0"/>
                <a:ea typeface="Calibri" panose="020F0502020204030204" pitchFamily="34" charset="0"/>
              </a:rPr>
              <a:t>категорії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latin typeface="Lobster" panose="02000506000000020003" pitchFamily="2" charset="0"/>
                <a:ea typeface="Calibri" panose="020F0502020204030204" pitchFamily="34" charset="0"/>
              </a:rPr>
              <a:t>населення</a:t>
            </a:r>
            <a:r>
              <a:rPr lang="ru-RU" sz="4000" dirty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latin typeface="Lobster" panose="02000506000000020003" pitchFamily="2" charset="0"/>
                <a:ea typeface="Calibri" panose="020F0502020204030204" pitchFamily="34" charset="0"/>
              </a:rPr>
              <a:t>і </a:t>
            </a:r>
            <a:r>
              <a:rPr lang="ru-RU" sz="4000" dirty="0" err="1" smtClean="0">
                <a:latin typeface="Lobster" panose="02000506000000020003" pitchFamily="2" charset="0"/>
                <a:ea typeface="Calibri" panose="020F0502020204030204" pitchFamily="34" charset="0"/>
              </a:rPr>
              <a:t>передвиборними</a:t>
            </a:r>
            <a:r>
              <a:rPr lang="ru-RU" sz="4000" dirty="0" smtClean="0"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latin typeface="Lobster" panose="02000506000000020003" pitchFamily="2" charset="0"/>
                <a:ea typeface="Calibri" panose="020F0502020204030204" pitchFamily="34" charset="0"/>
              </a:rPr>
              <a:t>обіцянками</a:t>
            </a:r>
            <a:r>
              <a:rPr lang="ru-RU" sz="4000" dirty="0" smtClean="0">
                <a:latin typeface="Lobster" panose="02000506000000020003" pitchFamily="2" charset="0"/>
                <a:ea typeface="Calibri" panose="020F0502020204030204" pitchFamily="34" charset="0"/>
              </a:rPr>
              <a:t>.</a:t>
            </a:r>
            <a:endParaRPr lang="uk-UA" sz="4000" dirty="0"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66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25" y="2058077"/>
            <a:ext cx="4609998" cy="4517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654" y="794352"/>
            <a:ext cx="9879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Lobster" panose="02000506000000020003" pitchFamily="2" charset="0"/>
              </a:rPr>
              <a:t>Р</a:t>
            </a:r>
            <a:r>
              <a:rPr lang="ru-RU" sz="3200" dirty="0" err="1" smtClean="0">
                <a:latin typeface="Lobster" panose="02000506000000020003" pitchFamily="2" charset="0"/>
              </a:rPr>
              <a:t>івень</a:t>
            </a:r>
            <a:r>
              <a:rPr lang="ru-RU" sz="3200" dirty="0" smtClean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безробіття</a:t>
            </a:r>
            <a:r>
              <a:rPr lang="ru-RU" sz="3200" dirty="0">
                <a:latin typeface="Lobster" panose="02000506000000020003" pitchFamily="2" charset="0"/>
              </a:rPr>
              <a:t> в </a:t>
            </a:r>
            <a:r>
              <a:rPr lang="ru-RU" sz="3200" dirty="0" err="1">
                <a:latin typeface="Lobster" panose="02000506000000020003" pitchFamily="2" charset="0"/>
              </a:rPr>
              <a:t>Україні</a:t>
            </a:r>
            <a:r>
              <a:rPr lang="ru-RU" sz="3200" dirty="0">
                <a:latin typeface="Lobster" panose="02000506000000020003" pitchFamily="2" charset="0"/>
              </a:rPr>
              <a:t>, </a:t>
            </a:r>
            <a:r>
              <a:rPr lang="ru-RU" sz="3200" dirty="0" err="1">
                <a:latin typeface="Lobster" panose="02000506000000020003" pitchFamily="2" charset="0"/>
              </a:rPr>
              <a:t>розрахований</a:t>
            </a:r>
            <a:r>
              <a:rPr lang="ru-RU" sz="3200" dirty="0">
                <a:latin typeface="Lobster" panose="02000506000000020003" pitchFamily="2" charset="0"/>
              </a:rPr>
              <a:t> за </a:t>
            </a:r>
            <a:r>
              <a:rPr lang="ru-RU" sz="3200" dirty="0" err="1">
                <a:latin typeface="Lobster" panose="02000506000000020003" pitchFamily="2" charset="0"/>
              </a:rPr>
              <a:t>методологією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Міжнародної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організації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праці</a:t>
            </a:r>
            <a:r>
              <a:rPr lang="ru-RU" sz="3200" dirty="0">
                <a:latin typeface="Lobster" panose="02000506000000020003" pitchFamily="2" charset="0"/>
              </a:rPr>
              <a:t> (МОП), </a:t>
            </a:r>
            <a:r>
              <a:rPr lang="ru-RU" sz="3200" dirty="0" err="1" smtClean="0">
                <a:latin typeface="Lobster" panose="02000506000000020003" pitchFamily="2" charset="0"/>
              </a:rPr>
              <a:t>серед</a:t>
            </a:r>
            <a:r>
              <a:rPr lang="ru-RU" sz="3200" dirty="0" smtClean="0">
                <a:latin typeface="Lobster" panose="02000506000000020003" pitchFamily="2" charset="0"/>
              </a:rPr>
              <a:t> </a:t>
            </a:r>
            <a:r>
              <a:rPr lang="ru-RU" sz="3200" dirty="0" err="1">
                <a:latin typeface="Lobster" panose="02000506000000020003" pitchFamily="2" charset="0"/>
              </a:rPr>
              <a:t>молоді</a:t>
            </a:r>
            <a:r>
              <a:rPr lang="ru-RU" sz="3200" dirty="0">
                <a:latin typeface="Lobster" panose="02000506000000020003" pitchFamily="2" charset="0"/>
              </a:rPr>
              <a:t> </a:t>
            </a:r>
            <a:r>
              <a:rPr lang="ru-RU" sz="3200" dirty="0" err="1" smtClean="0">
                <a:latin typeface="Lobster" panose="02000506000000020003" pitchFamily="2" charset="0"/>
              </a:rPr>
              <a:t>складає</a:t>
            </a:r>
            <a:r>
              <a:rPr lang="ru-RU" sz="3200" dirty="0" smtClean="0">
                <a:latin typeface="Lobster" panose="02000506000000020003" pitchFamily="2" charset="0"/>
              </a:rPr>
              <a:t> 19</a:t>
            </a:r>
            <a:r>
              <a:rPr lang="ru-RU" sz="3200" dirty="0">
                <a:latin typeface="Lobster" panose="02000506000000020003" pitchFamily="2" charset="0"/>
              </a:rPr>
              <a:t>%.</a:t>
            </a:r>
            <a:endParaRPr lang="uk-UA" sz="3200" dirty="0">
              <a:latin typeface="Lobster" panose="02000506000000020003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25869" y="0"/>
            <a:ext cx="3946358" cy="96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Статистика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8" y="2685680"/>
            <a:ext cx="5988440" cy="40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869" y="0"/>
            <a:ext cx="3946358" cy="968783"/>
          </a:xfrm>
        </p:spPr>
        <p:txBody>
          <a:bodyPr/>
          <a:lstStyle/>
          <a:p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622169" y="772998"/>
            <a:ext cx="65799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dirty="0">
                <a:latin typeface="Lobster" panose="02000506000000020003" pitchFamily="2" charset="0"/>
                <a:ea typeface="Calibri" panose="020F0502020204030204" pitchFamily="34" charset="0"/>
              </a:rPr>
              <a:t>Спостерігається така ситуація, що в умовах нестабільності молоді робітничі кадри можуть бути скороченими з </a:t>
            </a:r>
            <a:endParaRPr lang="uk-UA" sz="2300" dirty="0" smtClean="0">
              <a:latin typeface="Lobster" panose="02000506000000020003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Lobster" panose="02000506000000020003" pitchFamily="2" charset="0"/>
                <a:ea typeface="Calibri" panose="020F0502020204030204" pitchFamily="34" charset="0"/>
              </a:rPr>
              <a:t>підприємств </a:t>
            </a:r>
            <a:r>
              <a:rPr lang="uk-UA" sz="2300" dirty="0">
                <a:latin typeface="Lobster" panose="02000506000000020003" pitchFamily="2" charset="0"/>
                <a:ea typeface="Calibri" panose="020F0502020204030204" pitchFamily="34" charset="0"/>
              </a:rPr>
              <a:t>через брак відповідного досвіду (до 10-20%), </a:t>
            </a:r>
            <a:endParaRPr lang="uk-UA" sz="2300" dirty="0" smtClean="0">
              <a:latin typeface="Lobster" panose="02000506000000020003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Lobster" panose="02000506000000020003" pitchFamily="2" charset="0"/>
                <a:ea typeface="Calibri" panose="020F0502020204030204" pitchFamily="34" charset="0"/>
              </a:rPr>
              <a:t>з фінансових </a:t>
            </a:r>
            <a:r>
              <a:rPr lang="uk-UA" sz="2300" dirty="0">
                <a:latin typeface="Lobster" panose="02000506000000020003" pitchFamily="2" charset="0"/>
                <a:ea typeface="Calibri" panose="020F0502020204030204" pitchFamily="34" charset="0"/>
              </a:rPr>
              <a:t>установ – через зменшення обсягу операцій та зниження рівня доходу (до  9-12%), </a:t>
            </a:r>
            <a:endParaRPr lang="uk-UA" sz="2300" dirty="0" smtClean="0">
              <a:latin typeface="Lobster" panose="02000506000000020003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Lobster" panose="02000506000000020003" pitchFamily="2" charset="0"/>
                <a:ea typeface="Calibri" panose="020F0502020204030204" pitchFamily="34" charset="0"/>
              </a:rPr>
              <a:t>Представників менеджменту – </a:t>
            </a:r>
            <a:r>
              <a:rPr lang="uk-UA" sz="2300" dirty="0">
                <a:latin typeface="Lobster" panose="02000506000000020003" pitchFamily="2" charset="0"/>
                <a:ea typeface="Calibri" panose="020F0502020204030204" pitchFamily="34" charset="0"/>
              </a:rPr>
              <a:t>через оптимізацію організаційних структур суб’єктів господарювання, що пов’язано із уповільненням темпів ділової активності (до 8-10%), </a:t>
            </a:r>
            <a:endParaRPr lang="uk-UA" sz="2300" dirty="0" smtClean="0">
              <a:latin typeface="Lobster" panose="02000506000000020003" pitchFamily="2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Lobster" panose="02000506000000020003" pitchFamily="2" charset="0"/>
                <a:ea typeface="Calibri" panose="020F0502020204030204" pitchFamily="34" charset="0"/>
              </a:rPr>
              <a:t>держапарату </a:t>
            </a:r>
            <a:r>
              <a:rPr lang="uk-UA" sz="2300" dirty="0">
                <a:latin typeface="Lobster" panose="02000506000000020003" pitchFamily="2" charset="0"/>
                <a:ea typeface="Calibri" panose="020F0502020204030204" pitchFamily="34" charset="0"/>
              </a:rPr>
              <a:t>– через проголошення Президентом України скорочення чисельності держапарату, в тому числі по Секретаріату на 20% тощо </a:t>
            </a:r>
            <a:endParaRPr lang="uk-UA" sz="2300" dirty="0">
              <a:latin typeface="Lobster" panose="02000506000000020003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27" y="1260453"/>
            <a:ext cx="1827886" cy="981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20" y="2238907"/>
            <a:ext cx="1815084" cy="1601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82" y="3650709"/>
            <a:ext cx="1854403" cy="1249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88" y="5210351"/>
            <a:ext cx="1727302" cy="9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6788" y="320887"/>
            <a:ext cx="3549286" cy="64192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Lobster" panose="02000506000000020003" pitchFamily="2" charset="0"/>
              </a:rPr>
              <a:t>Головною </a:t>
            </a:r>
            <a:r>
              <a:rPr lang="ru-RU" sz="2800" dirty="0" err="1">
                <a:latin typeface="Lobster" panose="02000506000000020003" pitchFamily="2" charset="0"/>
              </a:rPr>
              <a:t>ознакою</a:t>
            </a:r>
            <a:r>
              <a:rPr lang="ru-RU" sz="2800" dirty="0">
                <a:latin typeface="Lobster" panose="02000506000000020003" pitchFamily="2" charset="0"/>
              </a:rPr>
              <a:t> становища </a:t>
            </a:r>
            <a:r>
              <a:rPr lang="ru-RU" sz="2800" dirty="0" err="1">
                <a:latin typeface="Lobster" panose="02000506000000020003" pitchFamily="2" charset="0"/>
              </a:rPr>
              <a:t>молоді</a:t>
            </a:r>
            <a:r>
              <a:rPr lang="ru-RU" sz="2800" dirty="0">
                <a:latin typeface="Lobster" panose="02000506000000020003" pitchFamily="2" charset="0"/>
              </a:rPr>
              <a:t> на ринку </a:t>
            </a:r>
            <a:r>
              <a:rPr lang="ru-RU" sz="2800" dirty="0" err="1">
                <a:latin typeface="Lobster" panose="02000506000000020003" pitchFamily="2" charset="0"/>
              </a:rPr>
              <a:t>праці</a:t>
            </a:r>
            <a:r>
              <a:rPr lang="ru-RU" sz="2800" dirty="0">
                <a:latin typeface="Lobster" panose="02000506000000020003" pitchFamily="2" charset="0"/>
              </a:rPr>
              <a:t> є </a:t>
            </a:r>
            <a:r>
              <a:rPr lang="ru-RU" sz="2800" dirty="0" err="1">
                <a:latin typeface="Lobster" panose="02000506000000020003" pitchFamily="2" charset="0"/>
              </a:rPr>
              <a:t>диспропорція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між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пропозицією</a:t>
            </a:r>
            <a:r>
              <a:rPr lang="ru-RU" sz="2800" dirty="0">
                <a:latin typeface="Lobster" panose="02000506000000020003" pitchFamily="2" charset="0"/>
              </a:rPr>
              <a:t> та попитом на </a:t>
            </a:r>
            <a:r>
              <a:rPr lang="ru-RU" sz="2800" dirty="0" err="1">
                <a:latin typeface="Lobster" panose="02000506000000020003" pitchFamily="2" charset="0"/>
              </a:rPr>
              <a:t>робочу</a:t>
            </a:r>
            <a:r>
              <a:rPr lang="ru-RU" sz="2800" dirty="0">
                <a:latin typeface="Lobster" panose="02000506000000020003" pitchFamily="2" charset="0"/>
              </a:rPr>
              <a:t> силу</a:t>
            </a:r>
            <a:r>
              <a:rPr lang="ru-RU" sz="2800" dirty="0" smtClean="0">
                <a:latin typeface="Lobster" panose="02000506000000020003" pitchFamily="2" charset="0"/>
              </a:rPr>
              <a:t>.</a:t>
            </a:r>
          </a:p>
          <a:p>
            <a:r>
              <a:rPr lang="ru-RU" sz="2800" dirty="0" err="1">
                <a:latin typeface="Lobster" panose="02000506000000020003" pitchFamily="2" charset="0"/>
              </a:rPr>
              <a:t>Науковці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вважають</a:t>
            </a:r>
            <a:r>
              <a:rPr lang="ru-RU" sz="2800" dirty="0">
                <a:latin typeface="Lobster" panose="02000506000000020003" pitchFamily="2" charset="0"/>
              </a:rPr>
              <a:t>, </a:t>
            </a:r>
            <a:r>
              <a:rPr lang="ru-RU" sz="2800" dirty="0" err="1">
                <a:latin typeface="Lobster" panose="02000506000000020003" pitchFamily="2" charset="0"/>
              </a:rPr>
              <a:t>що</a:t>
            </a:r>
            <a:r>
              <a:rPr lang="ru-RU" sz="2800" dirty="0">
                <a:latin typeface="Lobster" panose="02000506000000020003" pitchFamily="2" charset="0"/>
              </a:rPr>
              <a:t> проблема </a:t>
            </a:r>
            <a:r>
              <a:rPr lang="ru-RU" sz="2800" dirty="0" err="1">
                <a:latin typeface="Lobster" panose="02000506000000020003" pitchFamily="2" charset="0"/>
              </a:rPr>
              <a:t>вимушеної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незайнятості</a:t>
            </a:r>
            <a:r>
              <a:rPr lang="ru-RU" sz="2800" dirty="0">
                <a:latin typeface="Lobster" panose="02000506000000020003" pitchFamily="2" charset="0"/>
              </a:rPr>
              <a:t> є </a:t>
            </a:r>
            <a:r>
              <a:rPr lang="ru-RU" sz="2800" dirty="0" err="1">
                <a:latin typeface="Lobster" panose="02000506000000020003" pitchFamily="2" charset="0"/>
              </a:rPr>
              <a:t>більш</a:t>
            </a:r>
            <a:r>
              <a:rPr lang="ru-RU" sz="2800" dirty="0">
                <a:latin typeface="Lobster" panose="02000506000000020003" pitchFamily="2" charset="0"/>
              </a:rPr>
              <a:t> актуальною для </a:t>
            </a:r>
            <a:r>
              <a:rPr lang="ru-RU" sz="2800" dirty="0" err="1">
                <a:latin typeface="Lobster" panose="02000506000000020003" pitchFamily="2" charset="0"/>
              </a:rPr>
              <a:t>міської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молоді</a:t>
            </a:r>
            <a:r>
              <a:rPr lang="ru-RU" sz="2800" dirty="0">
                <a:latin typeface="Lobster" panose="02000506000000020003" pitchFamily="2" charset="0"/>
              </a:rPr>
              <a:t>, </a:t>
            </a:r>
            <a:r>
              <a:rPr lang="ru-RU" sz="2800" dirty="0" err="1">
                <a:latin typeface="Lobster" panose="02000506000000020003" pitchFamily="2" charset="0"/>
              </a:rPr>
              <a:t>ніж</a:t>
            </a:r>
            <a:r>
              <a:rPr lang="ru-RU" sz="2800" dirty="0">
                <a:latin typeface="Lobster" panose="02000506000000020003" pitchFamily="2" charset="0"/>
              </a:rPr>
              <a:t> </a:t>
            </a:r>
            <a:r>
              <a:rPr lang="ru-RU" sz="2800" dirty="0" err="1">
                <a:latin typeface="Lobster" panose="02000506000000020003" pitchFamily="2" charset="0"/>
              </a:rPr>
              <a:t>сільської</a:t>
            </a:r>
            <a:r>
              <a:rPr lang="ru-RU" sz="2800" dirty="0">
                <a:latin typeface="Lobster" panose="02000506000000020003" pitchFamily="2" charset="0"/>
              </a:rPr>
              <a:t>. </a:t>
            </a:r>
            <a:endParaRPr lang="uk-UA" sz="2800" dirty="0">
              <a:latin typeface="Lobster" panose="02000506000000020003" pitchFamily="2" charset="0"/>
            </a:endParaRPr>
          </a:p>
        </p:txBody>
      </p:sp>
      <p:pic>
        <p:nvPicPr>
          <p:cNvPr id="3076" name="Picture 4" descr="http://www.gu-unpk.ru/file/chair/meis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53" y="65988"/>
            <a:ext cx="3161487" cy="2582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edb.ru/upload/s4y_catalog/177/IMAGE/derev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4" y="3060378"/>
            <a:ext cx="3780095" cy="283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82" name="Picture 10" descr="http://desktopwallpapers.org.ua/images/Cities/820196103_city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97" y="3261675"/>
            <a:ext cx="3892167" cy="2919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5926" y="0"/>
            <a:ext cx="6066243" cy="970599"/>
          </a:xfrm>
        </p:spPr>
        <p:txBody>
          <a:bodyPr/>
          <a:lstStyle/>
          <a:p>
            <a:r>
              <a:rPr lang="uk-UA" dirty="0" smtClean="0"/>
              <a:t>Зайнятість молоді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49419" y="829935"/>
            <a:ext cx="6042581" cy="5608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Lobster" panose="02000506000000020003" pitchFamily="2" charset="0"/>
              </a:rPr>
              <a:t>Найбільш поширеними серед молоді формами трудової, економічної активності є </a:t>
            </a:r>
            <a:endParaRPr lang="uk-UA" sz="2800" dirty="0" smtClean="0">
              <a:latin typeface="Lobster" panose="02000506000000020003" pitchFamily="2" charset="0"/>
            </a:endParaRPr>
          </a:p>
          <a:p>
            <a:r>
              <a:rPr lang="uk-UA" sz="2800" dirty="0" smtClean="0">
                <a:latin typeface="Lobster" panose="02000506000000020003" pitchFamily="2" charset="0"/>
              </a:rPr>
              <a:t>трудова </a:t>
            </a:r>
            <a:r>
              <a:rPr lang="uk-UA" sz="2800" dirty="0">
                <a:latin typeface="Lobster" panose="02000506000000020003" pitchFamily="2" charset="0"/>
              </a:rPr>
              <a:t>міграція </a:t>
            </a:r>
            <a:endParaRPr lang="uk-UA" sz="2800" dirty="0" smtClean="0">
              <a:latin typeface="Lobster" panose="02000506000000020003" pitchFamily="2" charset="0"/>
            </a:endParaRPr>
          </a:p>
          <a:p>
            <a:r>
              <a:rPr lang="uk-UA" sz="2800" dirty="0">
                <a:latin typeface="Lobster" panose="02000506000000020003" pitchFamily="2" charset="0"/>
              </a:rPr>
              <a:t>залучення молоді до підприємницької діяльності </a:t>
            </a:r>
            <a:endParaRPr lang="uk-UA" sz="2800" dirty="0" smtClean="0">
              <a:latin typeface="Lobster" panose="02000506000000020003" pitchFamily="2" charset="0"/>
            </a:endParaRPr>
          </a:p>
          <a:p>
            <a:r>
              <a:rPr lang="uk-UA" sz="2800" dirty="0">
                <a:latin typeface="Lobster" panose="02000506000000020003" pitchFamily="2" charset="0"/>
              </a:rPr>
              <a:t>участь молоді у тіньовій, неформальній економіці </a:t>
            </a:r>
            <a:endParaRPr lang="uk-UA" sz="2800" dirty="0" smtClean="0">
              <a:latin typeface="Lobster" panose="02000506000000020003" pitchFamily="2" charset="0"/>
            </a:endParaRPr>
          </a:p>
          <a:p>
            <a:r>
              <a:rPr lang="uk-UA" sz="2800" dirty="0" smtClean="0">
                <a:latin typeface="Lobster" panose="02000506000000020003" pitchFamily="2" charset="0"/>
              </a:rPr>
              <a:t>Деякі види </a:t>
            </a:r>
            <a:r>
              <a:rPr lang="uk-UA" sz="2800" dirty="0">
                <a:latin typeface="Lobster" panose="02000506000000020003" pitchFamily="2" charset="0"/>
              </a:rPr>
              <a:t>незареєстрованої діяльності, </a:t>
            </a:r>
          </a:p>
        </p:txBody>
      </p:sp>
      <p:pic>
        <p:nvPicPr>
          <p:cNvPr id="4098" name="Picture 2" descr="http://image.zn.ua/media/images/614xX/Jul2011/355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61" l="9935" r="89577">
                        <a14:foregroundMark x1="21173" y1="76108" x2="16938" y2="16010"/>
                        <a14:foregroundMark x1="17264" y1="16010" x2="39577" y2="2217"/>
                        <a14:foregroundMark x1="20521" y1="76847" x2="21987" y2="86453"/>
                        <a14:foregroundMark x1="22313" y1="86207" x2="75896" y2="99507"/>
                        <a14:foregroundMark x1="88111" y1="11823" x2="84365" y2="95813"/>
                        <a14:foregroundMark x1="87296" y1="16010" x2="5097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868" y="192928"/>
            <a:ext cx="3540456" cy="23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1.ytimg.com/vi/3CXQ_907hdc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36">
            <a:off x="1767559" y="2017335"/>
            <a:ext cx="4097897" cy="2305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ovaliniya.com.ua/images/starki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089">
            <a:off x="100369" y="3926979"/>
            <a:ext cx="3294257" cy="2474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asha.lv/siteimages/a/17/8a/5da0f7214a7d3b9c345a60289d35d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9500" l="10000" r="90000">
                        <a14:foregroundMark x1="14000" y1="84000" x2="13333" y2="42000"/>
                        <a14:foregroundMark x1="13000" y1="40500" x2="50333" y2="3000"/>
                        <a14:foregroundMark x1="15333" y1="85000" x2="21333" y2="99500"/>
                        <a14:foregroundMark x1="84333" y1="4500" x2="77333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57" y="448938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i7Xbd7C-6YQ/U0fAu2afrrI/AAAAAAAABF0/_LolLHwH_CA/s1600/6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78" y="3296277"/>
            <a:ext cx="228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razok.com/files/news/posts/1/1/11_main/%D1%8F%D0%BA+%D0%B7%D0%B0%D0%B1%D1%80%D0%B0%D1%82%D0%B8+%D0%B4%D0%B8%D0%BF%D0%BB%D0%BE%D0%B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613" r="99516">
                        <a14:backgroundMark x1="23871" y1="87581" x2="23871" y2="87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5" y="114849"/>
            <a:ext cx="4155895" cy="41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05354" y="526927"/>
            <a:ext cx="811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Lobster" panose="02000506000000020003" pitchFamily="2" charset="0"/>
                <a:ea typeface="Times New Roman" panose="02020603050405020304" pitchFamily="18" charset="0"/>
              </a:rPr>
              <a:t>Переважна більшість молодих людей, котрі виходять на ринок праці, є недавніми випускниками навчальних закладів різного рівня акредитації. Щороку навчальні заклади випускають молодих спеціалістів, переважна більшість з яких залишаються з проблемою працевлаштування віч-на-віч. Тому одним з найважливіших завдань роботи з молоддю є сприяння працевлаштуванню випускників.</a:t>
            </a:r>
            <a:endParaRPr lang="en-US" sz="2400" dirty="0" smtClean="0">
              <a:latin typeface="Lobster" panose="02000506000000020003" pitchFamily="2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rgbClr val="292929"/>
                </a:solidFill>
                <a:latin typeface="Lobster" panose="02000506000000020003" pitchFamily="2" charset="0"/>
                <a:ea typeface="Times New Roman" panose="02020603050405020304" pitchFamily="18" charset="0"/>
              </a:rPr>
              <a:t> </a:t>
            </a:r>
            <a:endParaRPr lang="uk-UA" sz="2400" dirty="0">
              <a:latin typeface="Lobster" panose="02000506000000020003" pitchFamily="2" charset="0"/>
            </a:endParaRPr>
          </a:p>
        </p:txBody>
      </p:sp>
      <p:pic>
        <p:nvPicPr>
          <p:cNvPr id="5126" name="Picture 6" descr="http://www.volynnews.com/files/news/2011/11-15/28179-1u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333" y1="16327" x2="25333" y2="16327"/>
                        <a14:foregroundMark x1="3667" y1="12925" x2="3667" y2="12925"/>
                        <a14:foregroundMark x1="16667" y1="14286" x2="16667" y2="14286"/>
                        <a14:foregroundMark x1="20667" y1="22449" x2="20667" y2="22449"/>
                        <a14:foregroundMark x1="22667" y1="24150" x2="22667" y2="24150"/>
                        <a14:foregroundMark x1="29333" y1="24490" x2="29333" y2="24490"/>
                        <a14:foregroundMark x1="60333" y1="18027" x2="60333" y2="18027"/>
                        <a14:foregroundMark x1="61000" y1="20068" x2="61000" y2="20068"/>
                        <a14:foregroundMark x1="66000" y1="23469" x2="66000" y2="23469"/>
                        <a14:foregroundMark x1="61000" y1="21769" x2="61000" y2="21769"/>
                        <a14:foregroundMark x1="36000" y1="23129" x2="36000" y2="23129"/>
                        <a14:foregroundMark x1="27333" y1="21769" x2="27333" y2="21769"/>
                        <a14:foregroundMark x1="65667" y1="26190" x2="65667" y2="26190"/>
                        <a14:foregroundMark x1="63333" y1="34694" x2="63333" y2="34694"/>
                        <a14:foregroundMark x1="30000" y1="34014" x2="30000" y2="34014"/>
                        <a14:foregroundMark x1="32667" y1="32993" x2="32667" y2="32993"/>
                        <a14:foregroundMark x1="29333" y1="37415" x2="29333" y2="37415"/>
                        <a14:foregroundMark x1="43000" y1="59524" x2="43000" y2="59524"/>
                        <a14:foregroundMark x1="17000" y1="10204" x2="17000" y2="10204"/>
                        <a14:foregroundMark x1="10333" y1="12925" x2="10333" y2="12925"/>
                        <a14:foregroundMark x1="96000" y1="56122" x2="96000" y2="56122"/>
                        <a14:foregroundMark x1="87333" y1="67687" x2="87333" y2="67687"/>
                        <a14:foregroundMark x1="91000" y1="67007" x2="91000" y2="67007"/>
                        <a14:backgroundMark x1="16000" y1="81973" x2="16000" y2="8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33" y="3857368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3" y="3534402"/>
            <a:ext cx="4497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Lobster" panose="02000506000000020003" pitchFamily="2" charset="0"/>
              </a:rPr>
              <a:t>загострення проблеми молодіжного безробіття тягне за собою цілу низку соціальних небезпек для суспільства загалом. </a:t>
            </a:r>
            <a:r>
              <a:rPr lang="ru-RU" sz="2400" dirty="0" err="1">
                <a:latin typeface="Lobster" panose="02000506000000020003" pitchFamily="2" charset="0"/>
              </a:rPr>
              <a:t>Непрацевлаштований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випускник</a:t>
            </a:r>
            <a:r>
              <a:rPr lang="ru-RU" sz="2400" dirty="0">
                <a:latin typeface="Lobster" panose="02000506000000020003" pitchFamily="2" charset="0"/>
              </a:rPr>
              <a:t> - </a:t>
            </a:r>
            <a:r>
              <a:rPr lang="ru-RU" sz="2400" dirty="0" err="1">
                <a:latin typeface="Lobster" panose="02000506000000020003" pitchFamily="2" charset="0"/>
              </a:rPr>
              <a:t>це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марно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витрачені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державні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кошти</a:t>
            </a:r>
            <a:r>
              <a:rPr lang="ru-RU" sz="2400" dirty="0">
                <a:latin typeface="Lobster" panose="02000506000000020003" pitchFamily="2" charset="0"/>
              </a:rPr>
              <a:t>, </a:t>
            </a:r>
            <a:r>
              <a:rPr lang="ru-RU" sz="2400" dirty="0" err="1">
                <a:latin typeface="Lobster" panose="02000506000000020003" pitchFamily="2" charset="0"/>
              </a:rPr>
              <a:t>ресурси</a:t>
            </a:r>
            <a:r>
              <a:rPr lang="ru-RU" sz="2400" dirty="0">
                <a:latin typeface="Lobster" panose="02000506000000020003" pitchFamily="2" charset="0"/>
              </a:rPr>
              <a:t> </a:t>
            </a:r>
            <a:r>
              <a:rPr lang="ru-RU" sz="2400" dirty="0" err="1">
                <a:latin typeface="Lobster" panose="02000506000000020003" pitchFamily="2" charset="0"/>
              </a:rPr>
              <a:t>університету</a:t>
            </a:r>
            <a:r>
              <a:rPr lang="ru-RU" sz="2400" dirty="0">
                <a:latin typeface="Lobster" panose="02000506000000020003" pitchFamily="2" charset="0"/>
              </a:rPr>
              <a:t> і студента.</a:t>
            </a:r>
            <a:endParaRPr lang="uk-UA" sz="2400" dirty="0"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0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деревини]]</Template>
  <TotalTime>220</TotalTime>
  <Words>879</Words>
  <Application>Microsoft Office PowerPoint</Application>
  <PresentationFormat>Широкий екран</PresentationFormat>
  <Paragraphs>56</Paragraphs>
  <Slides>17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Bookman Old Style</vt:lpstr>
      <vt:lpstr>Calibri</vt:lpstr>
      <vt:lpstr>Cambria</vt:lpstr>
      <vt:lpstr>Century Gothic</vt:lpstr>
      <vt:lpstr>Lobster</vt:lpstr>
      <vt:lpstr>Times New Roman</vt:lpstr>
      <vt:lpstr>Wingdings</vt:lpstr>
      <vt:lpstr>Дерево</vt:lpstr>
      <vt:lpstr>Зайнятість і працевлаштування молоді</vt:lpstr>
      <vt:lpstr>Презентація PowerPoint</vt:lpstr>
      <vt:lpstr>Основні проблеми молоді на ринку праці</vt:lpstr>
      <vt:lpstr>Презентація PowerPoint</vt:lpstr>
      <vt:lpstr>Презентація PowerPoint</vt:lpstr>
      <vt:lpstr>Статистика</vt:lpstr>
      <vt:lpstr>Презентація PowerPoint</vt:lpstr>
      <vt:lpstr>Зайнятість молоді</vt:lpstr>
      <vt:lpstr>Презентація PowerPoint</vt:lpstr>
      <vt:lpstr>Презентація PowerPoint</vt:lpstr>
      <vt:lpstr>Презентація PowerPoint</vt:lpstr>
      <vt:lpstr>Вирішення проблеми</vt:lpstr>
      <vt:lpstr>Вирішення проблеми</vt:lpstr>
      <vt:lpstr>Презентація PowerPoint</vt:lpstr>
      <vt:lpstr>Література</vt:lpstr>
      <vt:lpstr>Презентацію підготував Студент групи БОчт-21 Миськів Михайло 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Зайнятість і працевлаштування молоді</dc:title>
  <dc:creator>Миськів Михайло</dc:creator>
  <cp:lastModifiedBy>Миськів Михайло</cp:lastModifiedBy>
  <cp:revision>30</cp:revision>
  <dcterms:created xsi:type="dcterms:W3CDTF">2014-05-10T14:49:28Z</dcterms:created>
  <dcterms:modified xsi:type="dcterms:W3CDTF">2014-05-20T12:26:42Z</dcterms:modified>
</cp:coreProperties>
</file>