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9"/>
  </p:notesMasterIdLst>
  <p:handoutMasterIdLst>
    <p:handoutMasterId r:id="rId40"/>
  </p:handoutMasterIdLst>
  <p:sldIdLst>
    <p:sldId id="256" r:id="rId3"/>
    <p:sldId id="266" r:id="rId4"/>
    <p:sldId id="269" r:id="rId5"/>
    <p:sldId id="272" r:id="rId6"/>
    <p:sldId id="273" r:id="rId7"/>
    <p:sldId id="277" r:id="rId8"/>
    <p:sldId id="275" r:id="rId9"/>
    <p:sldId id="274" r:id="rId10"/>
    <p:sldId id="276" r:id="rId11"/>
    <p:sldId id="271" r:id="rId12"/>
    <p:sldId id="280" r:id="rId13"/>
    <p:sldId id="282" r:id="rId14"/>
    <p:sldId id="283" r:id="rId15"/>
    <p:sldId id="284" r:id="rId16"/>
    <p:sldId id="288" r:id="rId17"/>
    <p:sldId id="287" r:id="rId18"/>
    <p:sldId id="289" r:id="rId19"/>
    <p:sldId id="281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300" r:id="rId29"/>
    <p:sldId id="302" r:id="rId30"/>
    <p:sldId id="303" r:id="rId31"/>
    <p:sldId id="305" r:id="rId32"/>
    <p:sldId id="306" r:id="rId33"/>
    <p:sldId id="299" r:id="rId34"/>
    <p:sldId id="308" r:id="rId35"/>
    <p:sldId id="309" r:id="rId36"/>
    <p:sldId id="307" r:id="rId37"/>
    <p:sldId id="30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9A78"/>
    <a:srgbClr val="657759"/>
    <a:srgbClr val="000000"/>
    <a:srgbClr val="EDC06F"/>
    <a:srgbClr val="F4DAAA"/>
    <a:srgbClr val="A87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044" y="-90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1" d="100"/>
          <a:sy n="61" d="100"/>
        </p:scale>
        <p:origin x="-203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E2A93-8228-4099-A097-A68E1D77CFEE}" type="datetimeFigureOut">
              <a:rPr lang="ru-RU" smtClean="0"/>
              <a:pPr/>
              <a:t>28.01.2015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EBDF3-6F4A-48DF-BD7D-8CA8CF5DC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583A1-E182-4734-BDCC-CB92418C3517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A856D-51CA-4A85-87A5-E701E9ED4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A856D-51CA-4A85-87A5-E701E9ED4DC5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28.01.2015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4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4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  <a:lvl8pPr>
              <a:buFontTx/>
              <a:buBlip>
                <a:blip r:embed="rId4"/>
              </a:buBlip>
              <a:defRPr/>
            </a:lvl8pPr>
            <a:lvl9pPr>
              <a:buFontTx/>
              <a:buBlip>
                <a:blip r:embed="rId3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4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4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  <a:lvl8pPr>
              <a:buFontTx/>
              <a:buBlip>
                <a:blip r:embed="rId4"/>
              </a:buBlip>
              <a:defRPr/>
            </a:lvl8pPr>
            <a:lvl9pPr>
              <a:buFontTx/>
              <a:buBlip>
                <a:blip r:embed="rId3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28.01.2015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28.01.2015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fld id="{9F19A441-C32E-4408-A233-8E13D1F23671}" type="datetimeFigureOut">
              <a:rPr lang="ru-RU" smtClean="0"/>
              <a:pPr/>
              <a:t>28.01.2015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0541" cmpd="sng">
            <a:solidFill>
              <a:srgbClr val="00B0F0"/>
            </a:solidFill>
            <a:prstDash val="solid"/>
          </a:ln>
          <a:solidFill>
            <a:schemeClr val="accent5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657759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657759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657759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57364"/>
            <a:ext cx="7772400" cy="1470025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Вишивання шовковими стрічками</a:t>
            </a:r>
            <a:endParaRPr lang="ru-RU" sz="5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3306" y="4500570"/>
            <a:ext cx="5000660" cy="995354"/>
          </a:xfrm>
        </p:spPr>
        <p:txBody>
          <a:bodyPr>
            <a:noAutofit/>
          </a:bodyPr>
          <a:lstStyle/>
          <a:p>
            <a:endParaRPr lang="ru-RU" sz="2400" i="1" dirty="0"/>
          </a:p>
        </p:txBody>
      </p:sp>
      <p:pic>
        <p:nvPicPr>
          <p:cNvPr id="37890" name="Picture 2" descr="http://t2.gstatic.com/images?q=tbn:ANd9GcSs0Vv2Hwr-C_DmdCNTg6MSkLjY-5Ec2Dj5Uwfi5RsVlBkRAvm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14290"/>
            <a:ext cx="2572897" cy="1944633"/>
          </a:xfrm>
          <a:prstGeom prst="rect">
            <a:avLst/>
          </a:prstGeom>
          <a:noFill/>
        </p:spPr>
      </p:pic>
      <p:pic>
        <p:nvPicPr>
          <p:cNvPr id="37892" name="Picture 4" descr="http://t1.gstatic.com/images?q=tbn:ANd9GcRDE6crGa8zD2ldsUcbJqNTbNp1qyPq-LuN-Dt_NtxJNa1fkGv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857628"/>
            <a:ext cx="2645521" cy="2009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571867" y="285728"/>
            <a:ext cx="4286279" cy="114937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Матеріали та інструменти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86116" y="428604"/>
            <a:ext cx="5211792" cy="5995989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Матеріали та інструменти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57158" y="1428736"/>
            <a:ext cx="3008313" cy="51260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868" y="1857364"/>
            <a:ext cx="557213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Схема: </a:t>
            </a:r>
          </a:p>
          <a:p>
            <a:endParaRPr lang="ru-RU" sz="3200" dirty="0" smtClean="0"/>
          </a:p>
          <a:p>
            <a:r>
              <a:rPr lang="ru-RU" sz="2400" dirty="0" err="1" smtClean="0"/>
              <a:t>більшість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майстринь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спочатку</a:t>
            </a:r>
            <a:r>
              <a:rPr lang="ru-RU" sz="2400" dirty="0" smtClean="0"/>
              <a:t> </a:t>
            </a:r>
            <a:r>
              <a:rPr lang="ru-RU" sz="2400" dirty="0" err="1" smtClean="0"/>
              <a:t>наносять</a:t>
            </a:r>
            <a:r>
              <a:rPr lang="ru-RU" sz="2400" dirty="0" smtClean="0"/>
              <a:t> на тканину </a:t>
            </a:r>
            <a:r>
              <a:rPr lang="ru-RU" sz="2400" dirty="0" err="1" smtClean="0"/>
              <a:t>контури</a:t>
            </a:r>
            <a:r>
              <a:rPr lang="ru-RU" sz="2400" dirty="0" smtClean="0"/>
              <a:t> </a:t>
            </a:r>
            <a:r>
              <a:rPr lang="ru-RU" sz="2400" dirty="0" err="1" smtClean="0"/>
              <a:t>майбутнього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малюнка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потім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виконують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допоміжні</a:t>
            </a:r>
            <a:r>
              <a:rPr lang="ru-RU" sz="2400" dirty="0" smtClean="0"/>
              <a:t> </a:t>
            </a:r>
            <a:r>
              <a:rPr lang="ru-RU" sz="2400" dirty="0" err="1" smtClean="0"/>
              <a:t>стьобання</a:t>
            </a:r>
            <a:r>
              <a:rPr lang="ru-RU" sz="2400" dirty="0" smtClean="0"/>
              <a:t> </a:t>
            </a:r>
          </a:p>
          <a:p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вже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потім</a:t>
            </a:r>
            <a:r>
              <a:rPr lang="ru-RU" sz="2400" dirty="0" smtClean="0"/>
              <a:t> </a:t>
            </a:r>
            <a:r>
              <a:rPr lang="ru-RU" sz="2400" dirty="0" err="1" smtClean="0"/>
              <a:t>вишивають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безпосередньо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стрічками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7650" name="Picture 2" descr="http://t2.gstatic.com/images?q=tbn:ANd9GcQtcdkkcDZ1e6i1-2FTMoVo1DlRVdu3qM2vlmNz5bu9lly0v9FY4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071942"/>
            <a:ext cx="1986318" cy="2480427"/>
          </a:xfrm>
          <a:prstGeom prst="rect">
            <a:avLst/>
          </a:prstGeom>
          <a:noFill/>
        </p:spPr>
      </p:pic>
      <p:pic>
        <p:nvPicPr>
          <p:cNvPr id="27652" name="Picture 4" descr="http://t2.gstatic.com/images?q=tbn:ANd9GcQc2feAwld6EiaabawCZl_N7Dd-fqvfHQAu1gJGepCeBNsSeifai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1714512" cy="2475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прийоми</a:t>
            </a:r>
            <a:br>
              <a:rPr lang="uk-UA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вишивки</a:t>
            </a:r>
            <a:endParaRPr lang="ru-RU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500175"/>
            <a:ext cx="7772400" cy="107157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Закріплення вузлика на стрічці</a:t>
            </a:r>
            <a:endParaRPr lang="ru-RU" sz="3600" dirty="0"/>
          </a:p>
        </p:txBody>
      </p:sp>
      <p:pic>
        <p:nvPicPr>
          <p:cNvPr id="5" name="Рисунок 4" descr="C:\Documents and Settings\Admin\Мои документы\My Scans\2012-12 (дек)\ScannedImage.jpg"/>
          <p:cNvPicPr/>
          <p:nvPr/>
        </p:nvPicPr>
        <p:blipFill>
          <a:blip r:embed="rId2"/>
          <a:srcRect l="16037" t="5870" b="1087"/>
          <a:stretch>
            <a:fillRect/>
          </a:stretch>
        </p:blipFill>
        <p:spPr bwMode="auto">
          <a:xfrm rot="16200000">
            <a:off x="3009895" y="2205023"/>
            <a:ext cx="276702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501122" cy="5072098"/>
          </a:xfrm>
        </p:spPr>
        <p:txBody>
          <a:bodyPr>
            <a:noAutofit/>
          </a:bodyPr>
          <a:lstStyle/>
          <a:p>
            <a:pPr algn="l"/>
            <a:r>
              <a:rPr lang="uk-UA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1.Відміряти стрічку завдовжки 30-40 см.</a:t>
            </a:r>
            <a:br>
              <a:rPr lang="uk-UA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uk-UA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Один кінець зрізати навкоси і заправити його в голку.</a:t>
            </a:r>
            <a:br>
              <a:rPr lang="uk-UA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uk-UA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2. Підігнути початок стрічки</a:t>
            </a:r>
            <a:br>
              <a:rPr lang="uk-UA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uk-UA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на зворотний бік на 5-10 мм і вколоти голку по центру стрічки.</a:t>
            </a:r>
            <a:br>
              <a:rPr lang="uk-UA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uk-UA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3. Притримуючи стрічку однією рукою</a:t>
            </a:r>
            <a:br>
              <a:rPr lang="uk-UA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uk-UA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і протягуючи другою , зав </a:t>
            </a:r>
            <a:r>
              <a:rPr lang="uk-UA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язати</a:t>
            </a:r>
            <a:r>
              <a:rPr lang="uk-UA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вузлик.</a:t>
            </a:r>
            <a:br>
              <a:rPr lang="uk-UA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uk-UA" sz="32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 вузлик називається плоским.</a:t>
            </a:r>
            <a:endParaRPr lang="ru-RU" sz="3200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357166"/>
            <a:ext cx="69592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dirty="0" smtClean="0">
                <a:solidFill>
                  <a:srgbClr val="7030A0"/>
                </a:solidFill>
              </a:rPr>
              <a:t>Закріплення вузлика на стрічці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прийоми </a:t>
            </a:r>
            <a:br>
              <a:rPr lang="uk-UA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вишивки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3071810"/>
            <a:ext cx="8929718" cy="4665667"/>
          </a:xfrm>
        </p:spPr>
        <p:txBody>
          <a:bodyPr>
            <a:noAutofit/>
          </a:bodyPr>
          <a:lstStyle/>
          <a:p>
            <a:endParaRPr lang="uk-UA" sz="3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3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3200" dirty="0" smtClean="0"/>
          </a:p>
          <a:p>
            <a:pPr algn="ctr"/>
            <a:r>
              <a:rPr lang="uk-UA" sz="4400" dirty="0" smtClean="0">
                <a:solidFill>
                  <a:srgbClr val="7030A0"/>
                </a:solidFill>
              </a:rPr>
              <a:t>Закріплення шва</a:t>
            </a:r>
          </a:p>
          <a:p>
            <a:r>
              <a:rPr lang="uk-UA" sz="3200" dirty="0" smtClean="0"/>
              <a:t>Щоб закріпити стрічку, </a:t>
            </a:r>
          </a:p>
          <a:p>
            <a:r>
              <a:rPr lang="uk-UA" sz="3200" dirty="0" smtClean="0"/>
              <a:t>після завершення роботи виведіть голку </a:t>
            </a:r>
          </a:p>
          <a:p>
            <a:r>
              <a:rPr lang="uk-UA" sz="3200" dirty="0" smtClean="0"/>
              <a:t>на виворітну сторону вишивки і легенько </a:t>
            </a:r>
            <a:r>
              <a:rPr lang="uk-UA" sz="3200" dirty="0" err="1" smtClean="0"/>
              <a:t>підтяніть</a:t>
            </a:r>
            <a:r>
              <a:rPr lang="uk-UA" sz="3200" dirty="0" smtClean="0"/>
              <a:t> стрічку. </a:t>
            </a:r>
          </a:p>
          <a:p>
            <a:r>
              <a:rPr lang="uk-UA" sz="3200" dirty="0" smtClean="0"/>
              <a:t>Відріжте стрічку в 5-7 мм від останнього стібка </a:t>
            </a:r>
          </a:p>
          <a:p>
            <a:r>
              <a:rPr lang="uk-UA" sz="3200" dirty="0" smtClean="0"/>
              <a:t>і закріпіть її на тканині дрібними стібками,</a:t>
            </a:r>
          </a:p>
          <a:p>
            <a:r>
              <a:rPr lang="uk-UA" sz="3200" dirty="0" smtClean="0"/>
              <a:t> виконаними </a:t>
            </a:r>
            <a:r>
              <a:rPr lang="uk-UA" sz="3200" dirty="0" err="1" smtClean="0"/>
              <a:t>катушковими</a:t>
            </a:r>
            <a:r>
              <a:rPr lang="uk-UA" sz="3200" dirty="0" smtClean="0"/>
              <a:t> нитками.</a:t>
            </a:r>
          </a:p>
          <a:p>
            <a:endParaRPr lang="uk-UA" sz="3200" dirty="0" smtClean="0"/>
          </a:p>
          <a:p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772400" cy="1362075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САШЕ 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з вишитими трояндами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3714752"/>
            <a:ext cx="7772400" cy="2593989"/>
          </a:xfrm>
        </p:spPr>
        <p:txBody>
          <a:bodyPr>
            <a:noAutofit/>
          </a:bodyPr>
          <a:lstStyle/>
          <a:p>
            <a:r>
              <a:rPr lang="uk-UA" sz="3600" b="1" u="sng" dirty="0" smtClean="0">
                <a:solidFill>
                  <a:srgbClr val="00B050"/>
                </a:solidFill>
              </a:rPr>
              <a:t>Матеріали</a:t>
            </a:r>
            <a:r>
              <a:rPr lang="uk-UA" sz="2800" b="1" dirty="0" smtClean="0">
                <a:solidFill>
                  <a:srgbClr val="00B050"/>
                </a:solidFill>
              </a:rPr>
              <a:t>:</a:t>
            </a:r>
          </a:p>
          <a:p>
            <a:endParaRPr lang="uk-UA" sz="2800" b="1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sz="2800" dirty="0" smtClean="0"/>
              <a:t> Тканина 22 * 26 см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 smtClean="0"/>
              <a:t> Рожева стрічка шириною 7 мм (3,5 м)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 smtClean="0"/>
              <a:t> Світло-зелена стрічка шириною 3 мм (1,2 м)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 smtClean="0"/>
              <a:t> Товста нитка з люрексом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 smtClean="0"/>
              <a:t> Висушені пелюстки троянди для наповнення </a:t>
            </a:r>
            <a:endParaRPr lang="ru-RU" sz="2800" dirty="0"/>
          </a:p>
        </p:txBody>
      </p:sp>
      <p:pic>
        <p:nvPicPr>
          <p:cNvPr id="4" name="Рисунок 3" descr="C:\Documents and Settings\Admin\Мои документы\My Scans\2012-12 (дек)\ScannedImage-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179355" y="2250273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772400" cy="1362075"/>
          </a:xfrm>
        </p:spPr>
        <p:txBody>
          <a:bodyPr/>
          <a:lstStyle/>
          <a:p>
            <a:pPr algn="ctr"/>
            <a:r>
              <a:rPr lang="uk-UA" dirty="0" smtClean="0"/>
              <a:t>Хід роботи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571612"/>
            <a:ext cx="7772400" cy="522287"/>
          </a:xfrm>
        </p:spPr>
        <p:txBody>
          <a:bodyPr>
            <a:noAutofit/>
          </a:bodyPr>
          <a:lstStyle/>
          <a:p>
            <a:r>
              <a:rPr lang="uk-UA" sz="3200" dirty="0" smtClean="0"/>
              <a:t>1. Виконати розмітку виробу за схемою</a:t>
            </a:r>
            <a:endParaRPr lang="ru-RU" sz="3200" dirty="0"/>
          </a:p>
        </p:txBody>
      </p:sp>
      <p:pic>
        <p:nvPicPr>
          <p:cNvPr id="4" name="Рисунок 3" descr="C:\Documents and Settings\Admin\Мои документы\My Scans\2012-12 (дек)\ScannedImage-7.jpg"/>
          <p:cNvPicPr/>
          <p:nvPr/>
        </p:nvPicPr>
        <p:blipFill>
          <a:blip r:embed="rId2">
            <a:lum bright="-37000" contrast="46000"/>
          </a:blip>
          <a:srcRect l="3833" t="4572" r="1855" b="1969"/>
          <a:stretch>
            <a:fillRect/>
          </a:stretch>
        </p:blipFill>
        <p:spPr bwMode="auto">
          <a:xfrm rot="16200000">
            <a:off x="3762507" y="2047979"/>
            <a:ext cx="447650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contourClr>
              <a:schemeClr val="tx1">
                <a:lumMod val="50000"/>
                <a:lumOff val="50000"/>
              </a:schemeClr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772400" cy="1362075"/>
          </a:xfrm>
        </p:spPr>
        <p:txBody>
          <a:bodyPr/>
          <a:lstStyle/>
          <a:p>
            <a:pPr algn="ctr"/>
            <a:r>
              <a:rPr lang="uk-UA" dirty="0" smtClean="0"/>
              <a:t>Хід роботи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214422"/>
            <a:ext cx="7772400" cy="107157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2. Нанесіть контур малюнку </a:t>
            </a:r>
            <a:endParaRPr lang="ru-RU" sz="3200" dirty="0"/>
          </a:p>
        </p:txBody>
      </p:sp>
      <p:pic>
        <p:nvPicPr>
          <p:cNvPr id="4" name="Рисунок 3" descr="C:\Documents and Settings\Admin\Мои документы\My Scans\2012-12 (дек)\ScannedImage-8.jpg"/>
          <p:cNvPicPr/>
          <p:nvPr/>
        </p:nvPicPr>
        <p:blipFill>
          <a:blip r:embed="rId2">
            <a:lum bright="-34000" contrast="-1000"/>
          </a:blip>
          <a:srcRect/>
          <a:stretch>
            <a:fillRect/>
          </a:stretch>
        </p:blipFill>
        <p:spPr bwMode="auto">
          <a:xfrm rot="16200000">
            <a:off x="3373347" y="2341637"/>
            <a:ext cx="3540315" cy="442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772400" cy="1362075"/>
          </a:xfrm>
        </p:spPr>
        <p:txBody>
          <a:bodyPr/>
          <a:lstStyle/>
          <a:p>
            <a:pPr algn="ctr"/>
            <a:r>
              <a:rPr lang="uk-UA" dirty="0" smtClean="0"/>
              <a:t>Хід роботи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928803"/>
            <a:ext cx="7772400" cy="714379"/>
          </a:xfrm>
        </p:spPr>
        <p:txBody>
          <a:bodyPr/>
          <a:lstStyle/>
          <a:p>
            <a:r>
              <a:rPr lang="uk-UA" sz="3200" dirty="0" smtClean="0"/>
              <a:t>3. Ниткою з люрексом вишийте </a:t>
            </a:r>
            <a:r>
              <a:rPr lang="uk-UA" sz="3200" i="1" dirty="0" smtClean="0"/>
              <a:t>стебло</a:t>
            </a:r>
            <a:r>
              <a:rPr lang="uk-UA" i="1" dirty="0" smtClean="0"/>
              <a:t>.</a:t>
            </a:r>
            <a:endParaRPr lang="ru-RU" i="1" dirty="0"/>
          </a:p>
        </p:txBody>
      </p:sp>
      <p:pic>
        <p:nvPicPr>
          <p:cNvPr id="61442" name="Picture 2" descr="http://t1.gstatic.com/images?q=tbn:ANd9GcRgGz-NwV_Sd2ld_bfInMAc7d_ZvcA2wAZd1AUdLbRZcS8srjJl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7726" y="3714752"/>
            <a:ext cx="5001235" cy="2214571"/>
          </a:xfrm>
          <a:prstGeom prst="rect">
            <a:avLst/>
          </a:prstGeom>
          <a:noFill/>
        </p:spPr>
      </p:pic>
      <p:sp>
        <p:nvSpPr>
          <p:cNvPr id="61448" name="AutoShape 8" descr="data:image/jpeg;base64,/9j/4AAQSkZJRgABAQAAAQABAAD/2wCEAAkGBhAQEBQUEBQTEBUVFBAVFBYVFhIPFBIXFxUXFRQYFxcXGyYfFxskGRISHzsgJCcpLC4vFR8xNTAqNigrLCoBCQoKDQwNDQwMDSkYFBgpKSkpKSkpKSkpKSkpKSkpKSkpKSkpKSkpKSkpKSkpKSkpKSkpKSkpKSkpKSkpKSkpKf/AABEIAIkBbwMBIgACEQEDEQH/xAAbAAEAAwEBAQEAAAAAAAAAAAAAAwQFBgIBB//EAEAQAAIBAgQEAwYDBAgHAQAAAAABAgMRBBIhMQVBUWEicYETMkJSkaEGcrEjYpKiFUNzssHR4fAzU4LCw9LxJP/EABUBAQEAAAAAAAAAAAAAAAAAAAAB/8QAFBEBAAAAAAAAAAAAAAAAAAAAAP/aAAwDAQACEQMRAD8A/cQAAAAAAAAAAAAAAAAAAAAAAAAAAAAAAAAAAAAAAAAAAAAAAAAAAAAAAAAAAAAAAAAAAAAAEFbG04aSkk+l7y+i1I/6UpdZfwVP/UC2CCljactIzi30vZ/TcnAAAAR4iqoRlJ/Cm/orkhS4rPwKPzSivReJ/aNvUCLhTm3Nyk5aQTu7rNrKVlyVpRWhpFPhcP2afztz+r8P8uUuAAAAAAAAAAAAK2F4hCpKcYvxU5ZJxaacXZSWj5NNNPZlkwOPUpUKkcXSV8qUMRFf1lK90/zQbbXZsDfBHh68ZxUovNGSTTXNPYkAAAAAAAAAAAAAAAAAAAAAAAAAAAAAAPNSoopuTslq2+RkYjGzqO0c0U/djHSc+7fwL6d3yPuOxDqTyx1SlaK+ea3b7Rs/VPoi/g8Gqa+aT96XN/5Lt/qBUocKlbVqmvlgl95Na/RFj+iodZ/xy/zLgAz63B01pJ+Ukqi+6v8AcruFejtdx7XqR/hfij6No2ABSwnFIzsn4W9tbxl+WWz8tH2LpSxnDIzu1aMnvpeMvzR5+e/cqUMbOk8lVNr1k0uqfxx/mXO4GwZHFptzyrdRsvzVJZV9LP6mrCaaTTTT1TWqZk0PHXvyzzl6QXs4/ezA1oQSSS0SSS8lsegAAAAAAAAAAAAHmcE001dNWaeqa5o9ADmeFVHgsQ8NN/spvNQb5XesL+ennb50jpjH/FGBjUoP54u9Pl4ul+Savrytfkilwb8SzqQtNLNCylmzQbWqUn4bRbcZJrlKMl0A6UFOjxKEmk7wb2vaz8pLR/qXAAAAAAAAAAAAAAAAAAAAAAAAABXx1dwptrfRR83ov1v6Fgy+M1WsqXJTn6pZY/ef6AfeEYZay5K8IeSfifm5L+U0yPD0ckIxXJJfREgAAAAAAIcRhozjaXpyafJp8me6taMIuUmoxSu22opLq29jm+KfjFRVqKVnoqk1LK/7OmvFUf0XO7As18RPCbtNSbUb2ipye2XpO/w7S1a1uT8DnByqKMlJ01Tg7a20zffN9jEh+F62L8WIlKCdnmk1Kva6fgS8FBacr90dHwjhFDCw9nQioK93q5Sk+sm2233YF8C4AAAAAAAAAAAAAAKXF6V6T/dd35Wak/RNv0Oe4i5UZxxdNc8teK2zWSl6TSjr8ypvnI61oyJJ0KmmsXsvmivh/NHl1WnkFirw+Mo3p+C6vlatGV1tKPJ+Xrcgw+KlTeWSbS3i9ZQXWL+KP+10NSlUUknF3T2ZHisKqi6Ne7Jbxf8AiuwEtOopJNO6eqa1TPRzs60ouSu0k37SMXbV/EnvlfPXz2d5VF02nFezb2aacJfuyyu3Xv0A3QRYavnipbX3XRrRr0aZ5r42EHZu76JOT+23qBOCGhioTvleq3TumvNPUmAAAAAAAAAAAAAAAAAGTj9a8V/Y/epJv+4jWMrHq1eD6+y+1Rr/AMiA1QAAB8ufQKXEcRJOMYuzkm29G0lZaX0veS37nL4z8QJSy0lOo8zjnlOpGOZaNRSvKbv8MF9Df4xO0o5bOWWaae0YuzzvsnH1v52yuHU6VOo6tNUruLjnk7TnteTty8KsvXmgM2rw/GVmvat6LNH2rV1rpkpaxg97Sm5SXM1+A8Ng02s0KjScm8tVtPVJ1Xe+lnl0t8qVizWwtfEa3yJJpPxU8ybTa5y5e87eTPuHwlSkstONSmuidOUe78TdrsoixlCrSeWm8yacnGP7O6TWltk3feNvIYSgqsM0IQt0vkqR59NHaz31vuSYnAYificmmtLJwz2vd2tFJPTueMBiIUNPe0SvJ5asUtovPa6XJaW6Mgt4TiWVuFV2ts5+Fr92f6qXPXmtbtLHU5O0ZK/JO8W/JPf0Of4rjqdRtueRpJU7+DV2d23ur28st0WaFKdSlm8NSztKMbpqS3cHd5uq2dn10A3wUuGYvPGzeZxtr8yfuy89Gn3TLoAAAAAAAAAAACLEUFONn/qnya7koAxoVZ0JNNZt24rTP+9DvteP+l0MRVrPwysnq8t1GKfWXvSfZW9CxxmldQbukpbrTK2mov6u3qczinVw+IVZeJyajZeGMtLZHrpnS9JwW9yjT4hg/YPOrzb2fzP44vs0r3d9Vvte/wAOcJUnSekUvD8No8vJxat6IhwNRYpxnpKFk/3VzULPnfV3+VLQpYulaTVNRSU24KV3GylkqKW+m0u1iC/geIxjCpdpyTk0lrd2V7W5OSl9Sth8VSclF1FHRym9HJu6XNaav9Ei1w7h1pTdaOryvVpwuk75V07tX1KU4v2idP8A4dN5lo7O+qjK3w7tO3KLfK4W68JUpJvW13GW2ZLWcX3svtfkaeJxahFP3m/dS+Ln6LuZ+M4hCpTainJq0uSytaq7btqrrS+jKSxs5RpSUMyyKKd3ZtpPdxtrl6sC/wD0jUv/AFd/l1vbzvf1t6F/DYlVI3WnJp7p9GZfDpKovZypxTSbk1LNKMr2Temkm02tdkTYC8KsovV215Xy2yy9VP8Al7AagMfE13UfNxzOMYrTNa6u+uzeuiSPEXKlLROL3y3vGa525X777X0A2weadRSSa1TSa8megAAAAAAAABm8apXipLSzcW+ilon6SUPuaRR4txOhQpt15RjFpqz1cuqS3foBYwmIzwUtuq6NaSXo7lLi34hoYZPPK8kr5I2crdZXaUF3k0jmFi8bVTdFSw9GWntJpqU1plk7axbWmaNk/nWhocLwOHoWk4+1qXvnnOk0pdY66PvbN1bAU62PxclKP/5aaaadtXz2ks1T6Qj+c28bxJQuo2clu37sPzPr238tyq8XVq6Q0X7l0vWq/wDtVy1hOFqNnKza1SStCPdLm+7+wEGD4e5vNUvZu9pe9UfJzXJbWj/8NT2aveyv5HoAAAAsfHFc9T6AM3HcO1coRTurTjosy6rlezt39CKhxdQWWrd2Wjs81lylHe/daPsa5FicPGpFxkk001snbS113A5tybqxdsyq5vDB2jF2zLW6T916vm5dTRwmKcJWebLdRlGWrpt+6+ejbXNrW6KmGw1OnUWaKg00p2bgsyd4TdnrFtPf5tdmXeOQioqV0nrB62bT282pNP1YGsCDC42FReFpuybXNX7bk4AAAAAAAAAAAfJRTVnqno1vczsTwOnOLhJzytWy3WnSzauraPfkaQA5TguLlhq8qFXaUrX2SnL3ZrpGp9pprmX+I4ZxezcXO6e9s7cZp9Pfbvt9D7+J+F+0hnis0oJppb1Kb1lFW+JWUl3Xci4dxX22GnGUlKcKfvf8yLTyVF5217p9gPdF1K0UnmnpZ3WWmmtHeyWbVba+m5oVaXsqMsr1s25c7veX+Poe+GvwPtOp/eb/AMSzKN1ZgYNHhlOdS1/ZuMU45bLNq73T0klaOjXxeRZrV4QpezVqlkouy8MbbXtz2sk73ttufanC5LRKM48szs12ejv5k+G4dZpzs7e7FK0Y9+7/AN2AzI06uGd4+OU05STu3yXi7rTVd1a2qipYiderFwk76xk/cy+FtLKvE+fO3fQ0uI03n6KUcqfRrM/0lf0Z8ji7KP7NZoqyd45Y6Wdnq7egGbjqEqDu5VJO96ai3FTb3jzafifPmma6pKVBXnmaWZTb+JeeyvdW6aEGGw3tpOdTxR2Wlk/JfKvu9eSKCw1SUoulZuV5KM7uKVtG381sqva+vQDT4bxGmqavJKzl3sr3X2aLFPitGTSjUg23ZJPd9Cpw/AQhGTqxt4pPxuLSTs9LPKlfpbYkwknVqZ9VCF1BbXk95NdUtLcrvmBpAAAAAAAAzuLLFSyxw3s4Xvnq1Lz9mv3Ka9+Xm0l32K3D/wALUac/aVHLE1tL1Kzztflj7sF5LQ2gB8sefYx+VfRHsAAAAAAAAAAAAAAFfFYKFReLfWzW6vv5rs9GczVp1crjbPnjOMZK8p01FOyyvVrRaJ7nXGNi4OjUUkrxz5o+bvnh5vNJru7dAIqtGdPLs5KOanJK12lrFrl07q/Q26VRSimtmk16q5S4lUi6SmndJwkn2bSb/hkyzgYNUoJ7qEF9IoCcAAAAAAAAAAAAAOI49hZYbE08jjTp1ZTSk75Y5lepRdtlLWSfJrsjtyLEYaFSOWpGM49JJSX0egGdgcflTvHNeUneEozWvqi2uJ0+eaPnGS+9rEs8HTe8Iv0WhFLhdPlmj5Sl+juvsBLTxcJe7KL8mmyYzqnCb/Ff80Yz/SxF/RtSPu5f+mU6X2WgGnVpRkrSV0yuuGU+acu0pSkvo9/UrYapWVRRaqNc3LLKKVnqpLW97b3NQD5YxalJ0mldxy3yStdOPR8trKz6JrttgDGjTqVWtZSXzNZYR7xjZZn9fM1aNFQiox0S/wB+pIAAAAAAAAAAAAAAAAAAAAAAAAAAAAHipTUk1JJpqzT1TPYAx8Rw2pGMoQeenPSz96m21dpv3o7u2/ma6PoAAAAAAAAAAAAAAAAAAAAAAAAAAA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7772400" cy="1362075"/>
          </a:xfrm>
        </p:spPr>
        <p:txBody>
          <a:bodyPr/>
          <a:lstStyle/>
          <a:p>
            <a:pPr algn="ctr"/>
            <a:r>
              <a:rPr lang="uk-UA" dirty="0" smtClean="0"/>
              <a:t>Хід роботи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857364"/>
            <a:ext cx="7772400" cy="1071570"/>
          </a:xfrm>
        </p:spPr>
        <p:txBody>
          <a:bodyPr>
            <a:normAutofit lnSpcReduction="10000"/>
          </a:bodyPr>
          <a:lstStyle/>
          <a:p>
            <a:r>
              <a:rPr lang="uk-UA" sz="3200" dirty="0" smtClean="0"/>
              <a:t>4. Світло-зеленою стрічкою</a:t>
            </a:r>
          </a:p>
          <a:p>
            <a:r>
              <a:rPr lang="uk-UA" sz="3200" dirty="0" smtClean="0"/>
              <a:t> швом </a:t>
            </a:r>
            <a:r>
              <a:rPr lang="uk-UA" sz="3200" dirty="0" err="1" smtClean="0"/>
              <a:t>“петля”</a:t>
            </a:r>
            <a:r>
              <a:rPr lang="uk-UA" sz="3200" dirty="0" smtClean="0"/>
              <a:t> вишийте </a:t>
            </a:r>
            <a:r>
              <a:rPr lang="uk-UA" sz="3200" i="1" dirty="0" smtClean="0"/>
              <a:t>листя</a:t>
            </a:r>
            <a:endParaRPr lang="ru-RU" sz="3200" i="1" dirty="0"/>
          </a:p>
        </p:txBody>
      </p:sp>
      <p:pic>
        <p:nvPicPr>
          <p:cNvPr id="68610" name="Picture 2" descr="http://t1.gstatic.com/images?q=tbn:ANd9GcTR2aY1h6vFGp_sQAM8tOFFEdkoa7I5blGA-aFmmROeVF37wra8ikLq1y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357562"/>
            <a:ext cx="2178194" cy="2898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772400" cy="1362075"/>
          </a:xfrm>
        </p:spPr>
        <p:txBody>
          <a:bodyPr/>
          <a:lstStyle/>
          <a:p>
            <a:pPr algn="ctr"/>
            <a:r>
              <a:rPr lang="uk-UA" dirty="0" smtClean="0"/>
              <a:t>Хід роботи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785927"/>
            <a:ext cx="7772400" cy="928694"/>
          </a:xfrm>
        </p:spPr>
        <p:txBody>
          <a:bodyPr>
            <a:normAutofit/>
          </a:bodyPr>
          <a:lstStyle/>
          <a:p>
            <a:r>
              <a:rPr lang="uk-UA" sz="3200" dirty="0" smtClean="0"/>
              <a:t>5. Ниткою з люрексом вишийте </a:t>
            </a:r>
            <a:r>
              <a:rPr lang="uk-UA" sz="3200" i="1" dirty="0" smtClean="0"/>
              <a:t>вузлики.</a:t>
            </a:r>
            <a:endParaRPr lang="ru-RU" sz="3200" i="1" dirty="0"/>
          </a:p>
        </p:txBody>
      </p:sp>
      <p:pic>
        <p:nvPicPr>
          <p:cNvPr id="60420" name="Picture 4" descr="http://t3.gstatic.com/images?q=tbn:ANd9GcR28GWQyQPGhxA6tLGVidld714ELhI7HT_m76iDdlGlQECSzwS5_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143248"/>
            <a:ext cx="3977477" cy="2646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48" y="2000240"/>
            <a:ext cx="7643866" cy="3714777"/>
          </a:xfrm>
        </p:spPr>
        <p:txBody>
          <a:bodyPr>
            <a:noAutofit/>
          </a:bodyPr>
          <a:lstStyle/>
          <a:p>
            <a:r>
              <a:rPr lang="uk-UA" sz="2800" b="0" i="1" dirty="0" smtClean="0">
                <a:solidFill>
                  <a:srgbClr val="869A78"/>
                </a:solidFill>
                <a:latin typeface="Cambria" pitchFamily="18" charset="0"/>
              </a:rPr>
              <a:t>Розглянути історію виникнення вишивання шовковими стрічками як виду декоративно-вжиткового мистецтва</a:t>
            </a:r>
            <a:r>
              <a:rPr lang="uk-UA" sz="2800" b="0" i="1" dirty="0" smtClean="0">
                <a:solidFill>
                  <a:srgbClr val="869A78"/>
                </a:solidFill>
                <a:latin typeface="+mn-lt"/>
              </a:rPr>
              <a:t/>
            </a:r>
            <a:br>
              <a:rPr lang="uk-UA" sz="2800" b="0" i="1" dirty="0" smtClean="0">
                <a:solidFill>
                  <a:srgbClr val="869A78"/>
                </a:solidFill>
                <a:latin typeface="+mn-lt"/>
              </a:rPr>
            </a:br>
            <a:r>
              <a:rPr lang="uk-UA" sz="2800" b="0" i="1" dirty="0" smtClean="0">
                <a:solidFill>
                  <a:srgbClr val="869A78"/>
                </a:solidFill>
                <a:latin typeface="+mn-lt"/>
              </a:rPr>
              <a:t/>
            </a:r>
            <a:br>
              <a:rPr lang="uk-UA" sz="2800" b="0" i="1" dirty="0" smtClean="0">
                <a:solidFill>
                  <a:srgbClr val="869A78"/>
                </a:solidFill>
                <a:latin typeface="+mn-lt"/>
              </a:rPr>
            </a:br>
            <a:r>
              <a:rPr lang="uk-UA" sz="2800" b="0" i="1" dirty="0" smtClean="0">
                <a:solidFill>
                  <a:srgbClr val="869A78"/>
                </a:solidFill>
                <a:latin typeface="Cambria" pitchFamily="18" charset="0"/>
              </a:rPr>
              <a:t>ознайомитися з технологією вишивання шовковими стрічками </a:t>
            </a:r>
            <a:r>
              <a:rPr lang="uk-UA" sz="2800" b="0" i="1" dirty="0" smtClean="0">
                <a:solidFill>
                  <a:srgbClr val="869A78"/>
                </a:solidFill>
              </a:rPr>
              <a:t/>
            </a:r>
            <a:br>
              <a:rPr lang="uk-UA" sz="2800" b="0" i="1" dirty="0" smtClean="0">
                <a:solidFill>
                  <a:srgbClr val="869A78"/>
                </a:solidFill>
              </a:rPr>
            </a:br>
            <a:r>
              <a:rPr lang="uk-UA" sz="2800" b="0" i="1" dirty="0" smtClean="0">
                <a:solidFill>
                  <a:srgbClr val="869A78"/>
                </a:solidFill>
              </a:rPr>
              <a:t/>
            </a:r>
            <a:br>
              <a:rPr lang="uk-UA" sz="2800" b="0" i="1" dirty="0" smtClean="0">
                <a:solidFill>
                  <a:srgbClr val="869A78"/>
                </a:solidFill>
              </a:rPr>
            </a:br>
            <a:r>
              <a:rPr lang="uk-UA" sz="2800" b="0" i="1" dirty="0" smtClean="0">
                <a:solidFill>
                  <a:srgbClr val="869A78"/>
                </a:solidFill>
                <a:latin typeface="Cambria" pitchFamily="18" charset="0"/>
              </a:rPr>
              <a:t>виготовити виріб, оздоблений вишивкою шовковими стрічками </a:t>
            </a:r>
            <a:r>
              <a:rPr lang="uk-UA" sz="2800" b="0" i="1" dirty="0" smtClean="0">
                <a:solidFill>
                  <a:srgbClr val="869A78"/>
                </a:solidFill>
                <a:latin typeface="+mn-lt"/>
              </a:rPr>
              <a:t/>
            </a:r>
            <a:br>
              <a:rPr lang="uk-UA" sz="2800" b="0" i="1" dirty="0" smtClean="0">
                <a:solidFill>
                  <a:srgbClr val="869A78"/>
                </a:solidFill>
                <a:latin typeface="+mn-lt"/>
              </a:rPr>
            </a:br>
            <a:r>
              <a:rPr lang="uk-UA" sz="2800" b="0" i="1" dirty="0" smtClean="0">
                <a:solidFill>
                  <a:srgbClr val="869A78"/>
                </a:solidFill>
                <a:latin typeface="+mn-lt"/>
              </a:rPr>
              <a:t> </a:t>
            </a:r>
            <a:endParaRPr lang="ru-RU" sz="2800" b="0" i="1" dirty="0">
              <a:solidFill>
                <a:srgbClr val="869A78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85728"/>
            <a:ext cx="5199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Завдання уроку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7772400" cy="1362075"/>
          </a:xfrm>
        </p:spPr>
        <p:txBody>
          <a:bodyPr/>
          <a:lstStyle/>
          <a:p>
            <a:pPr algn="ctr"/>
            <a:r>
              <a:rPr lang="uk-UA" dirty="0" smtClean="0"/>
              <a:t>Хід роботи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714488"/>
            <a:ext cx="8358246" cy="2357454"/>
          </a:xfrm>
        </p:spPr>
        <p:txBody>
          <a:bodyPr>
            <a:noAutofit/>
          </a:bodyPr>
          <a:lstStyle/>
          <a:p>
            <a:r>
              <a:rPr lang="uk-UA" sz="3200" dirty="0" smtClean="0"/>
              <a:t>6. Залиште 1,5 м рожевої стрічки</a:t>
            </a:r>
          </a:p>
          <a:p>
            <a:r>
              <a:rPr lang="uk-UA" sz="3200" dirty="0" smtClean="0"/>
              <a:t> для зав </a:t>
            </a:r>
            <a:r>
              <a:rPr lang="uk-UA" sz="3200" dirty="0" err="1" smtClean="0"/>
              <a:t>язування</a:t>
            </a:r>
            <a:r>
              <a:rPr lang="uk-UA" sz="3200" dirty="0" smtClean="0"/>
              <a:t> саше,</a:t>
            </a:r>
          </a:p>
          <a:p>
            <a:r>
              <a:rPr lang="uk-UA" sz="3200" dirty="0" smtClean="0"/>
              <a:t>а решту стрічки – розділіть на 5 рівних частин.</a:t>
            </a:r>
            <a:endParaRPr lang="ru-RU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772400" cy="1362075"/>
          </a:xfrm>
        </p:spPr>
        <p:txBody>
          <a:bodyPr/>
          <a:lstStyle/>
          <a:p>
            <a:pPr algn="ctr"/>
            <a:r>
              <a:rPr lang="uk-UA" dirty="0" smtClean="0"/>
              <a:t>Хід роботи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000240"/>
            <a:ext cx="7772400" cy="1214447"/>
          </a:xfrm>
        </p:spPr>
        <p:txBody>
          <a:bodyPr>
            <a:noAutofit/>
          </a:bodyPr>
          <a:lstStyle/>
          <a:p>
            <a:r>
              <a:rPr lang="uk-UA" sz="3200" dirty="0" smtClean="0"/>
              <a:t>7. Зробіть 5 троянд з </a:t>
            </a:r>
            <a:r>
              <a:rPr lang="uk-UA" sz="3200" dirty="0" err="1" smtClean="0"/>
              <a:t>призібраної</a:t>
            </a:r>
            <a:r>
              <a:rPr lang="uk-UA" sz="3200" dirty="0" smtClean="0"/>
              <a:t> стрічки </a:t>
            </a:r>
          </a:p>
          <a:p>
            <a:r>
              <a:rPr lang="uk-UA" sz="3200" dirty="0" smtClean="0"/>
              <a:t>і пришийте на виріб.</a:t>
            </a:r>
            <a:endParaRPr lang="ru-RU" sz="3200" dirty="0"/>
          </a:p>
        </p:txBody>
      </p:sp>
      <p:pic>
        <p:nvPicPr>
          <p:cNvPr id="58370" name="Picture 2" descr="http://t0.gstatic.com/images?q=tbn:ANd9GcS1FYE-m4AlBxAddYUfGxgs9AHsYsuIAtws9RzXg-VTTlYTJSa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214686"/>
            <a:ext cx="2014542" cy="2742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7772400" cy="1362075"/>
          </a:xfrm>
        </p:spPr>
        <p:txBody>
          <a:bodyPr/>
          <a:lstStyle/>
          <a:p>
            <a:r>
              <a:rPr lang="uk-UA" dirty="0" smtClean="0"/>
              <a:t>Хід роботи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928803"/>
            <a:ext cx="7772400" cy="85725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8. Зшийте саше</a:t>
            </a:r>
            <a:endParaRPr lang="ru-RU" sz="3200" dirty="0"/>
          </a:p>
        </p:txBody>
      </p:sp>
      <p:pic>
        <p:nvPicPr>
          <p:cNvPr id="4" name="Рисунок 3" descr="C:\Documents and Settings\Admin\Мои документы\My Scans\2012-12 (дек)\ScannedImage-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500562" y="2285992"/>
            <a:ext cx="29289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14290"/>
            <a:ext cx="7772400" cy="1362075"/>
          </a:xfrm>
        </p:spPr>
        <p:txBody>
          <a:bodyPr/>
          <a:lstStyle/>
          <a:p>
            <a:r>
              <a:rPr lang="uk-UA" dirty="0" smtClean="0"/>
              <a:t>Хід роботи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571612"/>
            <a:ext cx="7772400" cy="1500187"/>
          </a:xfrm>
        </p:spPr>
        <p:txBody>
          <a:bodyPr>
            <a:normAutofit/>
          </a:bodyPr>
          <a:lstStyle/>
          <a:p>
            <a:r>
              <a:rPr lang="uk-UA" sz="3200" dirty="0" smtClean="0"/>
              <a:t>9. Наповніть саше</a:t>
            </a:r>
          </a:p>
          <a:p>
            <a:r>
              <a:rPr lang="uk-UA" sz="3200" dirty="0" smtClean="0"/>
              <a:t> пелюстками троянд</a:t>
            </a:r>
            <a:endParaRPr lang="ru-RU" sz="3200" dirty="0"/>
          </a:p>
        </p:txBody>
      </p:sp>
      <p:pic>
        <p:nvPicPr>
          <p:cNvPr id="56322" name="Picture 2" descr="http://t1.gstatic.com/images?q=tbn:ANd9GcRTPSwgB-TCS8PqXr0vzQu-0DOznj_Etk4bzR_Ghbckjg1XkYSz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876"/>
            <a:ext cx="2214578" cy="1473702"/>
          </a:xfrm>
          <a:prstGeom prst="rect">
            <a:avLst/>
          </a:prstGeom>
          <a:noFill/>
        </p:spPr>
      </p:pic>
      <p:pic>
        <p:nvPicPr>
          <p:cNvPr id="56324" name="Picture 4" descr="http://t0.gstatic.com/images?q=tbn:ANd9GcQn-nw5SkqOxTzQ5UKIyKFuWG136xhTChQdV3lYn-ecMvuNZ5O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786190"/>
            <a:ext cx="2297319" cy="1528762"/>
          </a:xfrm>
          <a:prstGeom prst="rect">
            <a:avLst/>
          </a:prstGeom>
          <a:noFill/>
        </p:spPr>
      </p:pic>
      <p:pic>
        <p:nvPicPr>
          <p:cNvPr id="56326" name="Picture 6" descr="http://t1.gstatic.com/images?q=tbn:ANd9GcQdT_WfdBNB6b_jHxRq2Q86r_H2syVBsXgkUaiDwxwxEGUbjNH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5072074"/>
            <a:ext cx="2007914" cy="1352553"/>
          </a:xfrm>
          <a:prstGeom prst="rect">
            <a:avLst/>
          </a:prstGeom>
          <a:noFill/>
        </p:spPr>
      </p:pic>
      <p:pic>
        <p:nvPicPr>
          <p:cNvPr id="56328" name="Picture 8" descr="http://t3.gstatic.com/images?q=tbn:ANd9GcTHiCFUFCXJbBYfHo4D53SkXKfLxYMztqHcznBFI2QATnXc1k6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571612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7772400" cy="1362075"/>
          </a:xfrm>
        </p:spPr>
        <p:txBody>
          <a:bodyPr/>
          <a:lstStyle/>
          <a:p>
            <a:r>
              <a:rPr lang="uk-UA" dirty="0" smtClean="0"/>
              <a:t>Хід роботи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928802"/>
            <a:ext cx="7772400" cy="1500187"/>
          </a:xfrm>
        </p:spPr>
        <p:txBody>
          <a:bodyPr>
            <a:normAutofit/>
          </a:bodyPr>
          <a:lstStyle/>
          <a:p>
            <a:r>
              <a:rPr lang="uk-UA" sz="3200" dirty="0" smtClean="0"/>
              <a:t>10. Закріпіть стрічку</a:t>
            </a:r>
          </a:p>
          <a:p>
            <a:r>
              <a:rPr lang="uk-UA" sz="3200" dirty="0" smtClean="0"/>
              <a:t> для зав </a:t>
            </a:r>
            <a:r>
              <a:rPr lang="uk-UA" sz="3200" dirty="0" err="1" smtClean="0"/>
              <a:t>язування</a:t>
            </a:r>
            <a:r>
              <a:rPr lang="uk-UA" sz="3200" dirty="0" smtClean="0"/>
              <a:t> саше.</a:t>
            </a:r>
            <a:endParaRPr lang="ru-RU" sz="3200" dirty="0"/>
          </a:p>
        </p:txBody>
      </p:sp>
      <p:pic>
        <p:nvPicPr>
          <p:cNvPr id="4" name="Рисунок 3" descr="C:\Documents and Settings\Admin\Мои документы\My Scans\2012-12 (дек)\ScannedImage-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464975" y="2250273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7772400" cy="1362075"/>
          </a:xfrm>
        </p:spPr>
        <p:txBody>
          <a:bodyPr/>
          <a:lstStyle/>
          <a:p>
            <a:r>
              <a:rPr lang="uk-UA" dirty="0" smtClean="0"/>
              <a:t>Хід роботи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928802"/>
            <a:ext cx="7772400" cy="1500187"/>
          </a:xfrm>
        </p:spPr>
        <p:txBody>
          <a:bodyPr>
            <a:normAutofit/>
          </a:bodyPr>
          <a:lstStyle/>
          <a:p>
            <a:r>
              <a:rPr lang="uk-UA" sz="3200" dirty="0" smtClean="0"/>
              <a:t>11. Оформіть стрічку для зав </a:t>
            </a:r>
            <a:r>
              <a:rPr lang="uk-UA" sz="3200" dirty="0" err="1" smtClean="0"/>
              <a:t>язування</a:t>
            </a:r>
            <a:r>
              <a:rPr lang="uk-UA" sz="3200" dirty="0" smtClean="0"/>
              <a:t> декоративним бантом.</a:t>
            </a:r>
            <a:endParaRPr lang="ru-RU" sz="3200" dirty="0"/>
          </a:p>
        </p:txBody>
      </p:sp>
      <p:pic>
        <p:nvPicPr>
          <p:cNvPr id="12290" name="Picture 2" descr="http://floraldesigns.ru/floral/russian/src/images/aranzhirovka_iz_cvetov/lyutiki_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876"/>
            <a:ext cx="2505082" cy="2536794"/>
          </a:xfrm>
          <a:prstGeom prst="rect">
            <a:avLst/>
          </a:prstGeom>
          <a:noFill/>
        </p:spPr>
      </p:pic>
      <p:pic>
        <p:nvPicPr>
          <p:cNvPr id="12292" name="Picture 4" descr="http://4.bp.blogspot.com/_M5zktyFq_mY/SlSUKD4NRVI/AAAAAAAAE0E/rHhfO0v3oYo/s320/pict+025+%D0%BA%D0%BE%D0%BF%D0%B8%D1%8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357562"/>
            <a:ext cx="1809742" cy="1357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Шви, що використовуються під час роботи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928803"/>
            <a:ext cx="7772400" cy="928694"/>
          </a:xfrm>
        </p:spPr>
        <p:txBody>
          <a:bodyPr>
            <a:normAutofit/>
          </a:bodyPr>
          <a:lstStyle/>
          <a:p>
            <a:r>
              <a:rPr lang="uk-UA" sz="4000" b="1" i="1" dirty="0" smtClean="0">
                <a:solidFill>
                  <a:srgbClr val="FFC000"/>
                </a:solidFill>
              </a:rPr>
              <a:t>Шов </a:t>
            </a:r>
            <a:r>
              <a:rPr lang="uk-UA" sz="4000" b="1" i="1" dirty="0" err="1" smtClean="0">
                <a:solidFill>
                  <a:srgbClr val="FFC000"/>
                </a:solidFill>
              </a:rPr>
              <a:t>“тамбурний”</a:t>
            </a:r>
            <a:endParaRPr lang="ru-RU" sz="4000" b="1" i="1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C:\Documents and Settings\Admin\Мои документы\My Scans\2012-12 (дек)\ScannedImage-3.jpg"/>
          <p:cNvPicPr/>
          <p:nvPr/>
        </p:nvPicPr>
        <p:blipFill>
          <a:blip r:embed="rId2">
            <a:lum bright="-11000" contrast="-7000"/>
          </a:blip>
          <a:srcRect l="13345" t="8804" r="4203" b="8268"/>
          <a:stretch>
            <a:fillRect/>
          </a:stretch>
        </p:blipFill>
        <p:spPr bwMode="auto">
          <a:xfrm rot="16200000">
            <a:off x="3873417" y="2484509"/>
            <a:ext cx="296880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7500990" cy="785817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rgbClr val="FFC000"/>
                </a:solidFill>
              </a:rPr>
              <a:t>Шов тамбурний</a:t>
            </a:r>
            <a:br>
              <a:rPr lang="uk-UA" i="1" dirty="0" smtClean="0">
                <a:solidFill>
                  <a:srgbClr val="FFC000"/>
                </a:solidFill>
              </a:rPr>
            </a:br>
            <a:endParaRPr lang="ru-RU" i="1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428736"/>
            <a:ext cx="8143932" cy="64293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Виведіть голку зі стрічкою на лицеву сторону і введіть її назад в тому ж місці.</a:t>
            </a:r>
          </a:p>
          <a:p>
            <a:r>
              <a:rPr lang="uk-UA" sz="3200" dirty="0" smtClean="0"/>
              <a:t>Зробіть з виворітної сторони прокол </a:t>
            </a:r>
          </a:p>
          <a:p>
            <a:r>
              <a:rPr lang="uk-UA" sz="3200" dirty="0" smtClean="0"/>
              <a:t>на довжину стібка і витягніть стрічку, </a:t>
            </a:r>
          </a:p>
          <a:p>
            <a:r>
              <a:rPr lang="uk-UA" sz="3200" dirty="0" smtClean="0"/>
              <a:t>як показано на малюнку.</a:t>
            </a:r>
          </a:p>
          <a:p>
            <a:endParaRPr lang="uk-UA" sz="3200" dirty="0" smtClean="0"/>
          </a:p>
          <a:p>
            <a:endParaRPr lang="uk-UA" sz="3200" dirty="0" smtClean="0"/>
          </a:p>
          <a:p>
            <a:r>
              <a:rPr lang="uk-UA" sz="3200" dirty="0" smtClean="0"/>
              <a:t>Зробіть другу петельку, вколовши голку</a:t>
            </a:r>
          </a:p>
          <a:p>
            <a:r>
              <a:rPr lang="uk-UA" sz="3200" dirty="0" smtClean="0"/>
              <a:t> в тільки що зроблену петельку.</a:t>
            </a:r>
          </a:p>
          <a:p>
            <a:endParaRPr lang="uk-UA" sz="32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Documents and Settings\Admin\Мои документы\My Scans\2012-12 (дек)\ScannedImage-3.jpg"/>
          <p:cNvPicPr/>
          <p:nvPr/>
        </p:nvPicPr>
        <p:blipFill>
          <a:blip r:embed="rId2">
            <a:lum bright="-11000" contrast="-7000"/>
          </a:blip>
          <a:srcRect l="13345" t="8804" r="4203" b="8268"/>
          <a:stretch>
            <a:fillRect/>
          </a:stretch>
        </p:blipFill>
        <p:spPr bwMode="auto">
          <a:xfrm rot="16200000">
            <a:off x="5373613" y="3341767"/>
            <a:ext cx="1897237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Шви, що використовуються під час роботи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928802"/>
            <a:ext cx="7772400" cy="785817"/>
          </a:xfrm>
        </p:spPr>
        <p:txBody>
          <a:bodyPr>
            <a:normAutofit/>
          </a:bodyPr>
          <a:lstStyle/>
          <a:p>
            <a:r>
              <a:rPr lang="uk-UA" sz="4000" b="1" i="1" dirty="0" smtClean="0">
                <a:solidFill>
                  <a:srgbClr val="92D050"/>
                </a:solidFill>
              </a:rPr>
              <a:t>Шов </a:t>
            </a:r>
            <a:r>
              <a:rPr lang="uk-UA" sz="4000" b="1" i="1" dirty="0" err="1" smtClean="0">
                <a:solidFill>
                  <a:srgbClr val="92D050"/>
                </a:solidFill>
              </a:rPr>
              <a:t>“петля”</a:t>
            </a:r>
            <a:endParaRPr lang="ru-RU" sz="4000" b="1" i="1" dirty="0">
              <a:solidFill>
                <a:srgbClr val="92D050"/>
              </a:solidFill>
            </a:endParaRPr>
          </a:p>
        </p:txBody>
      </p:sp>
      <p:pic>
        <p:nvPicPr>
          <p:cNvPr id="4" name="Рисунок 3" descr="C:\Documents and Settings\Admin\Мои документы\My Scans\2012-12 (дек)\ScannedImage-2.jpg"/>
          <p:cNvPicPr/>
          <p:nvPr/>
        </p:nvPicPr>
        <p:blipFill>
          <a:blip r:embed="rId2">
            <a:lum bright="-4000" contrast="-25000"/>
          </a:blip>
          <a:srcRect t="6628" r="5714" b="3374"/>
          <a:stretch>
            <a:fillRect/>
          </a:stretch>
        </p:blipFill>
        <p:spPr bwMode="auto">
          <a:xfrm rot="16200000">
            <a:off x="3208988" y="1791617"/>
            <a:ext cx="308321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Шви, що використовуються під час роботи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714488"/>
            <a:ext cx="8501122" cy="4786346"/>
          </a:xfrm>
        </p:spPr>
        <p:txBody>
          <a:bodyPr>
            <a:noAutofit/>
          </a:bodyPr>
          <a:lstStyle/>
          <a:p>
            <a:r>
              <a:rPr lang="uk-UA" sz="3600" b="1" i="1" u="sng" dirty="0" smtClean="0">
                <a:solidFill>
                  <a:srgbClr val="92D050"/>
                </a:solidFill>
              </a:rPr>
              <a:t>Шов </a:t>
            </a:r>
            <a:r>
              <a:rPr lang="uk-UA" sz="3600" b="1" i="1" u="sng" dirty="0" err="1" smtClean="0">
                <a:solidFill>
                  <a:srgbClr val="92D050"/>
                </a:solidFill>
              </a:rPr>
              <a:t>“петля”</a:t>
            </a:r>
            <a:endParaRPr lang="uk-UA" sz="3600" b="1" i="1" u="sng" dirty="0" smtClean="0">
              <a:solidFill>
                <a:srgbClr val="92D050"/>
              </a:solidFill>
            </a:endParaRPr>
          </a:p>
          <a:p>
            <a:r>
              <a:rPr lang="uk-UA" sz="2800" dirty="0" smtClean="0"/>
              <a:t>Виведіть голку зі стрічкою на лицеву сторону </a:t>
            </a:r>
          </a:p>
          <a:p>
            <a:r>
              <a:rPr lang="uk-UA" sz="2800" dirty="0" smtClean="0"/>
              <a:t>і введіть її в теж саме місце. Зробіть з виворітної сторони прокол на довжину стібка і накиньте петлю за голку.</a:t>
            </a:r>
          </a:p>
          <a:p>
            <a:r>
              <a:rPr lang="uk-UA" sz="2800" dirty="0" smtClean="0"/>
              <a:t>Витягніть стрічку як показано на мал.</a:t>
            </a:r>
          </a:p>
          <a:p>
            <a:r>
              <a:rPr lang="uk-UA" sz="2800" dirty="0" smtClean="0"/>
              <a:t> та продовжуйте протягувати,</a:t>
            </a:r>
          </a:p>
          <a:p>
            <a:r>
              <a:rPr lang="uk-UA" sz="2800" dirty="0" smtClean="0"/>
              <a:t> поки не утвориться петля бажаної форми.</a:t>
            </a:r>
          </a:p>
          <a:p>
            <a:r>
              <a:rPr lang="uk-UA" sz="2800" dirty="0" smtClean="0"/>
              <a:t>Акуратно </a:t>
            </a:r>
            <a:r>
              <a:rPr lang="uk-UA" sz="2800" dirty="0" err="1" smtClean="0"/>
              <a:t>підтяніть</a:t>
            </a:r>
            <a:r>
              <a:rPr lang="uk-UA" sz="2800" dirty="0" smtClean="0"/>
              <a:t> стрічку і проведіть голку на виворітну сторону за петлею.</a:t>
            </a:r>
            <a:endParaRPr lang="ru-RU" sz="2800" dirty="0"/>
          </a:p>
        </p:txBody>
      </p:sp>
      <p:pic>
        <p:nvPicPr>
          <p:cNvPr id="4" name="Рисунок 3" descr="C:\Documents and Settings\Admin\Мои документы\My Scans\2012-12 (дек)\ScannedImage-2.jpg"/>
          <p:cNvPicPr/>
          <p:nvPr/>
        </p:nvPicPr>
        <p:blipFill>
          <a:blip r:embed="rId2">
            <a:lum bright="-4000" contrast="-25000"/>
          </a:blip>
          <a:srcRect t="6628" r="5714" b="3374"/>
          <a:stretch>
            <a:fillRect/>
          </a:stretch>
        </p:blipFill>
        <p:spPr bwMode="auto">
          <a:xfrm rot="16200000">
            <a:off x="6745169" y="2970344"/>
            <a:ext cx="1583018" cy="27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097925"/>
            <a:ext cx="1635109" cy="45719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214346" y="214290"/>
            <a:ext cx="8572528" cy="2857509"/>
          </a:xfrm>
        </p:spPr>
        <p:txBody>
          <a:bodyPr>
            <a:noAutofit/>
          </a:bodyPr>
          <a:lstStyle/>
          <a:p>
            <a:endParaRPr lang="ru-RU" sz="3200" b="1" dirty="0" smtClean="0">
              <a:solidFill>
                <a:srgbClr val="7030A0"/>
              </a:solidFill>
            </a:endParaRPr>
          </a:p>
          <a:p>
            <a:endParaRPr lang="ru-RU" sz="3200" b="1" dirty="0" smtClean="0">
              <a:solidFill>
                <a:srgbClr val="7030A0"/>
              </a:solidFill>
            </a:endParaRPr>
          </a:p>
          <a:p>
            <a:endParaRPr lang="ru-RU" sz="32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3200" dirty="0" err="1" smtClean="0">
                <a:solidFill>
                  <a:srgbClr val="7030A0"/>
                </a:solidFill>
              </a:rPr>
              <a:t>Вишивка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</a:rPr>
              <a:t>шовковими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</a:rPr>
              <a:t>стрічками</a:t>
            </a:r>
            <a:endParaRPr lang="ru-RU" sz="3200" dirty="0" smtClean="0">
              <a:solidFill>
                <a:srgbClr val="7030A0"/>
              </a:solidFill>
            </a:endParaRPr>
          </a:p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</a:rPr>
              <a:t>відома</a:t>
            </a:r>
            <a:r>
              <a:rPr lang="ru-RU" sz="3200" dirty="0" smtClean="0">
                <a:solidFill>
                  <a:srgbClr val="7030A0"/>
                </a:solidFill>
              </a:rPr>
              <a:t> людям </a:t>
            </a:r>
            <a:r>
              <a:rPr lang="ru-RU" sz="3200" dirty="0" err="1" smtClean="0">
                <a:solidFill>
                  <a:srgbClr val="7030A0"/>
                </a:solidFill>
              </a:rPr>
              <a:t>здавна</a:t>
            </a:r>
            <a:r>
              <a:rPr lang="ru-RU" sz="3200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 Вона </a:t>
            </a:r>
            <a:r>
              <a:rPr lang="ru-RU" sz="3200" dirty="0" err="1" smtClean="0">
                <a:solidFill>
                  <a:srgbClr val="7030A0"/>
                </a:solidFill>
              </a:rPr>
              <a:t>дозволяє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</a:rPr>
              <a:t>створювати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</a:rPr>
              <a:t>красиві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</a:rPr>
              <a:t>об’ємні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</a:rPr>
              <a:t>композиції</a:t>
            </a:r>
            <a:r>
              <a:rPr lang="ru-RU" sz="3200" dirty="0" smtClean="0">
                <a:solidFill>
                  <a:srgbClr val="7030A0"/>
                </a:solidFill>
              </a:rPr>
              <a:t>, </a:t>
            </a:r>
            <a:r>
              <a:rPr lang="ru-RU" sz="3200" dirty="0" err="1" smtClean="0">
                <a:solidFill>
                  <a:srgbClr val="7030A0"/>
                </a:solidFill>
              </a:rPr>
              <a:t>якими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</a:rPr>
              <a:t>можна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</a:rPr>
              <a:t>прикрасити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</a:rPr>
              <a:t>одяг</a:t>
            </a:r>
            <a:r>
              <a:rPr lang="ru-RU" sz="3200" dirty="0" smtClean="0">
                <a:solidFill>
                  <a:srgbClr val="7030A0"/>
                </a:solidFill>
              </a:rPr>
              <a:t>, сумочку, </a:t>
            </a:r>
            <a:r>
              <a:rPr lang="ru-RU" sz="3200" dirty="0" err="1" smtClean="0">
                <a:solidFill>
                  <a:srgbClr val="7030A0"/>
                </a:solidFill>
              </a:rPr>
              <a:t>капелюшок</a:t>
            </a:r>
            <a:r>
              <a:rPr lang="ru-RU" sz="3200" dirty="0" smtClean="0">
                <a:solidFill>
                  <a:srgbClr val="7030A0"/>
                </a:solidFill>
              </a:rPr>
              <a:t>  </a:t>
            </a:r>
            <a:r>
              <a:rPr lang="ru-RU" sz="3200" dirty="0" err="1" smtClean="0">
                <a:solidFill>
                  <a:srgbClr val="7030A0"/>
                </a:solidFill>
              </a:rPr>
              <a:t>або</a:t>
            </a:r>
            <a:r>
              <a:rPr lang="ru-RU" sz="3200" dirty="0" smtClean="0">
                <a:solidFill>
                  <a:srgbClr val="7030A0"/>
                </a:solidFill>
              </a:rPr>
              <a:t> подушку.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030" name="Picture 6" descr="http://i067.radikal.ru/1005/f2/3361f5d6b266.jpg"/>
          <p:cNvPicPr>
            <a:picLocks noChangeAspect="1" noChangeArrowheads="1"/>
          </p:cNvPicPr>
          <p:nvPr/>
        </p:nvPicPr>
        <p:blipFill>
          <a:blip r:embed="rId2"/>
          <a:srcRect l="14541" t="11840" r="13585" b="14332"/>
          <a:stretch>
            <a:fillRect/>
          </a:stretch>
        </p:blipFill>
        <p:spPr bwMode="auto">
          <a:xfrm>
            <a:off x="428596" y="3357562"/>
            <a:ext cx="2451571" cy="3357586"/>
          </a:xfrm>
          <a:prstGeom prst="rect">
            <a:avLst/>
          </a:prstGeom>
          <a:noFill/>
        </p:spPr>
      </p:pic>
      <p:pic>
        <p:nvPicPr>
          <p:cNvPr id="1034" name="Picture 10" descr="http://t3.gstatic.com/images?q=tbn:ANd9GcQuJ2SUFkzXu7kAx6giOgRQcDPF4B4XzKpZV0WHpAY5hATpCnT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714752"/>
            <a:ext cx="1847850" cy="2466975"/>
          </a:xfrm>
          <a:prstGeom prst="rect">
            <a:avLst/>
          </a:prstGeom>
          <a:noFill/>
        </p:spPr>
      </p:pic>
      <p:pic>
        <p:nvPicPr>
          <p:cNvPr id="1036" name="Picture 12" descr="http://t1.gstatic.com/images?q=tbn:ANd9GcTjFnaZ8Cerg_bXA2o4US4AL-WBC8F0UbgNmP3YnvMK_wxPcMB8BQ"/>
          <p:cNvPicPr>
            <a:picLocks noChangeAspect="1" noChangeArrowheads="1"/>
          </p:cNvPicPr>
          <p:nvPr/>
        </p:nvPicPr>
        <p:blipFill>
          <a:blip r:embed="rId4"/>
          <a:srcRect t="7462" r="13346" b="6716"/>
          <a:stretch>
            <a:fillRect/>
          </a:stretch>
        </p:blipFill>
        <p:spPr bwMode="auto">
          <a:xfrm>
            <a:off x="5857884" y="4000504"/>
            <a:ext cx="2071702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Шви, що використовуються під час роботи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928802"/>
            <a:ext cx="7772400" cy="928693"/>
          </a:xfrm>
        </p:spPr>
        <p:txBody>
          <a:bodyPr>
            <a:normAutofit/>
          </a:bodyPr>
          <a:lstStyle/>
          <a:p>
            <a:r>
              <a:rPr lang="uk-UA" sz="4000" b="1" i="1" dirty="0" smtClean="0">
                <a:solidFill>
                  <a:schemeClr val="accent2">
                    <a:lumMod val="75000"/>
                  </a:schemeClr>
                </a:solidFill>
              </a:rPr>
              <a:t>Шов </a:t>
            </a:r>
            <a:r>
              <a:rPr lang="uk-UA" sz="4000" b="1" i="1" dirty="0" err="1" smtClean="0">
                <a:solidFill>
                  <a:schemeClr val="accent2">
                    <a:lumMod val="75000"/>
                  </a:schemeClr>
                </a:solidFill>
              </a:rPr>
              <a:t>“вузлики”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C:\Documents and Settings\Admin\Мои документы\My Scans\2012-12 (дек)\ScannedImage-4.jpg"/>
          <p:cNvPicPr/>
          <p:nvPr/>
        </p:nvPicPr>
        <p:blipFill>
          <a:blip r:embed="rId2">
            <a:lum bright="-10000" contrast="5000"/>
          </a:blip>
          <a:srcRect l="8570" t="9207" r="6914" b="12750"/>
          <a:stretch>
            <a:fillRect/>
          </a:stretch>
        </p:blipFill>
        <p:spPr bwMode="auto">
          <a:xfrm rot="16200000">
            <a:off x="1184356" y="2458926"/>
            <a:ext cx="3131951" cy="492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t1.gstatic.com/images?q=tbn:ANd9GcSpDB6NlaAF48zUdym4lsMbBMDJlcApkZnLsXHIAQk-g7FX7mY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071678"/>
            <a:ext cx="2930040" cy="2214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Шви, що використовуються під час роботи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3143248"/>
            <a:ext cx="8429684" cy="3929090"/>
          </a:xfrm>
        </p:spPr>
        <p:txBody>
          <a:bodyPr>
            <a:normAutofit/>
          </a:bodyPr>
          <a:lstStyle/>
          <a:p>
            <a:r>
              <a:rPr lang="uk-UA" sz="4000" b="1" i="1" dirty="0" smtClean="0">
                <a:solidFill>
                  <a:schemeClr val="accent2">
                    <a:lumMod val="75000"/>
                  </a:schemeClr>
                </a:solidFill>
              </a:rPr>
              <a:t>Шов </a:t>
            </a:r>
            <a:r>
              <a:rPr lang="uk-UA" sz="4000" b="1" i="1" dirty="0" err="1" smtClean="0">
                <a:solidFill>
                  <a:schemeClr val="accent2">
                    <a:lumMod val="75000"/>
                  </a:schemeClr>
                </a:solidFill>
              </a:rPr>
              <a:t>“вузлики”</a:t>
            </a:r>
            <a:r>
              <a:rPr lang="uk-UA" sz="4000" b="1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uk-UA" dirty="0" smtClean="0"/>
          </a:p>
          <a:p>
            <a:r>
              <a:rPr lang="uk-UA" sz="3200" dirty="0" smtClean="0"/>
              <a:t>Виведіть голку зі стрічкою на лицеву сторону </a:t>
            </a:r>
          </a:p>
          <a:p>
            <a:r>
              <a:rPr lang="uk-UA" sz="3200" dirty="0" smtClean="0"/>
              <a:t>і 2 рази обмотайте стрічкою.</a:t>
            </a:r>
          </a:p>
          <a:p>
            <a:r>
              <a:rPr lang="uk-UA" sz="3200" dirty="0" smtClean="0"/>
              <a:t>Потім введіть голку в тканину в теж місце звідкіля вона вийшла і акуратно підтягніть стрічку до утворення вузлика.</a:t>
            </a: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6146" name="Picture 2" descr="http://t1.gstatic.com/images?q=tbn:ANd9GcSpDB6NlaAF48zUdym4lsMbBMDJlcApkZnLsXHIAQk-g7FX7mY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71612"/>
            <a:ext cx="2788280" cy="2107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Шви, що використовуються під час роботи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2143116"/>
            <a:ext cx="7772400" cy="714380"/>
          </a:xfrm>
        </p:spPr>
        <p:txBody>
          <a:bodyPr>
            <a:noAutofit/>
          </a:bodyPr>
          <a:lstStyle/>
          <a:p>
            <a:r>
              <a:rPr lang="uk-UA" sz="4000" i="1" dirty="0" smtClean="0">
                <a:solidFill>
                  <a:srgbClr val="FF0000"/>
                </a:solidFill>
              </a:rPr>
              <a:t>Троянда з </a:t>
            </a:r>
            <a:r>
              <a:rPr lang="uk-UA" sz="4000" i="1" dirty="0" err="1" smtClean="0">
                <a:solidFill>
                  <a:srgbClr val="FF0000"/>
                </a:solidFill>
              </a:rPr>
              <a:t>призібраної</a:t>
            </a:r>
            <a:r>
              <a:rPr lang="uk-UA" sz="4000" i="1" dirty="0" smtClean="0">
                <a:solidFill>
                  <a:srgbClr val="FF0000"/>
                </a:solidFill>
              </a:rPr>
              <a:t> стрічки</a:t>
            </a:r>
            <a:endParaRPr lang="ru-RU" sz="4000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Documents and Settings\Admin\Мои документы\My Scans\2012-12 (дек)\ScannedImage-5.jpg"/>
          <p:cNvPicPr/>
          <p:nvPr/>
        </p:nvPicPr>
        <p:blipFill>
          <a:blip r:embed="rId2">
            <a:lum bright="-18000" contrast="16000"/>
          </a:blip>
          <a:srcRect t="11385" r="3730" b="9692"/>
          <a:stretch>
            <a:fillRect/>
          </a:stretch>
        </p:blipFill>
        <p:spPr bwMode="auto">
          <a:xfrm rot="16200000">
            <a:off x="4459865" y="2326689"/>
            <a:ext cx="27246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t1.gstatic.com/images?q=tbn:ANd9GcTaaLydktjediHg4_4qSIIteOfG49p7uW-RspD7wJAA_8FmVDR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43248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Шви, що використовуються під час роботи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428736"/>
            <a:ext cx="8786842" cy="4857784"/>
          </a:xfrm>
        </p:spPr>
        <p:txBody>
          <a:bodyPr>
            <a:normAutofit fontScale="32500" lnSpcReduction="20000"/>
          </a:bodyPr>
          <a:lstStyle/>
          <a:p>
            <a:endParaRPr lang="uk-UA" dirty="0" smtClean="0"/>
          </a:p>
          <a:p>
            <a:r>
              <a:rPr lang="uk-UA" sz="12300" i="1" dirty="0" smtClean="0">
                <a:solidFill>
                  <a:srgbClr val="FF0000"/>
                </a:solidFill>
              </a:rPr>
              <a:t>Троянда</a:t>
            </a:r>
          </a:p>
          <a:p>
            <a:r>
              <a:rPr lang="uk-UA" sz="12300" i="1" dirty="0" smtClean="0">
                <a:solidFill>
                  <a:srgbClr val="FF0000"/>
                </a:solidFill>
              </a:rPr>
              <a:t> з </a:t>
            </a:r>
            <a:r>
              <a:rPr lang="uk-UA" sz="12300" i="1" dirty="0" err="1" smtClean="0">
                <a:solidFill>
                  <a:srgbClr val="FF0000"/>
                </a:solidFill>
              </a:rPr>
              <a:t>призібраної</a:t>
            </a:r>
            <a:r>
              <a:rPr lang="uk-UA" sz="12300" i="1" dirty="0" smtClean="0">
                <a:solidFill>
                  <a:srgbClr val="FF0000"/>
                </a:solidFill>
              </a:rPr>
              <a:t> стрічки.</a:t>
            </a:r>
          </a:p>
          <a:p>
            <a:endParaRPr lang="uk-UA" sz="4500" dirty="0" smtClean="0"/>
          </a:p>
          <a:p>
            <a:pPr marL="457200" indent="-457200">
              <a:buAutoNum type="arabicPeriod"/>
            </a:pPr>
            <a:r>
              <a:rPr lang="uk-UA" sz="7400" dirty="0" smtClean="0"/>
              <a:t>Прокладіть швейною ниткою </a:t>
            </a:r>
            <a:r>
              <a:rPr lang="uk-UA" sz="7400" dirty="0" err="1" smtClean="0"/>
              <a:t>зметувальні</a:t>
            </a:r>
            <a:r>
              <a:rPr lang="uk-UA" sz="7400" dirty="0" smtClean="0"/>
              <a:t> стібки </a:t>
            </a:r>
          </a:p>
          <a:p>
            <a:pPr marL="457200" indent="-457200"/>
            <a:r>
              <a:rPr lang="uk-UA" sz="7400" dirty="0" smtClean="0"/>
              <a:t>      по краю стрічки.</a:t>
            </a:r>
          </a:p>
          <a:p>
            <a:pPr marL="457200" indent="-457200">
              <a:buAutoNum type="arabicPeriod"/>
            </a:pPr>
            <a:r>
              <a:rPr lang="uk-UA" sz="7400" dirty="0" smtClean="0"/>
              <a:t>Починайте формувати квітку, підтягуючи </a:t>
            </a:r>
            <a:r>
              <a:rPr lang="uk-UA" sz="7400" dirty="0" err="1" smtClean="0"/>
              <a:t>зметувальний</a:t>
            </a:r>
            <a:r>
              <a:rPr lang="uk-UA" sz="7400" dirty="0" smtClean="0"/>
              <a:t> шов.</a:t>
            </a:r>
          </a:p>
          <a:p>
            <a:pPr marL="457200" indent="-457200">
              <a:buAutoNum type="arabicPeriod"/>
            </a:pPr>
            <a:r>
              <a:rPr lang="uk-UA" sz="7400" dirty="0" smtClean="0"/>
              <a:t>Продовжуйте викладати стрічку по спіралі, закріплюючі її ниткою.</a:t>
            </a:r>
          </a:p>
          <a:p>
            <a:pPr marL="457200" indent="-457200">
              <a:buAutoNum type="arabicPeriod"/>
            </a:pPr>
            <a:r>
              <a:rPr lang="uk-UA" sz="7400" dirty="0" smtClean="0"/>
              <a:t>Дійшовши до кінця стрічки, підігніть її вниз і закріпіть. </a:t>
            </a:r>
          </a:p>
          <a:p>
            <a:pPr marL="457200" indent="-457200">
              <a:buAutoNum type="arabicPeriod"/>
            </a:pPr>
            <a:r>
              <a:rPr lang="uk-UA" sz="7400" dirty="0" smtClean="0"/>
              <a:t>Прикріпити троянду на виріб.</a:t>
            </a:r>
            <a:endParaRPr lang="ru-RU" sz="7400" dirty="0" smtClean="0"/>
          </a:p>
          <a:p>
            <a:endParaRPr lang="ru-RU" dirty="0"/>
          </a:p>
        </p:txBody>
      </p:sp>
      <p:pic>
        <p:nvPicPr>
          <p:cNvPr id="4" name="Рисунок 3" descr="C:\Documents and Settings\Admin\Мои документы\My Scans\2012-12 (дек)\ScannedImage-5.jpg"/>
          <p:cNvPicPr/>
          <p:nvPr/>
        </p:nvPicPr>
        <p:blipFill>
          <a:blip r:embed="rId2">
            <a:lum bright="-18000" contrast="16000"/>
          </a:blip>
          <a:srcRect t="11385" r="3730" b="9692"/>
          <a:stretch>
            <a:fillRect/>
          </a:stretch>
        </p:blipFill>
        <p:spPr bwMode="auto">
          <a:xfrm rot="16200000">
            <a:off x="6031501" y="1040805"/>
            <a:ext cx="222453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t1.gstatic.com/images?q=tbn:ANd9GcTaaLydktjediHg4_4qSIIteOfG49p7uW-RspD7wJAA_8FmVDR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071942"/>
            <a:ext cx="2143125" cy="2143125"/>
          </a:xfrm>
          <a:prstGeom prst="rect">
            <a:avLst/>
          </a:prstGeom>
          <a:noFill/>
        </p:spPr>
      </p:pic>
      <p:pic>
        <p:nvPicPr>
          <p:cNvPr id="3" name="Рисунок 2" descr="C:\Documents and Settings\Admin\Мои документы\My Scans\2012-12 (дек)\ScannedImage-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42910" y="2214554"/>
            <a:ext cx="292895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ttp://t1.gstatic.com/images?q=tbn:ANd9GcQdT_WfdBNB6b_jHxRq2Q86r_H2syVBsXgkUaiDwxwxEGUbjNH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928802"/>
            <a:ext cx="2007914" cy="135255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142908" y="285728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Саше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50004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uk-UA" sz="5400" i="1" dirty="0" smtClean="0">
                <a:solidFill>
                  <a:srgbClr val="FFFF00"/>
                </a:solidFill>
              </a:rPr>
              <a:t>Наостанок</a:t>
            </a:r>
            <a:endParaRPr lang="ru-RU" sz="5400" i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2357431"/>
            <a:ext cx="7072362" cy="71438"/>
          </a:xfrm>
        </p:spPr>
        <p:txBody>
          <a:bodyPr>
            <a:normAutofit fontScale="25000" lnSpcReduction="20000"/>
          </a:bodyPr>
          <a:lstStyle/>
          <a:p>
            <a:r>
              <a:rPr lang="uk-UA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000240"/>
            <a:ext cx="896263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Творіть прекрасне своїми руками ! </a:t>
            </a:r>
          </a:p>
          <a:p>
            <a:pPr algn="ctr"/>
            <a:r>
              <a:rPr lang="uk-UA" sz="4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Головне – бажання, фантазія і уява.</a:t>
            </a:r>
            <a:endParaRPr lang="ru-RU" sz="4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079" name="Picture 7" descr="http://jijour.com/wp-content/uploads/2011/11/novorichna-atlasna-yalink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714752"/>
            <a:ext cx="5286372" cy="2643186"/>
          </a:xfrm>
          <a:prstGeom prst="rect">
            <a:avLst/>
          </a:prstGeom>
          <a:noFill/>
        </p:spPr>
      </p:pic>
      <p:pic>
        <p:nvPicPr>
          <p:cNvPr id="3081" name="Picture 9" descr="http://t3.gstatic.com/images?q=tbn:ANd9GcQVd6NB67cdeotjRB2o2ChbAiqzu474mkQVP1Yza8QX_yisF7z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1429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772400" cy="1362075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Використані  джерела: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643050"/>
            <a:ext cx="7772400" cy="4857784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  <a:defRPr/>
            </a:pPr>
            <a:r>
              <a:rPr lang="ru-RU" sz="2800" dirty="0" smtClean="0">
                <a:solidFill>
                  <a:srgbClr val="869A78"/>
                </a:solidFill>
              </a:rPr>
              <a:t>Шаг за шагом / В.Ю.Гаврилова Энциклопедия «Вышивка шелковыми лентами». – Издательство «Книжный клуб семейного досуга», 2007.</a:t>
            </a:r>
          </a:p>
          <a:p>
            <a:pPr marL="457200" indent="-457200">
              <a:buAutoNum type="arabicPeriod"/>
              <a:defRPr/>
            </a:pPr>
            <a:endParaRPr lang="uk-UA" sz="2800" b="1" dirty="0" smtClean="0">
              <a:solidFill>
                <a:srgbClr val="869A78"/>
              </a:solidFill>
            </a:endParaRPr>
          </a:p>
          <a:p>
            <a:pPr marL="457200" indent="-457200">
              <a:buAutoNum type="arabicPeriod"/>
              <a:defRPr/>
            </a:pPr>
            <a:endParaRPr lang="uk-UA" sz="2800" b="1" dirty="0" smtClean="0">
              <a:solidFill>
                <a:srgbClr val="869A78"/>
              </a:solidFill>
            </a:endParaRPr>
          </a:p>
          <a:p>
            <a:pPr marL="457200" indent="-457200">
              <a:buAutoNum type="arabicPeriod"/>
              <a:defRPr/>
            </a:pPr>
            <a:endParaRPr lang="ru-RU" sz="2800" b="1" dirty="0" smtClean="0">
              <a:solidFill>
                <a:srgbClr val="869A78"/>
              </a:solidFill>
            </a:endParaRPr>
          </a:p>
          <a:p>
            <a:endParaRPr lang="ru-RU" sz="2800" b="1" dirty="0" smtClean="0">
              <a:solidFill>
                <a:srgbClr val="869A78"/>
              </a:solidFill>
            </a:endParaRPr>
          </a:p>
          <a:p>
            <a:endParaRPr lang="ru-RU" sz="2800" b="1" dirty="0" smtClean="0">
              <a:solidFill>
                <a:srgbClr val="869A78"/>
              </a:solidFill>
            </a:endParaRPr>
          </a:p>
          <a:p>
            <a:r>
              <a:rPr lang="ru-RU" sz="2800" b="1" dirty="0" smtClean="0">
                <a:solidFill>
                  <a:srgbClr val="869A78"/>
                </a:solidFill>
              </a:rPr>
              <a:t>2.    </a:t>
            </a:r>
            <a:r>
              <a:rPr lang="ru-RU" sz="2800" dirty="0" smtClean="0">
                <a:solidFill>
                  <a:srgbClr val="869A78"/>
                </a:solidFill>
              </a:rPr>
              <a:t>http://onejournal.org/uk/vyshivanie-lentami.html</a:t>
            </a:r>
            <a:endParaRPr lang="ru-RU" sz="2800" dirty="0">
              <a:solidFill>
                <a:srgbClr val="869A78"/>
              </a:solidFill>
            </a:endParaRPr>
          </a:p>
        </p:txBody>
      </p:sp>
      <p:pic>
        <p:nvPicPr>
          <p:cNvPr id="4" name="Picture 8" descr="http://t3.gstatic.com/images?q=tbn:ANd9GcQPzvJ9YyHDSEH6iIQjkHCkeL-szhSxw8iZD7j59NPs_K9ZrxB2Q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214686"/>
            <a:ext cx="1666001" cy="2453358"/>
          </a:xfrm>
          <a:prstGeom prst="rect">
            <a:avLst/>
          </a:prstGeom>
          <a:noFill/>
        </p:spPr>
      </p:pic>
      <p:pic>
        <p:nvPicPr>
          <p:cNvPr id="2050" name="Picture 2" descr="http://t1.gstatic.com/images?q=tbn:ANd9GcTAFI4eBJYnmL-yqnZ00TF2r2iKD8i6QdSuztdLaH7tOvGzyEx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214686"/>
            <a:ext cx="1847850" cy="246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Історія вишивки стрічками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285875"/>
            <a:ext cx="8229600" cy="5286375"/>
          </a:xfrm>
        </p:spPr>
        <p:txBody>
          <a:bodyPr>
            <a:normAutofit fontScale="70000" lnSpcReduction="20000"/>
          </a:bodyPr>
          <a:lstStyle/>
          <a:p>
            <a:r>
              <a:rPr lang="ru-RU" sz="3600" b="1" dirty="0" err="1" smtClean="0"/>
              <a:t>Шовкові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стрічки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використовували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ще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давніх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часів</a:t>
            </a:r>
            <a:r>
              <a:rPr lang="ru-RU" sz="3600" b="1" dirty="0" smtClean="0"/>
              <a:t>. Ними </a:t>
            </a:r>
            <a:r>
              <a:rPr lang="ru-RU" sz="3600" b="1" dirty="0" err="1" smtClean="0"/>
              <a:t>прикрашалися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волосся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декорувалася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одяг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меблі</a:t>
            </a:r>
            <a:r>
              <a:rPr lang="ru-RU" sz="3600" b="1" dirty="0" smtClean="0"/>
              <a:t>. </a:t>
            </a:r>
          </a:p>
          <a:p>
            <a:endParaRPr lang="ru-RU" sz="3600" b="1" dirty="0" smtClean="0"/>
          </a:p>
          <a:p>
            <a:r>
              <a:rPr lang="ru-RU" sz="3600" b="1" dirty="0" err="1" smtClean="0"/>
              <a:t>Вишивка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шовковими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стрічками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набула</a:t>
            </a:r>
            <a:r>
              <a:rPr lang="ru-RU" sz="3600" b="1" dirty="0" smtClean="0"/>
              <a:t> широкого </a:t>
            </a:r>
            <a:r>
              <a:rPr lang="ru-RU" sz="3600" b="1" dirty="0" err="1" smtClean="0"/>
              <a:t>поширення</a:t>
            </a:r>
            <a:r>
              <a:rPr lang="ru-RU" sz="3600" b="1" dirty="0" smtClean="0"/>
              <a:t> у </a:t>
            </a:r>
            <a:r>
              <a:rPr lang="ru-RU" sz="3600" b="1" dirty="0" err="1" smtClean="0"/>
              <a:t>Франції</a:t>
            </a:r>
            <a:r>
              <a:rPr lang="ru-RU" sz="3600" b="1" dirty="0" smtClean="0"/>
              <a:t> </a:t>
            </a:r>
            <a:r>
              <a:rPr lang="en-US" sz="3600" b="1" dirty="0" smtClean="0"/>
              <a:t>XVIII </a:t>
            </a:r>
            <a:r>
              <a:rPr lang="ru-RU" sz="3600" b="1" dirty="0" err="1" smtClean="0"/>
              <a:t>століття</a:t>
            </a:r>
            <a:r>
              <a:rPr lang="ru-RU" sz="3600" b="1" dirty="0" smtClean="0"/>
              <a:t>, в </a:t>
            </a:r>
            <a:r>
              <a:rPr lang="ru-RU" sz="3600" b="1" dirty="0" err="1" smtClean="0"/>
              <a:t>епоху</a:t>
            </a:r>
            <a:r>
              <a:rPr lang="ru-RU" sz="3600" b="1" dirty="0" smtClean="0"/>
              <a:t> Рококо.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 </a:t>
            </a:r>
            <a:r>
              <a:rPr lang="ru-RU" sz="3600" b="1" dirty="0" err="1" smtClean="0"/>
              <a:t>Шовковими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стрічками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вишивали</a:t>
            </a:r>
            <a:r>
              <a:rPr lang="ru-RU" sz="3600" b="1" dirty="0" smtClean="0"/>
              <a:t> не </a:t>
            </a:r>
            <a:r>
              <a:rPr lang="ru-RU" sz="3600" b="1" dirty="0" err="1" smtClean="0"/>
              <a:t>тільки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одяг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але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білизну</a:t>
            </a:r>
            <a:r>
              <a:rPr lang="ru-RU" sz="3600" b="1" dirty="0" smtClean="0"/>
              <a:t>. 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З </a:t>
            </a:r>
            <a:r>
              <a:rPr lang="ru-RU" sz="3600" b="1" dirty="0" err="1" smtClean="0"/>
              <a:t>Франції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вишивка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шовковими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стрічками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перекочувала</a:t>
            </a:r>
            <a:r>
              <a:rPr lang="ru-RU" sz="3600" b="1" dirty="0" smtClean="0"/>
              <a:t> до </a:t>
            </a:r>
            <a:r>
              <a:rPr lang="ru-RU" sz="3600" b="1" dirty="0" err="1" smtClean="0"/>
              <a:t>Англії</a:t>
            </a:r>
            <a:r>
              <a:rPr lang="ru-RU" sz="3600" b="1" dirty="0" smtClean="0"/>
              <a:t>, а </a:t>
            </a:r>
            <a:r>
              <a:rPr lang="ru-RU" sz="3600" b="1" dirty="0" err="1" smtClean="0"/>
              <a:t>звідти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поширилася</a:t>
            </a:r>
            <a:r>
              <a:rPr lang="ru-RU" sz="3600" b="1" dirty="0" smtClean="0"/>
              <a:t> </a:t>
            </a:r>
          </a:p>
          <a:p>
            <a:pPr>
              <a:buNone/>
            </a:pPr>
            <a:r>
              <a:rPr lang="ru-RU" sz="3600" b="1" dirty="0" smtClean="0"/>
              <a:t>     в </a:t>
            </a:r>
            <a:r>
              <a:rPr lang="ru-RU" sz="3600" b="1" dirty="0" err="1" smtClean="0"/>
              <a:t>країни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Британської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Імперії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в</a:t>
            </a:r>
            <a:r>
              <a:rPr lang="ru-RU" sz="3600" b="1" dirty="0" smtClean="0"/>
              <a:t> тому </a:t>
            </a:r>
            <a:r>
              <a:rPr lang="ru-RU" sz="3600" b="1" dirty="0" err="1" smtClean="0"/>
              <a:t>числі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і</a:t>
            </a:r>
            <a:r>
              <a:rPr lang="ru-RU" sz="3600" b="1" dirty="0" smtClean="0"/>
              <a:t> </a:t>
            </a:r>
          </a:p>
          <a:p>
            <a:pPr>
              <a:buNone/>
            </a:pPr>
            <a:r>
              <a:rPr lang="ru-RU" sz="3600" b="1" dirty="0" smtClean="0"/>
              <a:t>     в Америку.</a:t>
            </a:r>
          </a:p>
          <a:p>
            <a:endParaRPr lang="ru-RU" dirty="0"/>
          </a:p>
        </p:txBody>
      </p:sp>
      <p:pic>
        <p:nvPicPr>
          <p:cNvPr id="9218" name="Picture 2" descr="http://t2.gstatic.com/images?q=tbn:ANd9GcSb21u-zCrmCSgaySbECgPFguSTd4e7d6SJocMNLOfG93E-IoP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4214818"/>
            <a:ext cx="1586748" cy="2316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Історія вишивки стрічками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50017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/>
              <a:t>Вишивка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стрічками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особливо популярна у </a:t>
            </a:r>
            <a:r>
              <a:rPr lang="ru-RU" sz="2400" dirty="0" err="1" smtClean="0"/>
              <a:t>другій</a:t>
            </a:r>
            <a:r>
              <a:rPr lang="ru-RU" sz="2400" dirty="0" smtClean="0"/>
              <a:t> </a:t>
            </a:r>
            <a:r>
              <a:rPr lang="ru-RU" sz="2400" dirty="0" err="1" smtClean="0"/>
              <a:t>половині</a:t>
            </a:r>
            <a:r>
              <a:rPr lang="ru-RU" sz="2400" dirty="0" smtClean="0"/>
              <a:t> </a:t>
            </a:r>
            <a:r>
              <a:rPr lang="en-US" sz="2400" dirty="0" smtClean="0"/>
              <a:t>XIX </a:t>
            </a:r>
            <a:r>
              <a:rPr lang="ru-RU" sz="2400" dirty="0" err="1" smtClean="0"/>
              <a:t>століття</a:t>
            </a:r>
            <a:r>
              <a:rPr lang="ru-RU" sz="2400" dirty="0" smtClean="0"/>
              <a:t>: </a:t>
            </a:r>
          </a:p>
          <a:p>
            <a:r>
              <a:rPr lang="ru-RU" sz="2400" dirty="0" smtClean="0"/>
              <a:t>нею </a:t>
            </a:r>
            <a:r>
              <a:rPr lang="ru-RU" sz="2400" dirty="0" err="1" smtClean="0"/>
              <a:t>прикрашали</a:t>
            </a:r>
            <a:r>
              <a:rPr lang="ru-RU" sz="2400" dirty="0" smtClean="0"/>
              <a:t> не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одяг</a:t>
            </a:r>
            <a:r>
              <a:rPr lang="ru-RU" sz="2400" dirty="0" smtClean="0"/>
              <a:t>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ковдри</a:t>
            </a:r>
            <a:r>
              <a:rPr lang="ru-RU" sz="2400" dirty="0" smtClean="0"/>
              <a:t>, </a:t>
            </a:r>
            <a:r>
              <a:rPr lang="ru-RU" sz="2400" dirty="0" err="1" smtClean="0"/>
              <a:t>капелюшки</a:t>
            </a:r>
            <a:r>
              <a:rPr lang="ru-RU" sz="2400" dirty="0" smtClean="0"/>
              <a:t>, </a:t>
            </a:r>
            <a:r>
              <a:rPr lang="ru-RU" sz="2400" dirty="0" err="1" smtClean="0"/>
              <a:t>парасольки</a:t>
            </a:r>
            <a:r>
              <a:rPr lang="ru-RU" sz="2400" dirty="0" smtClean="0"/>
              <a:t>, </a:t>
            </a:r>
            <a:r>
              <a:rPr lang="ru-RU" sz="2400" dirty="0" err="1" smtClean="0"/>
              <a:t>абажури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різні</a:t>
            </a:r>
            <a:r>
              <a:rPr lang="ru-RU" sz="2400" dirty="0" smtClean="0"/>
              <a:t> </a:t>
            </a:r>
            <a:r>
              <a:rPr lang="ru-RU" sz="2400" dirty="0" err="1" smtClean="0"/>
              <a:t>дрібнички</a:t>
            </a:r>
            <a:r>
              <a:rPr lang="ru-RU" sz="2400" dirty="0" smtClean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500570"/>
            <a:ext cx="5072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Arial Narrow" pitchFamily="34" charset="0"/>
              </a:rPr>
              <a:t>Потім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популярність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цього</a:t>
            </a:r>
            <a:r>
              <a:rPr lang="ru-RU" sz="2400" dirty="0" smtClean="0">
                <a:latin typeface="Arial Narrow" pitchFamily="34" charset="0"/>
              </a:rPr>
              <a:t> виду </a:t>
            </a:r>
            <a:r>
              <a:rPr lang="ru-RU" sz="2400" dirty="0" err="1" smtClean="0">
                <a:latin typeface="Arial Narrow" pitchFamily="34" charset="0"/>
              </a:rPr>
              <a:t>рукоділля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пішла</a:t>
            </a:r>
            <a:r>
              <a:rPr lang="ru-RU" sz="2400" dirty="0" smtClean="0">
                <a:latin typeface="Arial Narrow" pitchFamily="34" charset="0"/>
              </a:rPr>
              <a:t> на спад, </a:t>
            </a:r>
            <a:r>
              <a:rPr lang="ru-RU" sz="2400" dirty="0" err="1" smtClean="0">
                <a:latin typeface="Arial Narrow" pitchFamily="34" charset="0"/>
              </a:rPr>
              <a:t>але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останнім</a:t>
            </a:r>
            <a:r>
              <a:rPr lang="ru-RU" sz="2400" dirty="0" smtClean="0">
                <a:latin typeface="Arial Narrow" pitchFamily="34" charset="0"/>
              </a:rPr>
              <a:t> часом </a:t>
            </a:r>
            <a:r>
              <a:rPr lang="ru-RU" sz="2400" dirty="0" err="1" smtClean="0">
                <a:latin typeface="Arial Narrow" pitchFamily="34" charset="0"/>
              </a:rPr>
              <a:t>вишивка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шовковими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стрічками</a:t>
            </a:r>
            <a:r>
              <a:rPr lang="ru-RU" sz="2400" dirty="0" smtClean="0">
                <a:latin typeface="Arial Narrow" pitchFamily="34" charset="0"/>
              </a:rPr>
              <a:t> почала </a:t>
            </a:r>
            <a:r>
              <a:rPr lang="ru-RU" sz="2400" dirty="0" err="1" smtClean="0">
                <a:latin typeface="Arial Narrow" pitchFamily="34" charset="0"/>
              </a:rPr>
              <a:t>відроджуватися</a:t>
            </a:r>
            <a:r>
              <a:rPr lang="ru-RU" sz="2400" dirty="0" smtClean="0">
                <a:latin typeface="Arial Narrow" pitchFamily="34" charset="0"/>
              </a:rPr>
              <a:t>, а </a:t>
            </a:r>
            <a:r>
              <a:rPr lang="ru-RU" sz="2400" dirty="0" err="1" smtClean="0">
                <a:latin typeface="Arial Narrow" pitchFamily="34" charset="0"/>
              </a:rPr>
              <a:t>інтерес</a:t>
            </a:r>
            <a:r>
              <a:rPr lang="ru-RU" sz="2400" dirty="0" smtClean="0">
                <a:latin typeface="Arial Narrow" pitchFamily="34" charset="0"/>
              </a:rPr>
              <a:t> до </a:t>
            </a:r>
            <a:r>
              <a:rPr lang="ru-RU" sz="2400" dirty="0" err="1" smtClean="0">
                <a:latin typeface="Arial Narrow" pitchFamily="34" charset="0"/>
              </a:rPr>
              <a:t>неї</a:t>
            </a:r>
            <a:r>
              <a:rPr lang="ru-RU" sz="2400" dirty="0" smtClean="0">
                <a:latin typeface="Arial Narrow" pitchFamily="34" charset="0"/>
              </a:rPr>
              <a:t> </a:t>
            </a:r>
          </a:p>
          <a:p>
            <a:r>
              <a:rPr lang="ru-RU" sz="2400" dirty="0" smtClean="0">
                <a:latin typeface="Arial Narrow" pitchFamily="34" charset="0"/>
              </a:rPr>
              <a:t>не </a:t>
            </a:r>
            <a:r>
              <a:rPr lang="ru-RU" sz="2400" dirty="0" err="1" smtClean="0">
                <a:latin typeface="Arial Narrow" pitchFamily="34" charset="0"/>
              </a:rPr>
              <a:t>згасає</a:t>
            </a:r>
            <a:r>
              <a:rPr lang="ru-RU" sz="2400" dirty="0" smtClean="0">
                <a:latin typeface="Arial Narrow" pitchFamily="34" charset="0"/>
              </a:rPr>
              <a:t>, а </a:t>
            </a:r>
            <a:r>
              <a:rPr lang="ru-RU" sz="2400" dirty="0" err="1" smtClean="0">
                <a:latin typeface="Arial Narrow" pitchFamily="34" charset="0"/>
              </a:rPr>
              <a:t>навпаки</a:t>
            </a:r>
            <a:r>
              <a:rPr lang="ru-RU" sz="2400" dirty="0" smtClean="0">
                <a:latin typeface="Arial Narrow" pitchFamily="34" charset="0"/>
              </a:rPr>
              <a:t>, все </a:t>
            </a:r>
            <a:r>
              <a:rPr lang="ru-RU" sz="2400" dirty="0" err="1" smtClean="0">
                <a:latin typeface="Arial Narrow" pitchFamily="34" charset="0"/>
              </a:rPr>
              <a:t>посилюється</a:t>
            </a:r>
            <a:r>
              <a:rPr lang="ru-RU" sz="2400" dirty="0" smtClean="0">
                <a:latin typeface="Arial Narrow" pitchFamily="34" charset="0"/>
              </a:rPr>
              <a:t>.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8194" name="Picture 2" descr="http://t3.gstatic.com/images?q=tbn:ANd9GcQlp6zMiUrCEMMxGgPOxljeOT7KWiF7jeNjuuFZrSnCRHJs7aP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142984"/>
            <a:ext cx="1643074" cy="2782958"/>
          </a:xfrm>
          <a:prstGeom prst="rect">
            <a:avLst/>
          </a:prstGeom>
          <a:noFill/>
        </p:spPr>
      </p:pic>
      <p:pic>
        <p:nvPicPr>
          <p:cNvPr id="8200" name="Picture 8" descr="http://t0.gstatic.com/images?q=tbn:ANd9GcRZvgCRNx4pZRLhjMrudvX2_Z1xUa3Ir1shR4HTvpAguRsXVCYtUqwg5zb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714488"/>
            <a:ext cx="1419222" cy="1894735"/>
          </a:xfrm>
          <a:prstGeom prst="rect">
            <a:avLst/>
          </a:prstGeom>
          <a:noFill/>
        </p:spPr>
      </p:pic>
      <p:pic>
        <p:nvPicPr>
          <p:cNvPr id="8202" name="Picture 10" descr="http://t1.gstatic.com/images?q=tbn:ANd9GcR7Jc7vNyqCS65Djux_Rih1ItadmPwfRh1Qi3L6s4CJawxZo3CFK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429132"/>
            <a:ext cx="3059870" cy="2028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7772400" cy="1470025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Матеріали та інструменти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857364"/>
            <a:ext cx="7929618" cy="1752600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7030A0"/>
                </a:solidFill>
              </a:rPr>
              <a:t>Стрічки</a:t>
            </a:r>
            <a:r>
              <a:rPr lang="ru-RU" sz="3600" b="1" dirty="0" smtClean="0">
                <a:solidFill>
                  <a:srgbClr val="7030A0"/>
                </a:solidFill>
              </a:rPr>
              <a:t>: </a:t>
            </a:r>
          </a:p>
          <a:p>
            <a:r>
              <a:rPr lang="ru-RU" sz="2400" dirty="0" err="1" smtClean="0"/>
              <a:t>традиційно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вишивання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використовують</a:t>
            </a:r>
            <a:r>
              <a:rPr lang="ru-RU" sz="2400" dirty="0" smtClean="0"/>
              <a:t> </a:t>
            </a:r>
          </a:p>
          <a:p>
            <a:r>
              <a:rPr lang="ru-RU" sz="2400" dirty="0" err="1" smtClean="0"/>
              <a:t>шовкові</a:t>
            </a:r>
            <a:r>
              <a:rPr lang="ru-RU" sz="2400" dirty="0" smtClean="0"/>
              <a:t>, </a:t>
            </a:r>
            <a:r>
              <a:rPr lang="ru-RU" sz="2400" dirty="0" err="1" smtClean="0"/>
              <a:t>атласні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муарові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стрічки</a:t>
            </a:r>
            <a:endParaRPr lang="ru-RU" sz="2400" dirty="0" smtClean="0"/>
          </a:p>
          <a:p>
            <a:r>
              <a:rPr lang="ru-RU" sz="2400" dirty="0" smtClean="0"/>
              <a:t> шириною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3 мм до 10 мм.</a:t>
            </a:r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купити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в </a:t>
            </a:r>
            <a:r>
              <a:rPr lang="ru-RU" sz="2400" dirty="0" err="1" smtClean="0"/>
              <a:t>спеціалізованих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рукодільних</a:t>
            </a:r>
            <a:r>
              <a:rPr lang="ru-RU" sz="2400" dirty="0" smtClean="0"/>
              <a:t> магазинах, </a:t>
            </a:r>
            <a:r>
              <a:rPr lang="ru-RU" sz="2400" dirty="0" err="1" smtClean="0"/>
              <a:t>і</a:t>
            </a:r>
            <a:r>
              <a:rPr lang="ru-RU" sz="2400" dirty="0" smtClean="0"/>
              <a:t> в </a:t>
            </a:r>
            <a:r>
              <a:rPr lang="ru-RU" sz="2400" dirty="0" err="1" smtClean="0"/>
              <a:t>звичайних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галантерейних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відділах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Picture 23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71802" y="3929066"/>
            <a:ext cx="2428892" cy="152506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1470025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</a:rPr>
              <a:t>Матеріали та інструменти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214554"/>
            <a:ext cx="8929718" cy="3714776"/>
          </a:xfrm>
        </p:spPr>
        <p:txBody>
          <a:bodyPr>
            <a:normAutofit fontScale="47500" lnSpcReduction="20000"/>
          </a:bodyPr>
          <a:lstStyle/>
          <a:p>
            <a:r>
              <a:rPr lang="ru-RU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Голки</a:t>
            </a:r>
            <a:r>
              <a:rPr lang="ru-RU" sz="7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sz="51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dirty="0" smtClean="0"/>
              <a:t> </a:t>
            </a:r>
          </a:p>
          <a:p>
            <a:pPr algn="l"/>
            <a:endParaRPr lang="ru-RU" sz="5100" dirty="0" smtClean="0"/>
          </a:p>
          <a:p>
            <a:pPr algn="l"/>
            <a:r>
              <a:rPr lang="ru-RU" sz="5100" dirty="0" err="1" smtClean="0"/>
              <a:t>якщо</a:t>
            </a:r>
            <a:r>
              <a:rPr lang="ru-RU" sz="5100" dirty="0" smtClean="0"/>
              <a:t> </a:t>
            </a:r>
            <a:r>
              <a:rPr lang="ru-RU" sz="5100" dirty="0" err="1" smtClean="0"/>
              <a:t>ви</a:t>
            </a:r>
            <a:r>
              <a:rPr lang="ru-RU" sz="5100" dirty="0" smtClean="0"/>
              <a:t> </a:t>
            </a:r>
            <a:r>
              <a:rPr lang="ru-RU" sz="5100" dirty="0" err="1" smtClean="0"/>
              <a:t>вишиваєте</a:t>
            </a:r>
            <a:r>
              <a:rPr lang="ru-RU" sz="5100" dirty="0" smtClean="0"/>
              <a:t> </a:t>
            </a:r>
            <a:r>
              <a:rPr lang="ru-RU" sz="5100" dirty="0" err="1" smtClean="0"/>
              <a:t>стрічками</a:t>
            </a:r>
            <a:r>
              <a:rPr lang="ru-RU" sz="5100" dirty="0" smtClean="0"/>
              <a:t> по </a:t>
            </a:r>
            <a:r>
              <a:rPr lang="ru-RU" sz="5100" dirty="0" err="1" smtClean="0"/>
              <a:t>канві</a:t>
            </a:r>
            <a:r>
              <a:rPr lang="ru-RU" sz="5100" dirty="0" smtClean="0"/>
              <a:t>,</a:t>
            </a:r>
          </a:p>
          <a:p>
            <a:pPr algn="l"/>
            <a:r>
              <a:rPr lang="ru-RU" sz="5100" dirty="0" smtClean="0"/>
              <a:t>то </a:t>
            </a:r>
            <a:r>
              <a:rPr lang="ru-RU" sz="5100" dirty="0" err="1" smtClean="0"/>
              <a:t>краще</a:t>
            </a:r>
            <a:r>
              <a:rPr lang="ru-RU" sz="5100" dirty="0" smtClean="0"/>
              <a:t> </a:t>
            </a:r>
            <a:r>
              <a:rPr lang="ru-RU" sz="5100" dirty="0" err="1" smtClean="0"/>
              <a:t>використовувати</a:t>
            </a:r>
            <a:r>
              <a:rPr lang="ru-RU" sz="5100" dirty="0" smtClean="0"/>
              <a:t>  </a:t>
            </a:r>
            <a:r>
              <a:rPr lang="ru-RU" sz="5100" dirty="0" err="1" smtClean="0"/>
              <a:t>гобеленові</a:t>
            </a:r>
            <a:r>
              <a:rPr lang="ru-RU" sz="5100" dirty="0" smtClean="0"/>
              <a:t> </a:t>
            </a:r>
            <a:r>
              <a:rPr lang="ru-RU" sz="5100" dirty="0" err="1" smtClean="0"/>
              <a:t>голки</a:t>
            </a:r>
            <a:r>
              <a:rPr lang="ru-RU" sz="5100" dirty="0" smtClean="0"/>
              <a:t>,</a:t>
            </a:r>
          </a:p>
          <a:p>
            <a:pPr algn="l"/>
            <a:r>
              <a:rPr lang="ru-RU" sz="5100" dirty="0" smtClean="0"/>
              <a:t>а при </a:t>
            </a:r>
            <a:r>
              <a:rPr lang="ru-RU" sz="5100" dirty="0" err="1" smtClean="0"/>
              <a:t>роботі</a:t>
            </a:r>
            <a:r>
              <a:rPr lang="ru-RU" sz="5100" dirty="0" smtClean="0"/>
              <a:t> </a:t>
            </a:r>
            <a:r>
              <a:rPr lang="ru-RU" sz="5100" dirty="0" err="1" smtClean="0"/>
              <a:t>з</a:t>
            </a:r>
            <a:r>
              <a:rPr lang="ru-RU" sz="5100" dirty="0" smtClean="0"/>
              <a:t> </a:t>
            </a:r>
            <a:r>
              <a:rPr lang="ru-RU" sz="5100" dirty="0" err="1" smtClean="0"/>
              <a:t>іншими</a:t>
            </a:r>
            <a:r>
              <a:rPr lang="ru-RU" sz="5100" dirty="0" smtClean="0"/>
              <a:t> тканинами - </a:t>
            </a:r>
            <a:r>
              <a:rPr lang="ru-RU" sz="5100" dirty="0" err="1" smtClean="0"/>
              <a:t>голки</a:t>
            </a:r>
            <a:r>
              <a:rPr lang="ru-RU" sz="5100" dirty="0" smtClean="0"/>
              <a:t> </a:t>
            </a:r>
            <a:r>
              <a:rPr lang="ru-RU" sz="5100" dirty="0" err="1" smtClean="0"/>
              <a:t>з</a:t>
            </a:r>
            <a:r>
              <a:rPr lang="ru-RU" sz="5100" dirty="0" smtClean="0"/>
              <a:t> </a:t>
            </a:r>
            <a:r>
              <a:rPr lang="ru-RU" sz="5100" dirty="0" err="1" smtClean="0"/>
              <a:t>гострим</a:t>
            </a:r>
            <a:r>
              <a:rPr lang="ru-RU" sz="5100" dirty="0" smtClean="0"/>
              <a:t> </a:t>
            </a:r>
            <a:r>
              <a:rPr lang="ru-RU" sz="5100" dirty="0" err="1" smtClean="0"/>
              <a:t>кінчиком</a:t>
            </a:r>
            <a:r>
              <a:rPr lang="ru-RU" sz="5100" dirty="0" smtClean="0"/>
              <a:t>, </a:t>
            </a:r>
          </a:p>
          <a:p>
            <a:pPr algn="l"/>
            <a:r>
              <a:rPr lang="ru-RU" sz="5100" dirty="0" err="1" smtClean="0"/>
              <a:t>але</a:t>
            </a:r>
            <a:r>
              <a:rPr lang="ru-RU" sz="5100" dirty="0" smtClean="0"/>
              <a:t> </a:t>
            </a:r>
            <a:r>
              <a:rPr lang="ru-RU" sz="5100" dirty="0" err="1" smtClean="0"/>
              <a:t>подовженим</a:t>
            </a:r>
            <a:r>
              <a:rPr lang="ru-RU" sz="5100" dirty="0" smtClean="0"/>
              <a:t> </a:t>
            </a:r>
            <a:r>
              <a:rPr lang="ru-RU" sz="5100" dirty="0" err="1" smtClean="0"/>
              <a:t>вушком</a:t>
            </a:r>
            <a:r>
              <a:rPr lang="ru-RU" sz="5100" dirty="0" smtClean="0"/>
              <a:t>, </a:t>
            </a:r>
            <a:r>
              <a:rPr lang="ru-RU" sz="5100" dirty="0" err="1" smtClean="0"/>
              <a:t>щоб</a:t>
            </a:r>
            <a:r>
              <a:rPr lang="ru-RU" sz="5100" dirty="0" smtClean="0"/>
              <a:t> </a:t>
            </a:r>
            <a:r>
              <a:rPr lang="ru-RU" sz="5100" dirty="0" err="1" smtClean="0"/>
              <a:t>стрічка</a:t>
            </a:r>
            <a:r>
              <a:rPr lang="ru-RU" sz="5100" dirty="0" smtClean="0"/>
              <a:t> не </a:t>
            </a:r>
            <a:r>
              <a:rPr lang="ru-RU" sz="5100" dirty="0" err="1" smtClean="0"/>
              <a:t>м'ялась</a:t>
            </a:r>
            <a:r>
              <a:rPr lang="ru-RU" sz="5100" dirty="0" smtClean="0"/>
              <a:t>.</a:t>
            </a:r>
          </a:p>
          <a:p>
            <a:pPr algn="l"/>
            <a:endParaRPr lang="ru-RU" dirty="0"/>
          </a:p>
        </p:txBody>
      </p:sp>
      <p:pic>
        <p:nvPicPr>
          <p:cNvPr id="6146" name="Picture 2" descr="http://t3.gstatic.com/images?q=tbn:ANd9GcSUKnuFuHkVtA8yYKNAKHg5__kVZBY39y8XmzrPZn_kKV5laH9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214554"/>
            <a:ext cx="1806358" cy="1552573"/>
          </a:xfrm>
          <a:prstGeom prst="rect">
            <a:avLst/>
          </a:prstGeom>
          <a:noFill/>
        </p:spPr>
      </p:pic>
      <p:sp>
        <p:nvSpPr>
          <p:cNvPr id="6148" name="AutoShape 4" descr="data:image/jpeg;base64,/9j/4AAQSkZJRgABAQAAAQABAAD/2wCEAAkGBhQSEBQUEhQUFBUUFBUVFBQUFBQUFBQUFBQVFBQUFBUXHCYeFxkkHBQUHy8gJCcpLCwsFR4xNTAqNSYsLCkBCQoKDgwOGg8PGiwlHCQsLCwsLCwsLCwsLCksLCwsLCwsLCwsLCwpLCwsKSksLywsLCksLCwpLCwsLCwsLCwsLP/AABEIAPYAzQMBIgACEQEDEQH/xAAcAAABBQEBAQAAAAAAAAAAAAAAAQIFBgcDBAj/xABLEAABBAADAwYICggFAwUAAAABAAIDEQQSIQUGMQcTIkFRklRhcXOBkbHRCBQYJTI0QnKhshYXIzM1UmLBJFOC4fBDk6IVY4Oj8f/EABoBAQADAQEBAAAAAAAAAAAAAAABAwQCBQb/xAA0EQACAQIDBgMFCAMAAAAAAAAAAQIDEQQhMRITQVFhcSKRoTKBsdHwBRQjM0JDweFSYqL/2gAMAwEAAhEDEQA/AO25u5mDmwGHkkw8TnuiYXOLG2TlGp01PjU1+r7AeDRd0e5LyfD5swvmm+xWKlySVz9X2A8Gi7gSfq+wHg0XcCslIpRcFc/V9gPBou6Pck/V9gPBou4FZKTXmgT2An1Jckrv6vsB4NF3Wo/V9gPBou4EzYm+QlfK2VnNlj6bRsFhAewuBFgloe6xoMvpVmpQpXFiufq+wHg0XdHuR+r/AAHg0Xcb7lY6RSm5BXByf4DwaLuj3I/V/gPBou6FYqRSXBXP1f4DwaLuhH6v8D4NF3B7lY0lICufq/wPg0Xcb7kv6AYHwaLuBWKkUpBXP0AwPg0XcHuR+gGB8Gi7g9ysVIpAV39AMD4NF3G+5J+gGB8Gi7jfcrEhRcFd/QHA+DRdxvuSfoDgfBou4PcrEkpLgr36BYHwaLuN9yP0CwPg0Xcb7lYaSUgK9+gWB8Gi7jfcsy5W9jQ4aSBsEbIwWvJytAs9DiQNf91t1LHuW/8AfYf7j/axSiDSOT3+GYXzTfYrGAq9yefwzC+ab7FY6QkbSKTqRSgDaSUn0ikBn2zt3s7MU7pc9C4RBoIyvbhxbLFXmcMzbvs043ctkT54I3XdsGvbQq/TV+leLBt5vaE7eqaOOZv3mfs3ewn0rpu6Mgmh/wAmZwH3HdJn/iWquOR0yVpJSfSSlYcjaRSdSKQDUUnUkpANQnUkpANpFJySkA2kJyCEAykFOpFKQMpFJ1IpAMpY7y4/v8P9x/tYtkpY5y5fv8P9x/tYpRBpXJ0PmvC+ab7F7tu7xR4TJzgcTISGhrSeFWTVkDpDgDx4Lx8nI+a8L5pvsUht/Zpkax7ADLA8SxA8HFv0mf6gPQQ09S4le2R0rXPXgsW2Vgew2D5P7LvSrse34xOHMDublbbjX2wC7hxzVmJ8jzqTrPYTFslaHMcHNPWO0dXiKhSTLJ0ZwzkmjpSQhPpFLorIHeGQRS4fEEgNY8xyE6AMlFWT1AFv4rzbN2nE/Hyc09r2yRMJLdQHszNI9TWpu/k1wthyh3OlwcCa6LWjLrenTdGb7GuVP3WxHN4yN18aa6uHAEG+u+l6u1Xbi1J1W+KKHW/EVNGrUkpPpFKkuGUik+kUgGUm0ulJMqkDMqKXSklIDnSKXSkmVCBlJKT6RSAZSQhdKSZUAykUn0kyoBtLGeXT9/h/uP8Aa1bRlWMcu31jD/cf7WqQaZycD5rwvmm+xWSlXeTcfNWF8032Ky0oJKTtyAskk4XrI08dRqCR1i79C8+zsNMQZsG4AnV8TiQcpuqF5XUQ5p7HNdSte29lmVoc09Jl0NOl4tfIqls/FHDStyh2Wz0Td0dZY/FYAe3+qMj7SzSjaWZ9AsRKdFVYWbStJPNdLkrBva6MhmKYWu7Q2gR5Cf7qwYPHMlbmjdmHpseUdSdiMHHPGA4B7HAEHtBFhzSNRoqdtvdn4q100chyNolshJoEhoGn0tSBVBd+OOma9TGlhcR/pL/n+jx8p2JAkiab+gbrscez/Sq3HLzZheeuNknCrySOdw7enIP9I7U/aErXxlzTYcSaABZxGja0DdSOqrHjUxvXsxvxLBTC/wBlHCHdpY6NrHh3pEfpK9Ku192hbQ8TcuniqkZaq3qaRh3Wxp7QPYulKH3OxRkwcdm3MBY7xlhyk+kgqbpYkXHMhFLplRSkHOkUn5UUgGUjKn5UUgOdIyrplSUgOdIpdAEmVAcyEmVdaSUgOdJKXTKilIOdLFuXj6xhvNv9rVtmVYpy8/WMN5t/taiBpvJqPmrC+ab7FZ6Va5NB81YTzTVZ6UAbSr+8ewQ9rpGjpcXAcTWoc2uDh2qxUjKocbqxfQryoy2l71zXIqu6O0SLhcbGpjNV/U5ldXW4f6/EovlYxzuYiw7LLpn5nAXZawgNHpe5vdUhvHs4wvE0fRBcDxNB16EdQ19oHWoxsDsbtWCVwqOFjX11Zo6IaL6+deD5Gq3CtKfi4Z9ycdRvDeUfZl6dH9ZkVvbsYYXBYSLSxnzkaB0jgxzz/byNHYpKXY8owxjdZjmguM6nLIY2yNaT221ovrpdeVo/sIvE934Mv+yujYw+ABlUY25OzRoMfsarsQ9ujC/UyYWpuqlRWumkim8l2PzRvYesMkHqyEd5kh9KvdLLN2MT8V2jKz7IfJQ6yyRvPMr/AEtk9LlqcUgc0OabBAII4EHgVig8rFri9eAUik+kmVdnI3KjKnUlpAc8qC1PpLSkHOkmVdKRSA50jKn0ikBzpJlXSkUgORCKXTKkpAc6WJ8vn1jDebf7Wrb8qxHl9+s4bzb/AGtQGncmY+asJ5pqtFKtcmI+acJ5pqtGVANpJSfSKQEVvFJG3CymUZmBhtuluvQNF9Zuh5Vn2zZHRy822WnNAfDNrkmwzz+zc4DsJyu7LGmhXu3p2i/GY04WMnLG7K1nRp81EF7na9FuYk6aNY/rNCU3r3WazCxOhppwrei51C2htSc5XU8Zs39RB63FdV6GzGL/AFP4HWFxcoTls+zp9dCrb/bUkmMEUkRjkaXB4NUc7owHMN8DlNLVoIMjA0fZAA8g0H/PEsn3e2QdpY0ukc7m4wCbPSpnRiY2xxvKSa0AvrCvceGxOD+iTiov5T++aPFr0h5PUFdiPBGNPks+5GHpxxEp1I2V3knxXR/MpW+EHxfaTZK0c2z/APC7nQPTFbVadl4l2FkbG8kwy6xuJsNurHaACaPrUDvxtCPENjkZxje3Mw8QL6/Eaa31qx7Aw4xezWsdWaO2BxGoew1m9JDvWvP1fhPRpvcvd1l4ZZPo1o12LRSWlFbv7QLg6KT97FQPHpNGgdrx6tfJ2qYyq9O6uYqtJ0puLGUik8hFKSoZSKT8qTKgGUik+kUgGUkyp9IIQHOklLpSSkAwhJS6UkIQgZSw74QH1nDebf8Amat0pYZ8IEf4nDebf+Zqkk1HkwHzThPNBWnKqzyXD5ownmgrVSA55V59pYsQwySEgZGOdbry2BpdC6uuAXsypk0GZpaftAt9DhX90Vr5kPTIzrk0wtuxGJlcNDlzE66gSSOceB0yUfG5N3o3gdjpGYTB25rj03C2h9GuP+W36RP3fFcZsvbLY8FjYDYkcGuHD6LjHDIRqdR/c66aWHcyXBYaFkrsRGHzMGZri1oY5vFosZxWg6TqJ1AGYL06q2ZubV3w8jz6T2oKCeXEhcTgX7LxseQl0bwMrj9qT6L2u7M/DxEt6lpuDxLZY2vZq1wsf3B8Y1Cgdvsw+0MM+OOSOR7QHNa1wDzf2QDqMwPRNVmyHWlEbi7adHK/CzHXMBm4W8jovAPASAd4ELyJNqd5cfienFLZsuBN72bHa+IyBvTaWjMOJDjko9R1c3iq1uRvLGzMPsSOHS4BrwctuB+iO3xrQcfheciezrcxwHicR0T6DR9Cw18BbjJo29Ec6ZACDpHM0PFjiAA2/SFVUvF7SPRwlRVFuauceHNdvkajt2Iw4vDzN0znm5PHrpp5Ce6PTZaVHO1TicJhWmy8yAG+ssFZjeuocNe0FXylZTd22tDnGQlCEFPVXXuTyOdIyrplSUrTzhgaik+kUgGUkpPpFIBmVJlXQhFIDllRSfSMqA55UlLpSSkAylhXwg/rWG82/wDM1bwQsJ+EN9aw3mn/AJmoDU+SwfNGE80Fa6VW5Kx8z4TzQVspCBlIpOpLSAyrf3dt0OKZiIwebkecxDc+WR95muYTT2utxDeslzftBezdzdXZ+Ni52LnI3AVJHHLfNuI+y5wLsp1oniLuiC0X7aWzWzxPjfeV4LTXHXrHjBojxhZPsOSbZ2NMbmk08McAdHtLS7K1vWXtBfHp9NuX7byN8akqlPJ+JeqMTgoTzWT9GWXaXJPCWVDI5jgNM7Y5GnUEX0AQdB0gbHj4Gr4iCRt52uGJwt840D97hi4UY3Wc9HVp01aALs1sOFnbIxr4yHMe0Oa4cC1wtpHiorhjtkRTZS9tuYSWOFhzSQWmiOog0RwPWsc5OpHZmaowUJXiR+6u3hioA7MC9tB9deltePE4UfLaz3fXAuh2jHIxt5g5hb25JGyNHce1qTF7MkwmKlZHmjAdmjkByhtjMMp7NTp2Fw4I3j3ldKwyOaHFkYc4NFF2lFw/lBAr1LFKScLPU9jDYWW3tvKFr3LFuPscF2cXzcOZjL+049foB/HxK9Uq7yfY7ncEwmszXPY6hQJa4i6Hbx9KstK6nHZiZcXiHXqOXDh2GAIpPpFKwyjMqKT6RSEDKSUulJEAykmVPpCEjEhCfSSkIGUkpdKSUpAxYN8If61hvNP/ADNW9kLBfhE/WsN5p/5ggNW5Kv4PhPNBWylVOSn+D4PzQVspQBKRSdSRAIq9vhu18aitgHOsBy60Hiw7m3EEdYBBsZXAEEcVYkq6jJxd0RKKkrMybA76TYBzo5mak5nseS2nuPSkaPsh3FzKrMS9uji0TD995n0AYYbF53EmvzfgFat492YsZFkksEasePpMPaO0do4H1EUjZrZdll0eMhE2HP7uRrGPLTxAt1HLV9F2oI0sK2cFWV4ZS5c+xdhsRChlVhtLg+XfgcNtxwCIOdizLNICBILMcZy5szhZNXlGt6E6ClHbA5uaOZsoyy82Yn69RBY7ynpNII45QpvdbAMx2KdPIYyxhzNiaW8SdLYPsjtrU141y3w3UGElbiYBljsc6wcAy/pNHVlJ4cACP5V5zg1m0eniqsbqMJtu2eludlbL+A5GceamgdxAa6uwsuFw/wDrv/UtOWGbBmkwe1JGXldb2g1YPOR5muA6wTC3/ueNanu/vfHO0B5a1x+i4H9nJ90ng7+k6q6Dsszz3Sbu48OHHv2LDSSkqVWGcSkickpANLUUnUikAzKhOpIgG0kpPpIpA2klJ1JEA0hYJ8In61hvNP8AzBb4VgfwivreG80/8wQGr8lP8HwfmgrYqnyU/wAHwfmgraoAiVCEAJKSoQAoPfDBGTCuq7YQ7TsHEcD1H8FOJC21DLaU93NT5GZ4bctmJiZJhpPi87BTxbqLhVOFdJl1dt01IrjTW74zxE4faUWYXl5xrW5g46ND26Nc0i9RWYXWbVWPauwHYeQYjDA2025gs6HiA0cQesekL083htpRZZWAloIo22SPMKdlcKNHgeo9Y6lbGttLYq5/HzO8RhYr8fDvwv0fJr+TLt6cRFz0E+HfmdEwMkYQ4PBw7myxFzXAO1Dcl19kdq7yNdgpWXGJcPMDIzUgPi628OhLHX0h1EA9EjLL71bgfFoHGN3OMaC8B5IfG1urqroO0I+y09HiVBbJ2q6eIYCdzaLj8XkcaMM+pY1zuDo3ElhGp/aadVaqVOFnsu8eK6czzJ1KiknpLg1z5Gi4Dar4GNkDnYjCPFtk1MsIs2Hji4A6eKvQrLgdoRzMD43BzT1j2EHUFUjkn2xnikgcelGczW9jTTXtH3X9n84Vg2hu2Wv57COEUmuZv/Tk8RHAezycVhq03Sm4rNHqUqtPExTn4Zc+DfVcO68uJYEKJ2Pt4SkxyNMczfpMdpfjbrqFLKE76FVSnKnLZkIhKhdFYhCSk5IUA1IlIQgGpCnJCgGErA/hE/WsN5p/5gt7KwT4RX1rDeaf+YIDV+Sn+D4PzQVtVR5Kf4Pg/NBW1QBUJEWhIqEWhACEIQAoraewGyO5yMmKUcHtsX94Ai/+cVKpEaudwqSpu8WVXaG0ZQzm8VCSDYL2atLXAtcOzgfFw4LG9sbDli1AzABrMw4EuYYw4kdhYx2uoLh2r6LnizNI7QR61l+03n4/zGRuWVjXNvtLHlza4EZo61H2vEuYydOakjTahXi4yWy+azXlwPBufjDHtjokubK+RriPtCRplsj7wDu1bGFj+GbFHiWPbbJI5WPcwms2TSix/A05wtp0zehaXs3eKGU0HZXfyvGUk+K+K0VqkZtPTJGaOCq0ot6q7zWa/o8+9GzLYJ2aSxdIOHEgakKR2PtETwskFajWupw0cPWu+KeAxxIsBpv1FQW4t/FiSNDI8g9o0F/gVm0kavbwzb/S0l2d8vQsaRKkVhiBIglMLkIFJSZlzDkEoDpaa5NCQlAFrBPhFfWsN5p/5gt5tYL8Ij61hvNP/MEBq/JSfmfCeaCtiqfJT/B8J5oK2KCQtCEFALaE1FoByLTUqAUFCRCAVZPv7IY5YsS0dKKXEwuHbRM0frYH/wDcWrLOt9YC749GR9AYfFM8YYwNkr0RFvpUSV03yJTsyC5TGASwYmOsuJhLjoavKHA+lsh8tFXLdV0GPwbM4/axtaxzgafo0ZXXrYI8qom/E5dhcAyOg1kMw4gjotiDRTuGjg0EcMxXt2Fi3YGWN/FnNx85pQkgkFwzgeSwex8b+OYLRWktzBv6RVQcoVpOLsXPaTMVhonAP52Egtt1mRmbS/Hx/wDxSe6eIj+LRsa4Zmg5hwNkkk0erVcN7sUDgi5pBDstf1A66f8AOpR+J2G6OGPEYexI2NhcL1NNFn3jr1WPSWR7q2a9BKbSblrbJtLj56lzSFRuwtsjEQh40cNHtu8rusf39K9zpVanfM8icJQk4yWaHOXJzkupQI1JwMATqS0glANITCnFyagEWDfCI+tYbzT/AMwW9UsF+ER9aw3mn/mCA1bkq/g+E80FN7Z203DszEZiTTWjQk+5Vzk3xrIti4RzyGgRDj6eHakw7nY7FBxb+xidpf8AMDoPGeB8i4lK2S1N2Fw6nepU9ha9eh7o8Tj5tQxkDTqM30qPiNn8B6F1Gzcc2yMTG49jmdH11asGZJnUbHNkPFcIwil2v6u7K6Nr4yL99AJAOLozr5aF+xd8JvlC7STNCeyQaesf3pTXOLhiYI5BT2tcOGotTZrRje0Z+3C3WLt6O6O8cwcLaQQesGwfSnWq9Ju0xpzQSyQnsYSWnyjj+KYcRjYupmIb2CmP/t/dNq2qH3eE/wAua7PJ/L1LJaLVeg3wjsNmY+F39bSW94BS+H2hHILY9rvI4H2KVJPQqqYepT9qL/jzPXar+8mzS58cwFhrZIpR2xSAEHyB7G34nO7FOZ015sEdoo+Q6LoosYbtckYaNrgXcxJJA8hoc5v7SGnWeBPNEA11ntV1wEIx2y4HwgOnw0fNllgFxa1rZIHVwztaxzT1O5s9qqm87zhsY57m85h5ujNH0adl6Lqv6LwW5g7qdlXLcnes4QvYDYmAIe9tND2Od0j0jXQIJ1r0CzohBzw+S0KlliLXtfLMsGxca6aOPCh1szh8RIp3NniPEWEmx2HxFaaJQ0AeKllWM2fLE4YgGuckMgcOEcxJden2Hi7A7XEa0HaFsParZ4WyDidHNPFrxo5p9KwwyZ6NeTSVPhG+nUgI/wDC4+gcschAc3730fUT6ld2tAVE3wePjDCOOUHtqia9isp21Cxo5yWNnidIxp9RK6pp3cUX49Xp0qr1az9xLl6aXqCfvhhAfrMPoeD7F4Mbv/hmXXOSV/Kym1V3byNPICtKpTeiZ5DqQWrRaTImZlRmcpOdzhFhy8gW0B+YkfdYw6+le5m8WPdWTZ9gji+RzNeyntafwXTw9Raq3vRwq9N6P0ZbEKofp3JAWjG4SSDNYD2kvaSP5baAev7Sntn70YWbSOeMnTouOR2vVTqs+RcSpTjm0dxqxlkmSWVYL8Iof4vDeaf+YLfi1YF8Iz63hvNP/MFWWGgbi7KE+xcG06VEKPYVadn7OMTAxpoDsHE9ZPaVDclv8IwnmgrVS52Ve5fvpbvd3yOLYD1uPsTuY8ZXRCkquc+YCjsftiOJ+QNc99XlYLOvC+xdNubWEEd/bdowdZJ0uuwX/Zc9hbJ5pmaTWV+rzdkf05uv3rnjZGqnTjGG8qacFz/pHJ+LxRByYdjeznJB6yGri7G4xmr4I3j/ANt1H8b9hU/aQuTZ6hV46btW9/zK+zb8Mp5uZuQ/yyt07NC4V66Ri92MO/UR5T1OjOX0gcPwUrtDZsczakaD2H7Q8h6lB/8Ao2Iw/wBWlzN/kkOg8l6eqlw0+Kuaqc4P8qbg+TeXn8xp2JK36OInA6hdn0m9fUvC/Yj71xGLs8afXtteqTenERD9th7ri4AtaPaCujd74T9Njm+hp/G1z4Pq5ocMWldJPqlF/AqWM2ODNA1xJjD5bEnSDgOczZz23lUXtTdTmnZsM/Oy83N/9RjgbGRzqDmjxkEeNW6TaWEzNdlmOWw0EijZJJ42fKf90rtqQvHQgzeU36qu1ooYh0dGefX+zq9e7nB99ClQ7yTRROgkGaIgtMUgIy9hY4AOZRAIqwCAQvdunjcTC1/Nvpjy0uc9oJHjY2gC4g1fDRTzNmvm+jANOHRoXfaVJQbqSEU94HDhr/sPQrqmJhNeGGfM5o/ZioyviK2S4LNkVhYjPJnkkDQPtvNuzCx1kXou8G7Wz2HNLO6V12c0rIwTX9FH8UY7k+c+7lJGtDKBXk9Q9S4Hk/GWnPvxlhOuuo6dfh1K2hGFNe203rZGT7RxUsTOyh4I6K5LQnZbPoswp04uex+nle4qQi+J/SbDg+H0gMPwHjCrJ3EbTQJngtvXm2kHygOH/CvRhdxIgCJHvfZJ0jiaRoKDXOD3CvKu5bt/uP1MEdtftr0J52+eHZYEsWlXkJeBfD92CF45eUbDjg5x4/RjdWn3gF5xuNhCelz7teBkAvylrQ78VJ4bdvBMAAw0XDi5nOH0l9kqt7hf5PyLPxuSRHP33wuIaWPc3K7i2WNwHrILQfHeihtqboNc3PhiTY0bmEkTgOqzfqJIVsxG7WDkFHDRj7rch/8AGtVAYvdqbBuMuAc8su3wHpXVVQA6Y46/SHUey2lOKf4ba6PRldWEmvGk+q1JfcrCTQxuEhedRlBeXMAr7LCOh2UDXiWXfCJP+Kwt/wCU/wDMFp2yd+43BomAjJoB4JdHmOha4kB0ZsH6QrTRxGqy/wCENIHYrDEcOaf+YLNWUtq8lY0UdnZtF3NU5LP4RhPNBWqlVeSz+EYTzQVrVJcJSQhOQgICTZ0jsYJHi2Rg82BXEihd9fE32gKXGY9QHp9y70ilylYvqVnUtfgrHHm3doRzJ7V2pFKSq55zhvGUhwg8a9KKQnaPBNs4OFW4X1g+xeFm7TBxJNm9aU5SKUOKZbHETirRZCnd2Ps9nuT2bHDeBI/D2KWyoypsol4ibWbI4YHxn1rq3C+X1r2ZUZVNipyuecYUeP1o+JBenKlpScM8vxEI+JBeqktKTmx5PiYSfFAvXSTKgseT4qE0wnqXsypMqEWK7tDdtssrZHMbmDhmI/6jR9l46/Lx8o0WQcvWEbFPhWNaGtET6a0UB0gvoLKsF+ET9aw3mn/mC6lOTVm8jmMIptpZnbdPlxhweChw5w8rzEwNLgWgE1rQvhalvlGweCy95nvQhVlgfKNg8Fl7zPel+UdB4LL3me9IhAHyjYPBZe8z3o+UbB4LL3me9CEAfKNg8Fl7zPej5RsHgsveZ70IQB8o6DwWXvM96PlGweCy95nvQhAHyjYPBZe8z3o+UbB4LL3me9CEAfKNg8Fl7zPej5RsHgsveZ70IQB8oyDwWXvM96PlGweCy95nvQhAHyjYPBZe8z3o+UbB4LL3me9CEAfKNg8Fl7zPej5RsHgsveZ70IQB8o2DwWXvM96PlGQeCy95nvSIQB8oyDwWXvM96PlGQeCy95nvQhAHyjIPBZe833rPOU3fuPaksMjI3x821zSHUbsgggg+X8Eq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data:image/jpeg;base64,/9j/4AAQSkZJRgABAQAAAQABAAD/2wCEAAkGBhQSEBQUEhQUFBUUFBUVFBQUFBQUFBQUFBQVFBQUFBUXHCYeFxkkHBQUHy8gJCcpLCwsFR4xNTAqNSYsLCkBCQoKDgwOGg8PGiwlHCQsLCwsLCwsLCwsLCksLCwsLCwsLCwsLCwpLCwsKSksLywsLCksLCwpLCwsLCwsLCwsLP/AABEIAPYAzQMBIgACEQEDEQH/xAAcAAABBQEBAQAAAAAAAAAAAAAAAQIFBgcDBAj/xABLEAABBAADAwYICggFAwUAAAABAAIDEQQSIQUGMQcTIkFRklRhcXOBkbHRCBQYJTI0QnKhshYXIzM1UmLBJFOC4fBDk6IVY4Oj8f/EABoBAQADAQEBAAAAAAAAAAAAAAABAwQCBQb/xAA0EQACAQIDBgMFCAMAAAAAAAAAAQIDEQQhMRITQVFhcSKRoTKBsdHwBRQjM0JDweFSYqL/2gAMAwEAAhEDEQA/AO25u5mDmwGHkkw8TnuiYXOLG2TlGp01PjU1+r7AeDRd0e5LyfD5swvmm+xWKlySVz9X2A8Gi7gSfq+wHg0XcCslIpRcFc/V9gPBou6Pck/V9gPBou4FZKTXmgT2An1Jckrv6vsB4NF3Wo/V9gPBou4EzYm+QlfK2VnNlj6bRsFhAewuBFgloe6xoMvpVmpQpXFiufq+wHg0XdHuR+r/AAHg0Xcb7lY6RSm5BXByf4DwaLuj3I/V/gPBou6FYqRSXBXP1f4DwaLuhH6v8D4NF3B7lY0lICufq/wPg0Xcb7kv6AYHwaLuBWKkUpBXP0AwPg0XcHuR+gGB8Gi7g9ysVIpAV39AMD4NF3G+5J+gGB8Gi7jfcrEhRcFd/QHA+DRdxvuSfoDgfBou4PcrEkpLgr36BYHwaLuN9yP0CwPg0Xcb7lYaSUgK9+gWB8Gi7jfcsy5W9jQ4aSBsEbIwWvJytAs9DiQNf91t1LHuW/8AfYf7j/axSiDSOT3+GYXzTfYrGAq9yefwzC+ab7FY6QkbSKTqRSgDaSUn0ikBn2zt3s7MU7pc9C4RBoIyvbhxbLFXmcMzbvs043ctkT54I3XdsGvbQq/TV+leLBt5vaE7eqaOOZv3mfs3ewn0rpu6Mgmh/wAmZwH3HdJn/iWquOR0yVpJSfSSlYcjaRSdSKQDUUnUkpANQnUkpANpFJySkA2kJyCEAykFOpFKQMpFJ1IpAMpY7y4/v8P9x/tYtkpY5y5fv8P9x/tYpRBpXJ0PmvC+ab7F7tu7xR4TJzgcTISGhrSeFWTVkDpDgDx4Lx8nI+a8L5pvsUht/Zpkax7ADLA8SxA8HFv0mf6gPQQ09S4le2R0rXPXgsW2Vgew2D5P7LvSrse34xOHMDublbbjX2wC7hxzVmJ8jzqTrPYTFslaHMcHNPWO0dXiKhSTLJ0ZwzkmjpSQhPpFLorIHeGQRS4fEEgNY8xyE6AMlFWT1AFv4rzbN2nE/Hyc09r2yRMJLdQHszNI9TWpu/k1wthyh3OlwcCa6LWjLrenTdGb7GuVP3WxHN4yN18aa6uHAEG+u+l6u1Xbi1J1W+KKHW/EVNGrUkpPpFKkuGUik+kUgGUm0ulJMqkDMqKXSklIDnSKXSkmVCBlJKT6RSAZSQhdKSZUAykUn0kyoBtLGeXT9/h/uP8Aa1bRlWMcu31jD/cf7WqQaZycD5rwvmm+xWSlXeTcfNWF8032Ky0oJKTtyAskk4XrI08dRqCR1i79C8+zsNMQZsG4AnV8TiQcpuqF5XUQ5p7HNdSte29lmVoc09Jl0NOl4tfIqls/FHDStyh2Wz0Td0dZY/FYAe3+qMj7SzSjaWZ9AsRKdFVYWbStJPNdLkrBva6MhmKYWu7Q2gR5Cf7qwYPHMlbmjdmHpseUdSdiMHHPGA4B7HAEHtBFhzSNRoqdtvdn4q100chyNolshJoEhoGn0tSBVBd+OOma9TGlhcR/pL/n+jx8p2JAkiab+gbrscez/Sq3HLzZheeuNknCrySOdw7enIP9I7U/aErXxlzTYcSaABZxGja0DdSOqrHjUxvXsxvxLBTC/wBlHCHdpY6NrHh3pEfpK9Ku192hbQ8TcuniqkZaq3qaRh3Wxp7QPYulKH3OxRkwcdm3MBY7xlhyk+kgqbpYkXHMhFLplRSkHOkUn5UUgGUjKn5UUgOdIyrplSUgOdIpdAEmVAcyEmVdaSUgOdJKXTKilIOdLFuXj6xhvNv9rVtmVYpy8/WMN5t/taiBpvJqPmrC+ab7FZ6Va5NB81YTzTVZ6UAbSr+8ewQ9rpGjpcXAcTWoc2uDh2qxUjKocbqxfQryoy2l71zXIqu6O0SLhcbGpjNV/U5ldXW4f6/EovlYxzuYiw7LLpn5nAXZawgNHpe5vdUhvHs4wvE0fRBcDxNB16EdQ19oHWoxsDsbtWCVwqOFjX11Zo6IaL6+deD5Gq3CtKfi4Z9ycdRvDeUfZl6dH9ZkVvbsYYXBYSLSxnzkaB0jgxzz/byNHYpKXY8owxjdZjmguM6nLIY2yNaT221ovrpdeVo/sIvE934Mv+yujYw+ABlUY25OzRoMfsarsQ9ujC/UyYWpuqlRWumkim8l2PzRvYesMkHqyEd5kh9KvdLLN2MT8V2jKz7IfJQ6yyRvPMr/AEtk9LlqcUgc0OabBAII4EHgVig8rFri9eAUik+kmVdnI3KjKnUlpAc8qC1PpLSkHOkmVdKRSA50jKn0ikBzpJlXSkUgORCKXTKkpAc6WJ8vn1jDebf7Wrb8qxHl9+s4bzb/AGtQGncmY+asJ5pqtFKtcmI+acJ5pqtGVANpJSfSKQEVvFJG3CymUZmBhtuluvQNF9Zuh5Vn2zZHRy822WnNAfDNrkmwzz+zc4DsJyu7LGmhXu3p2i/GY04WMnLG7K1nRp81EF7na9FuYk6aNY/rNCU3r3WazCxOhppwrei51C2htSc5XU8Zs39RB63FdV6GzGL/AFP4HWFxcoTls+zp9dCrb/bUkmMEUkRjkaXB4NUc7owHMN8DlNLVoIMjA0fZAA8g0H/PEsn3e2QdpY0ukc7m4wCbPSpnRiY2xxvKSa0AvrCvceGxOD+iTiov5T++aPFr0h5PUFdiPBGNPks+5GHpxxEp1I2V3knxXR/MpW+EHxfaTZK0c2z/APC7nQPTFbVadl4l2FkbG8kwy6xuJsNurHaACaPrUDvxtCPENjkZxje3Mw8QL6/Eaa31qx7Aw4xezWsdWaO2BxGoew1m9JDvWvP1fhPRpvcvd1l4ZZPo1o12LRSWlFbv7QLg6KT97FQPHpNGgdrx6tfJ2qYyq9O6uYqtJ0puLGUik8hFKSoZSKT8qTKgGUik+kUgGUkyp9IIQHOklLpSSkAwhJS6UkIQgZSw74QH1nDebf8Amat0pYZ8IEf4nDebf+Zqkk1HkwHzThPNBWnKqzyXD5ownmgrVSA55V59pYsQwySEgZGOdbry2BpdC6uuAXsypk0GZpaftAt9DhX90Vr5kPTIzrk0wtuxGJlcNDlzE66gSSOceB0yUfG5N3o3gdjpGYTB25rj03C2h9GuP+W36RP3fFcZsvbLY8FjYDYkcGuHD6LjHDIRqdR/c66aWHcyXBYaFkrsRGHzMGZri1oY5vFosZxWg6TqJ1AGYL06q2ZubV3w8jz6T2oKCeXEhcTgX7LxseQl0bwMrj9qT6L2u7M/DxEt6lpuDxLZY2vZq1wsf3B8Y1Cgdvsw+0MM+OOSOR7QHNa1wDzf2QDqMwPRNVmyHWlEbi7adHK/CzHXMBm4W8jovAPASAd4ELyJNqd5cfienFLZsuBN72bHa+IyBvTaWjMOJDjko9R1c3iq1uRvLGzMPsSOHS4BrwctuB+iO3xrQcfheciezrcxwHicR0T6DR9Cw18BbjJo29Ec6ZACDpHM0PFjiAA2/SFVUvF7SPRwlRVFuauceHNdvkajt2Iw4vDzN0znm5PHrpp5Ce6PTZaVHO1TicJhWmy8yAG+ssFZjeuocNe0FXylZTd22tDnGQlCEFPVXXuTyOdIyrplSUrTzhgaik+kUgGUkpPpFIBmVJlXQhFIDllRSfSMqA55UlLpSSkAylhXwg/rWG82/wDM1bwQsJ+EN9aw3mn/AJmoDU+SwfNGE80Fa6VW5Kx8z4TzQVspCBlIpOpLSAyrf3dt0OKZiIwebkecxDc+WR95muYTT2utxDeslzftBezdzdXZ+Ni52LnI3AVJHHLfNuI+y5wLsp1oniLuiC0X7aWzWzxPjfeV4LTXHXrHjBojxhZPsOSbZ2NMbmk08McAdHtLS7K1vWXtBfHp9NuX7byN8akqlPJ+JeqMTgoTzWT9GWXaXJPCWVDI5jgNM7Y5GnUEX0AQdB0gbHj4Gr4iCRt52uGJwt840D97hi4UY3Wc9HVp01aALs1sOFnbIxr4yHMe0Oa4cC1wtpHiorhjtkRTZS9tuYSWOFhzSQWmiOog0RwPWsc5OpHZmaowUJXiR+6u3hioA7MC9tB9deltePE4UfLaz3fXAuh2jHIxt5g5hb25JGyNHce1qTF7MkwmKlZHmjAdmjkByhtjMMp7NTp2Fw4I3j3ldKwyOaHFkYc4NFF2lFw/lBAr1LFKScLPU9jDYWW3tvKFr3LFuPscF2cXzcOZjL+049foB/HxK9Uq7yfY7ncEwmszXPY6hQJa4i6Hbx9KstK6nHZiZcXiHXqOXDh2GAIpPpFKwyjMqKT6RSEDKSUulJEAykmVPpCEjEhCfSSkIGUkpdKSUpAxYN8If61hvNP/ADNW9kLBfhE/WsN5p/5ggNW5Kv4PhPNBWylVOSn+D4PzQVspQBKRSdSRAIq9vhu18aitgHOsBy60Hiw7m3EEdYBBsZXAEEcVYkq6jJxd0RKKkrMybA76TYBzo5mak5nseS2nuPSkaPsh3FzKrMS9uji0TD995n0AYYbF53EmvzfgFat492YsZFkksEasePpMPaO0do4H1EUjZrZdll0eMhE2HP7uRrGPLTxAt1HLV9F2oI0sK2cFWV4ZS5c+xdhsRChlVhtLg+XfgcNtxwCIOdizLNICBILMcZy5szhZNXlGt6E6ClHbA5uaOZsoyy82Yn69RBY7ynpNII45QpvdbAMx2KdPIYyxhzNiaW8SdLYPsjtrU141y3w3UGElbiYBljsc6wcAy/pNHVlJ4cACP5V5zg1m0eniqsbqMJtu2eludlbL+A5GceamgdxAa6uwsuFw/wDrv/UtOWGbBmkwe1JGXldb2g1YPOR5muA6wTC3/ueNanu/vfHO0B5a1x+i4H9nJ90ng7+k6q6Dsszz3Sbu48OHHv2LDSSkqVWGcSkickpANLUUnUikAzKhOpIgG0kpPpIpA2klJ1JEA0hYJ8In61hvNP8AzBb4VgfwivreG80/8wQGr8lP8HwfmgrYqnyU/wAHwfmgraoAiVCEAJKSoQAoPfDBGTCuq7YQ7TsHEcD1H8FOJC21DLaU93NT5GZ4bctmJiZJhpPi87BTxbqLhVOFdJl1dt01IrjTW74zxE4faUWYXl5xrW5g46ND26Nc0i9RWYXWbVWPauwHYeQYjDA2025gs6HiA0cQesekL083htpRZZWAloIo22SPMKdlcKNHgeo9Y6lbGttLYq5/HzO8RhYr8fDvwv0fJr+TLt6cRFz0E+HfmdEwMkYQ4PBw7myxFzXAO1Dcl19kdq7yNdgpWXGJcPMDIzUgPi628OhLHX0h1EA9EjLL71bgfFoHGN3OMaC8B5IfG1urqroO0I+y09HiVBbJ2q6eIYCdzaLj8XkcaMM+pY1zuDo3ElhGp/aadVaqVOFnsu8eK6czzJ1KiknpLg1z5Gi4Dar4GNkDnYjCPFtk1MsIs2Hji4A6eKvQrLgdoRzMD43BzT1j2EHUFUjkn2xnikgcelGczW9jTTXtH3X9n84Vg2hu2Wv57COEUmuZv/Tk8RHAezycVhq03Sm4rNHqUqtPExTn4Zc+DfVcO68uJYEKJ2Pt4SkxyNMczfpMdpfjbrqFLKE76FVSnKnLZkIhKhdFYhCSk5IUA1IlIQgGpCnJCgGErA/hE/WsN5p/5gt7KwT4RX1rDeaf+YIDV+Sn+D4PzQVtVR5Kf4Pg/NBW1QBUJEWhIqEWhACEIQAoraewGyO5yMmKUcHtsX94Ai/+cVKpEaudwqSpu8WVXaG0ZQzm8VCSDYL2atLXAtcOzgfFw4LG9sbDli1AzABrMw4EuYYw4kdhYx2uoLh2r6LnizNI7QR61l+03n4/zGRuWVjXNvtLHlza4EZo61H2vEuYydOakjTahXi4yWy+azXlwPBufjDHtjokubK+RriPtCRplsj7wDu1bGFj+GbFHiWPbbJI5WPcwms2TSix/A05wtp0zehaXs3eKGU0HZXfyvGUk+K+K0VqkZtPTJGaOCq0ot6q7zWa/o8+9GzLYJ2aSxdIOHEgakKR2PtETwskFajWupw0cPWu+KeAxxIsBpv1FQW4t/FiSNDI8g9o0F/gVm0kavbwzb/S0l2d8vQsaRKkVhiBIglMLkIFJSZlzDkEoDpaa5NCQlAFrBPhFfWsN5p/5gt5tYL8Ij61hvNP/MEBq/JSfmfCeaCtiqfJT/B8J5oK2KCQtCEFALaE1FoByLTUqAUFCRCAVZPv7IY5YsS0dKKXEwuHbRM0frYH/wDcWrLOt9YC749GR9AYfFM8YYwNkr0RFvpUSV03yJTsyC5TGASwYmOsuJhLjoavKHA+lsh8tFXLdV0GPwbM4/axtaxzgafo0ZXXrYI8qom/E5dhcAyOg1kMw4gjotiDRTuGjg0EcMxXt2Fi3YGWN/FnNx85pQkgkFwzgeSwex8b+OYLRWktzBv6RVQcoVpOLsXPaTMVhonAP52Egtt1mRmbS/Hx/wDxSe6eIj+LRsa4Zmg5hwNkkk0erVcN7sUDgi5pBDstf1A66f8AOpR+J2G6OGPEYexI2NhcL1NNFn3jr1WPSWR7q2a9BKbSblrbJtLj56lzSFRuwtsjEQh40cNHtu8rusf39K9zpVanfM8icJQk4yWaHOXJzkupQI1JwMATqS0glANITCnFyagEWDfCI+tYbzT/AMwW9UsF+ER9aw3mn/mCA1bkq/g+E80FN7Z203DszEZiTTWjQk+5Vzk3xrIti4RzyGgRDj6eHakw7nY7FBxb+xidpf8AMDoPGeB8i4lK2S1N2Fw6nepU9ha9eh7o8Tj5tQxkDTqM30qPiNn8B6F1Gzcc2yMTG49jmdH11asGZJnUbHNkPFcIwil2v6u7K6Nr4yL99AJAOLozr5aF+xd8JvlC7STNCeyQaesf3pTXOLhiYI5BT2tcOGotTZrRje0Z+3C3WLt6O6O8cwcLaQQesGwfSnWq9Ju0xpzQSyQnsYSWnyjj+KYcRjYupmIb2CmP/t/dNq2qH3eE/wAua7PJ/L1LJaLVeg3wjsNmY+F39bSW94BS+H2hHILY9rvI4H2KVJPQqqYepT9qL/jzPXar+8mzS58cwFhrZIpR2xSAEHyB7G34nO7FOZ015sEdoo+Q6LoosYbtckYaNrgXcxJJA8hoc5v7SGnWeBPNEA11ntV1wEIx2y4HwgOnw0fNllgFxa1rZIHVwztaxzT1O5s9qqm87zhsY57m85h5ujNH0adl6Lqv6LwW5g7qdlXLcnes4QvYDYmAIe9tND2Od0j0jXQIJ1r0CzohBzw+S0KlliLXtfLMsGxca6aOPCh1szh8RIp3NniPEWEmx2HxFaaJQ0AeKllWM2fLE4YgGuckMgcOEcxJden2Hi7A7XEa0HaFsParZ4WyDidHNPFrxo5p9KwwyZ6NeTSVPhG+nUgI/wDC4+gcschAc3730fUT6ld2tAVE3wePjDCOOUHtqia9isp21Cxo5yWNnidIxp9RK6pp3cUX49Xp0qr1az9xLl6aXqCfvhhAfrMPoeD7F4Mbv/hmXXOSV/Kym1V3byNPICtKpTeiZ5DqQWrRaTImZlRmcpOdzhFhy8gW0B+YkfdYw6+le5m8WPdWTZ9gji+RzNeyntafwXTw9Raq3vRwq9N6P0ZbEKofp3JAWjG4SSDNYD2kvaSP5baAev7Sntn70YWbSOeMnTouOR2vVTqs+RcSpTjm0dxqxlkmSWVYL8Iof4vDeaf+YLfi1YF8Iz63hvNP/MFWWGgbi7KE+xcG06VEKPYVadn7OMTAxpoDsHE9ZPaVDclv8IwnmgrVS52Ve5fvpbvd3yOLYD1uPsTuY8ZXRCkquc+YCjsftiOJ+QNc99XlYLOvC+xdNubWEEd/bdowdZJ0uuwX/Zc9hbJ5pmaTWV+rzdkf05uv3rnjZGqnTjGG8qacFz/pHJ+LxRByYdjeznJB6yGri7G4xmr4I3j/ANt1H8b9hU/aQuTZ6hV46btW9/zK+zb8Mp5uZuQ/yyt07NC4V66Ri92MO/UR5T1OjOX0gcPwUrtDZsczakaD2H7Q8h6lB/8Ao2Iw/wBWlzN/kkOg8l6eqlw0+Kuaqc4P8qbg+TeXn8xp2JK36OInA6hdn0m9fUvC/Yj71xGLs8afXtteqTenERD9th7ri4AtaPaCujd74T9Njm+hp/G1z4Pq5ocMWldJPqlF/AqWM2ODNA1xJjD5bEnSDgOczZz23lUXtTdTmnZsM/Oy83N/9RjgbGRzqDmjxkEeNW6TaWEzNdlmOWw0EijZJJ42fKf90rtqQvHQgzeU36qu1ooYh0dGefX+zq9e7nB99ClQ7yTRROgkGaIgtMUgIy9hY4AOZRAIqwCAQvdunjcTC1/Nvpjy0uc9oJHjY2gC4g1fDRTzNmvm+jANOHRoXfaVJQbqSEU94HDhr/sPQrqmJhNeGGfM5o/ZioyviK2S4LNkVhYjPJnkkDQPtvNuzCx1kXou8G7Wz2HNLO6V12c0rIwTX9FH8UY7k+c+7lJGtDKBXk9Q9S4Hk/GWnPvxlhOuuo6dfh1K2hGFNe203rZGT7RxUsTOyh4I6K5LQnZbPoswp04uex+nle4qQi+J/SbDg+H0gMPwHjCrJ3EbTQJngtvXm2kHygOH/CvRhdxIgCJHvfZJ0jiaRoKDXOD3CvKu5bt/uP1MEdtftr0J52+eHZYEsWlXkJeBfD92CF45eUbDjg5x4/RjdWn3gF5xuNhCelz7teBkAvylrQ78VJ4bdvBMAAw0XDi5nOH0l9kqt7hf5PyLPxuSRHP33wuIaWPc3K7i2WNwHrILQfHeihtqboNc3PhiTY0bmEkTgOqzfqJIVsxG7WDkFHDRj7rch/8AGtVAYvdqbBuMuAc8su3wHpXVVQA6Y46/SHUey2lOKf4ba6PRldWEmvGk+q1JfcrCTQxuEhedRlBeXMAr7LCOh2UDXiWXfCJP+Kwt/wCU/wDMFp2yd+43BomAjJoB4JdHmOha4kB0ZsH6QrTRxGqy/wCENIHYrDEcOaf+YLNWUtq8lY0UdnZtF3NU5LP4RhPNBWqlVeSz+EYTzQVrVJcJSQhOQgICTZ0jsYJHi2Rg82BXEihd9fE32gKXGY9QHp9y70ilylYvqVnUtfgrHHm3doRzJ7V2pFKSq55zhvGUhwg8a9KKQnaPBNs4OFW4X1g+xeFm7TBxJNm9aU5SKUOKZbHETirRZCnd2Ps9nuT2bHDeBI/D2KWyoypsol4ibWbI4YHxn1rq3C+X1r2ZUZVNipyuecYUeP1o+JBenKlpScM8vxEI+JBeqktKTmx5PiYSfFAvXSTKgseT4qE0wnqXsypMqEWK7tDdtssrZHMbmDhmI/6jR9l46/Lx8o0WQcvWEbFPhWNaGtET6a0UB0gvoLKsF+ET9aw3mn/mC6lOTVm8jmMIptpZnbdPlxhweChw5w8rzEwNLgWgE1rQvhalvlGweCy95nvQhVlgfKNg8Fl7zPel+UdB4LL3me9IhAHyjYPBZe8z3o+UbB4LL3me9CEAfKNg8Fl7zPej5RsHgsveZ70IQB8o6DwWXvM96PlGweCy95nvQhAHyjYPBZe8z3o+UbB4LL3me9CEAfKNg8Fl7zPej5RsHgsveZ70IQB8oyDwWXvM96PlGweCy95nvQhAHyjYPBZe8z3o+UbB4LL3me9CEAfKNg8Fl7zPej5RsHgsveZ70IQB8o2DwWXvM96PlGQeCy95nvSIQB8oyDwWXvM96PlGQeCy95nvQhAHyjIPBZe833rPOU3fuPaksMjI3x821zSHUbsgggg+X8Eq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Матеріали та інструменти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714488"/>
            <a:ext cx="89297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FFC000"/>
                </a:solidFill>
              </a:rPr>
              <a:t>П’яльця</a:t>
            </a:r>
            <a:r>
              <a:rPr lang="ru-RU" sz="3600" dirty="0" smtClean="0">
                <a:solidFill>
                  <a:srgbClr val="FFC000"/>
                </a:solidFill>
              </a:rPr>
              <a:t>:</a:t>
            </a:r>
          </a:p>
          <a:p>
            <a:endParaRPr lang="ru-RU" dirty="0" smtClean="0"/>
          </a:p>
          <a:p>
            <a:r>
              <a:rPr lang="ru-RU" sz="2400" dirty="0" smtClean="0"/>
              <a:t> для того,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тканина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добре </a:t>
            </a:r>
            <a:r>
              <a:rPr lang="ru-RU" sz="2400" dirty="0" err="1" smtClean="0"/>
              <a:t>натягнута</a:t>
            </a:r>
            <a:r>
              <a:rPr lang="ru-RU" sz="2400" dirty="0" smtClean="0"/>
              <a:t>, </a:t>
            </a:r>
          </a:p>
          <a:p>
            <a:r>
              <a:rPr lang="ru-RU" sz="2400" dirty="0" err="1" smtClean="0"/>
              <a:t>майстри</a:t>
            </a:r>
            <a:r>
              <a:rPr lang="ru-RU" sz="2400" dirty="0" smtClean="0"/>
              <a:t> </a:t>
            </a:r>
            <a:r>
              <a:rPr lang="ru-RU" sz="2400" dirty="0" err="1" smtClean="0"/>
              <a:t>рекомендують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залежно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малюнка</a:t>
            </a:r>
            <a:r>
              <a:rPr lang="ru-RU" sz="2400" dirty="0" smtClean="0"/>
              <a:t> </a:t>
            </a:r>
            <a:r>
              <a:rPr lang="ru-RU" sz="2400" dirty="0" err="1" smtClean="0"/>
              <a:t>звичайні</a:t>
            </a:r>
            <a:r>
              <a:rPr lang="ru-RU" sz="2400" dirty="0" smtClean="0"/>
              <a:t> </a:t>
            </a:r>
            <a:r>
              <a:rPr lang="ru-RU" sz="2400" dirty="0" err="1" smtClean="0"/>
              <a:t>круглі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ж </a:t>
            </a:r>
            <a:r>
              <a:rPr lang="ru-RU" sz="2400" dirty="0" err="1" smtClean="0"/>
              <a:t>рамкові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пальці</a:t>
            </a:r>
            <a:r>
              <a:rPr lang="ru-RU" sz="2400" dirty="0" smtClean="0"/>
              <a:t>, як </a:t>
            </a:r>
            <a:r>
              <a:rPr lang="ru-RU" sz="2400" dirty="0" err="1" smtClean="0"/>
              <a:t>і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вишивці</a:t>
            </a:r>
            <a:r>
              <a:rPr lang="ru-RU" sz="2400" dirty="0" smtClean="0"/>
              <a:t> </a:t>
            </a:r>
            <a:r>
              <a:rPr lang="ru-RU" sz="2400" dirty="0" err="1" smtClean="0"/>
              <a:t>хрестиком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Picture 2" descr="http://t0.gstatic.com/images?q=tbn:ANd9GcSbI1fj5MvCSuePTL-VzfOUQqVO4VX5A-uPgi0FTAtY38zZNHkJA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929066"/>
            <a:ext cx="1905000" cy="2400301"/>
          </a:xfrm>
          <a:prstGeom prst="rect">
            <a:avLst/>
          </a:prstGeom>
          <a:noFill/>
        </p:spPr>
      </p:pic>
      <p:pic>
        <p:nvPicPr>
          <p:cNvPr id="7170" name="Picture 2" descr="http://t2.gstatic.com/images?q=tbn:ANd9GcTfdiSJcxTdhk7Px9PykMfKHsVL_xGDQADdhKjMr2ailJJR0cbV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000504"/>
            <a:ext cx="1872241" cy="2363706"/>
          </a:xfrm>
          <a:prstGeom prst="rect">
            <a:avLst/>
          </a:prstGeom>
          <a:noFill/>
        </p:spPr>
      </p:pic>
      <p:sp>
        <p:nvSpPr>
          <p:cNvPr id="7172" name="AutoShape 4" descr="data:image/jpeg;base64,/9j/4AAQSkZJRgABAQAAAQABAAD/2wCEAAkGBg8QEBAPDxAPEBAPDw8UEBQQEBAQFA8UFRAVFBQQFRQXHCYeFxojGRQUHy8gIycpLCwsFR4xNTAqNSYrLCkBCQoKDgwOGA8PGCkcHxwpKSksKSkpKSksKSosKSkpLCksLCwsKSwsLCkpKSkpLCwpKSkpKSksKSkpKSksLCkpLP/AABEIAMMBAwMBIgACEQEDEQH/xAAbAAEAAgMBAQAAAAAAAAAAAAAAAQYCBAUDB//EAEUQAAIBAgIGBQoEAggHAQAAAAABAgMRBCEFEjFBUWEGInGBkRMyQlJicqGxwdEjU4KSM0MHFqLC0uHw8RVUY3OTsrMU/8QAGQEBAAMBAQAAAAAAAAAAAAAAAAEDBAIF/8QAJBEAAwACAgEEAwEBAAAAAAAAAAECAxEhMRIEQVFhEzJSQhT/2gAMAwEAAhEDEQA/APpSRmkQkZpAglIySCRmkAEibEomwBCRmkEiQASCSQQLEiwAAbS25HlLFQW/wIbS7JSb6PUGhV03Rjtkv3L5GvLpHDcm+yM39Ct5YXudrFb9jrg4v9YXupzf6PuzF9IJflVP2x+5z+eDr8FnbsDi/wBYX6k++m/ozOPSOG+y7VOPzRKzx8j8N/B1yDRp6Zpy2Z+7KMvqbMcZB+lbty+Z2skvpnDil2j1ATB0cGLIsZkMkGAJIIBBDMiGiQYkMysQyAYWBlYAHmkZJBIzSACRnYhIyQASMkgkZJABIEgABtLN5dpo4vSsIbGrvZz91bWcLSWndW7nLU4LKU33bI/EovNM/ZfGGqLDiNJQgs2u92/3ObitOtJvKMeMmoL45/ApuI6Qyb6is2s2+tJ97OXWxUptuTbb4szVnpmqcErstWJ6Tx9dy9xf3ndnPr9Ir/y9bnOTl8Cv6xOuuZTtsuSSOjW03VexxivZijyelaredSRpeUXAlVOxEEm29IVPXkR/+6frS+Jr+V7DHy65eKGgbsNIzXpPxZsU9M1F6b8TlxqIztcA7EdK386MZc2lfxPehpRLZKcfdldeEro4CiekG0AW7DaZmvNlGXe6cvrF/A6mH6Qq6jPJvYprUb7JbGUSFc3KOMdrZNb080+5nc5KnpldY5rtH0Oji4SyvZ8Hl4cT2ZQsNj9XKD1fYneVN9j2w7juaP0/ZqnO8ZPZCbXW5057JdnwNUeoT4ozX6drmSwEGNDERmrxfat6MzSnvoyta4ZiCSCSCLEMyIYBiCQAQkZJBIkAGaRCRmkAESDwxeLVNbr2vnsS4shtJbZKTb0jOrXjFZ7dy3s4GkdNtp6rioxveb8yNt0fXfwNLSOk9Za821SbyWyVf7Q+fYVvG42VV55RXmxWyK7DBkzOuEb8WFTyzZxenJZqle721JZzl2PcuSORO7d5NtmbR5SqZqMU5SfmxinKT7kUJbL29ENWMJ1EldtLtZ39G9DMVWs6rWHg92Uqj+kS06N6GYSjZqnrz9er15fHJGicFPvgz16iV1yfOsLg69b+DRqVOajqx8WdbC9BsbPz3SpLm3N/DI+lRoJbEZqJoXp5XfJQ89MotD+jWP8AMxFWXKCjBG/S/o6wa2xqT96pJltsLFiiV7FTun7lch0GwK/kQfbd/UzfQvBf8vT8CwWFjrS+CPJlbn0FwL/kQXZdfU1an9HuE9HysPdqS+pbrCxHivgeTXuUOv8A0fSX8LETXBVIxmvFWZzMT0Xx1O71IVV/05ar/bL7n07VMZU0cPDD9ixZrXufIp1XB6tWM6UuFSLj4PYz2i+DPp2JwEJpxlGMk9qklJeDK3pDoPSd3QlKjLgutB9sHs7rFFen/ll8+p/pFbjLcz2jWy1ZpTg7dV/OL3M88Xgq2Hdq8LK+VSN3B9r9HvEWZqlrhmmaTW0djAaUlTs3KU6SyU3fXpcFU9aPP5lswWkFUSTtrNXW9SXFHz6nNwetHvXFcDfwOP8AJWf8lvNfkNvzl7PFbtp3jyOGcZMStF8ZBq4DGa6s/OS/cuKNo9CaVLaPOqXL0yLEGRB0cmIJaIAMjJIhIzSACRkQS5JJt5JIEnliK6gub2IqekMep3nN3pRlkvz5r+4n42e5G3pjGOpLyabjrRvUa/l0tlr7nLZ4srOOxWu7rKEVaCW5bDz82Tyekb8OPxW2eOMxUqknKW17FuiuCNSVRLaTWqWLJ0d6HOdq2LjwcKT3cJVOL9nccRjdvSO7yKFycjRHR6vi3rL8Kj+ZJZz/AO3F7e15F50R0doYZfhw6z86cutOXbI6cKaWSMjfGOY6MF5HfYUSQCwrAJAAsAAAAAAAAAQSACLGLiZkAGtXwqkmmk09t1e5U9K9FHC88NlvdN+a+cH6L5bOwutjznC5zUqlpnc05e0fM4S2pppptNNWafBrcetGWq+Tyku0tOm9Aqr14WjVSye6S9WXLnuKrZ3cZJqUcpJ7U+DMGTG5f0b8eRWvs62isX5OSpXyScqL9ledT7t3K/At2HrqcVJb/g96KFBSa6rtOHWpvhJZr7eJZej+ko1LON1Gotj9GSya8U13HWC/F+LOM8bW0dsgkg3mEAAk5M4oyISMiCSUjQ0tilGNm7RScpvhFZ/67DfKxpmr5SUae6tVs/cprXl42iv1FGatTr5L8M7rfwcfGVpalnlUrvXn7MfRh3Ky8Tl1eCze43sXV1pTnzaXYsjoaB0N5SetNXUbOXPfGH1fcYol29I2Xfgj06L9GbNYisry204v0fba48OBb4oiMbGR6UypWkedVOntkEgk6OQLAAAAAAAAAAAEggkAgAAAAAEBokgA85wK30i0TdeWguvFdZJedH7r/Is7NevTuc1KpaZ3NOXtFEw7V1zPTRVbyderS2X1a0O92ml+qN/1nrpDB+SqtLzZdaPLPNdz+ZqYp6uKws1skqtN87w11/8AM8614s9CX5Iv9OopRUlvSZkami53prk2jbPRl7SZ59LTaIsCQdHJ6GSRCJBBhiJ2jJ8Eyp4if4zf5WFbXJ1Jv6Uyz4+X4cuwqmIfXxPKhQX9mo/qY/UPk2enXBoYahdrK6ik7cW9iLro7CKnBR37ZPjJ7WcPQuFvJPm5Pu2FniizBGlsqzVt6JABoKASAAACQCCQAAAAAGAAQCSACSAAAAAAALAEMwmjMxkgSV/pBhrxUltjJeDyf08Cs6Tb1sK+GKgu5wmvqy66Spa0JLjFlNxq1quFjl/Gc+5Uajz72vgYvULlM2enfDLfoXzH7x0TQ0UrR7zfNOL9EZ8n7sAAsKz2QBLBBq45XhJcmVaor1qkfzMNTa7YzqwfziWuusn2FYxy1KlGp6s50pe7USlB/uhFfrMmdco1YGdTQMbxUuMY/K52UcnQitGUPUm13bY/B/A66NGP9UU5P2ZBIB2VgAkAgkAAAAkAAAAAEEgAAggkAAgAAAAAAxZJEgDm6VnanLi8l2t2+pVsPT8pinLdRp2XDWnJf3YL9x2ukOMSyeyC1pdtsl4XfejQ0bh9SF5Lrzlry5N3su5WXcYM1eV6+Dfhnxjb9ywaOXV8TcNTAR6q7DbNsrSRjp7bAAOjk9kGSQwQeNZHD0jhlNSi3ZTVr+q9sJrslZ9yO9URysTHNp7GirLO5LcdaZp6JxbUoyllrfh1V6s07J/uuuxosqKni6ajJz9FpKr8lU+SfdwO7ojG68dST68Ft9eO6X0fPtKsF/5Zbmj/AEjfBINRlIJAAAAAAAAAAJJAAIIAAAAAABAAAAAANbG4pU4Ob3bF6z3I96k1FNt2S2srGk8XKtPVjla9vZW+T5/7FWXJ4L7LsWPzf0amo6s25ZxjLWl7U9qj3ZPwNpO7suOXf/r4GLShFQj/AJ823xZ76Npa077o59+4x452zVkrSO1h4WSXBHsyIIlnomAgAAHuAAQYTRzcdT38Mzps169O5DRKOO8+Hfsae2L5GneVFqzcVfqS2+TdvMlxW7mstptVI6stV7HfV+qDtLKVuGeyS9WXIw3DT2jZFrWmdrAY9VV6s150eHNcUbRUetRaa1tWOxrOVP8AxR5+PE72B0tGaSm0m9jXmy+z5F+LN5cV2VZMPjzPR0AAaDOAAAAAAAAAAAAAAAAAACCQADCtVjFa0nZL/VjWxulIU7q95LcnlH3nuOHVr1Kzu20nsfLgluXMpyZlPC5ZfGJ1y+EemkNJSqy1IZJbuHtM1tVU1bbN7fuyalaMFqwze9/XmzU1+Jje6e6NXCWpMnLvbLDo3CakVfa8328Dm6GwWs/KyWS8znxl2cDvwjY14o0tsy5K29IysQzIwaLykAXAB7oEEgghmE4noYtAHLx+E1lbY9z4M5UKju4yynHbz5rkWWpC5x9JaN1849Wa81rdy7Cu42WTWjVVW1k81xW1dj+h41MO1eVNpX2q14v3o+j3HjDEO+pNas1u3S5xMcVjfJJTtPV3yjFtR94xWkuzXFHRwWnZQtGeS3KT6r92X0O5Q0jTnbPVfCVl4PYyrU9IU6kbvVlF7XG0k+2JnDCp50ZtLguvHvi80TGWp+yKxxX0W8FRnpuphoudRqNNWvJSvFXdleMs0dHC9KqcrX1XezVnqtp77PJmmc8vvgorBS65O6DTpaWpS3uPvJ/NGxDEQlsnF9kkWqpfTKnNLtHoATY6OSATYhvjl25AAHlPFU1tnFd54z0pTW9vnay8WcupXbOlLfSNsHIrad3Qjd8k52+hqVcVWqb7dudu5ZeJU88rrktWCn3wdmvpGnD0k2tys/juORitL1Kj1aeUd9tnfJ/Q05+ShnOevLhe/wAFkeNXSreUEorub+yKKy1X0Xzjmfs9nRUc6kk3ttbZyUd/azxr49vZ1Y+LfazUnVbzbzPGpXSzbslxKujtvZsOZtaMwDru7uqSeb/M9lcuL7iNGaGnWtKqnClui7qVTt3xjy2vkWmjRUUklZJKyWSS4GnHifdGfJk9kTSpJJLYkegDNRnBiSQwQYgkAk9gACCSAACGec6dz1IaAOPpHRUais1nuayafFMq2mMJXhGMXUnFRqRlGrCKk8k04zg8pJp/Av0oGpisCpppo4qEzua0U7F4DDTpyxFCo6U4wcpulseqryvDxOJQx+I1FWilWpO9qlF22PPI7mkejdanOVSksr5eTm4TXapJxl4LtNPC16kZxptxp6ztLykfI6q3zdrwdve7jzLnxfwa5e0Vfpd0hVejQTqa8YV4upB5O3CW95X8S7UukNCSSnDLd5sklwSewoXSLCxrrE1Y05Q15wWGTjZVKcdWMWnsbeb27zVnipQqRoqTvTj15KSUdZW6qTWduN9uW477RKemfUac8LLOM3C/Bzj/AJHusIn5lfxcJfY+a4XT8rqLqJS3KpBq93lZxbO3S0lW2alOXu1Un4Sscddo78vguSw1bdUi/wBFvkz1VHEetDwn9yn/APF3HVc4SipyUVJShKN3szizfhVb3vxZ0mhssCo1d81/b+4dBrbViv0xXzZxbkORPBG2dWdSmspVJO3CX+ELFUFnZy7Vf/2OS2Q5EbHJ1Kmlt0IJe9n8DTrY2pLKUnbgsl4I1XVPGtioxzlJRXNpE7GjZc0ebqGGGoV638GlKSfpz/Dh23au+5HawXRC+eIm5+xC8KfY/Sl3u3I7nFVHFZJRyKCnVlqUYupJO0msoQ96exdiu+RYtE9GowaqVX5Wos1laEPdjx5vPsOzh8HGEVGMVGK2JJJLuR7pGqMSnkzXldGMKdjMAuKgQySASQ2YskgEEAAA9wQiQABcAAAACxi0ZBgGniDk6RwtOpGUZxTUk1mr7tpYHA8KuEizmp2tM6T0fP8AH6A8lRnPBpqtGPVjF9Wbta7hsutq4NHtgZKhBKqoTnKnCEpukqM/JKNpxnUjfYs0tuSLdX0SmnY4WJ6P1k24TefEz3gT64LZyfJUdOaKjOtCrhsLlCKinqwjGTTdqlNxzacWs3tPCpKsk4zo1UmmnZRas1Z8z6PojRc4r8RK/JWOnLR8HtigvTrS2HlPkeBcIQVNQrNRk3ecJSlfm0s93gdWGOXqz76dRfQ+iR0XTWaivA9Y4RE/86+Sfza9igU8cnul/wCOp9j1jUk9lOq+ylP7F8WGRl5BD8C+R+Z/BRIYXES83D1f1KMfmz3hoDGT3Uqa9qTl8I/cuyooyUDpYJOXmoqdDoY3/FrzfKnGNNeOb+J1cD0Zw1J60KUdb1pXnL90rs7FiS1RK6RW7b7Z5RoozUTIHRyCCSAAAACCGSQwCGQGQAAASD1JAIBIAAJIIAAJAABAAAI1UAALAAAEkAAkAAAAAAAAAAAAgAAEEglkkEMAggxIYBII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data:image/jpeg;base64,/9j/4AAQSkZJRgABAQAAAQABAAD/2wCEAAkGBg8QEBAPDxAPEBAPDw8UEBQQEBAQFA8UFRAVFBQQFRQXHCYeFxojGRQUHy8gIycpLCwsFR4xNTAqNSYrLCkBCQoKDgwOGA8PGCkcHxwpKSksKSkpKSksKSosKSkpLCksLCwsKSwsLCkpKSkpLCwpKSkpKSksKSkpKSksLCkpLP/AABEIAMMBAwMBIgACEQEDEQH/xAAbAAEAAgMBAQAAAAAAAAAAAAAAAQYCBAUDB//EAEUQAAIBAgIGBQoEAggHAQAAAAABAgMRBCEFEjFBUWEGInGBkRMyQlJicqGxwdEjU4KSM0MHFqLC0uHw8RVUY3OTsrMU/8QAGQEBAAMBAQAAAAAAAAAAAAAAAAEDBAIF/8QAJBEAAwACAgEEAwEBAAAAAAAAAAECAxEhMRIEQVFhEzJSQhT/2gAMAwEAAhEDEQA/APpSRmkQkZpAglIySCRmkAEibEomwBCRmkEiQASCSQQLEiwAAbS25HlLFQW/wIbS7JSb6PUGhV03Rjtkv3L5GvLpHDcm+yM39Ct5YXudrFb9jrg4v9YXupzf6PuzF9IJflVP2x+5z+eDr8FnbsDi/wBYX6k++m/ozOPSOG+y7VOPzRKzx8j8N/B1yDRp6Zpy2Z+7KMvqbMcZB+lbty+Z2skvpnDil2j1ATB0cGLIsZkMkGAJIIBBDMiGiQYkMysQyAYWBlYAHmkZJBIzSACRnYhIyQASMkgkZJABIEgABtLN5dpo4vSsIbGrvZz91bWcLSWndW7nLU4LKU33bI/EovNM/ZfGGqLDiNJQgs2u92/3ObitOtJvKMeMmoL45/ApuI6Qyb6is2s2+tJ97OXWxUptuTbb4szVnpmqcErstWJ6Tx9dy9xf3ndnPr9Ir/y9bnOTl8Cv6xOuuZTtsuSSOjW03VexxivZijyelaredSRpeUXAlVOxEEm29IVPXkR/+6frS+Jr+V7DHy65eKGgbsNIzXpPxZsU9M1F6b8TlxqIztcA7EdK386MZc2lfxPehpRLZKcfdldeEro4CiekG0AW7DaZmvNlGXe6cvrF/A6mH6Qq6jPJvYprUb7JbGUSFc3KOMdrZNb080+5nc5KnpldY5rtH0Oji4SyvZ8Hl4cT2ZQsNj9XKD1fYneVN9j2w7juaP0/ZqnO8ZPZCbXW5057JdnwNUeoT4ozX6drmSwEGNDERmrxfat6MzSnvoyta4ZiCSCSCLEMyIYBiCQAQkZJBIkAGaRCRmkAESDwxeLVNbr2vnsS4shtJbZKTb0jOrXjFZ7dy3s4GkdNtp6rioxveb8yNt0fXfwNLSOk9Za821SbyWyVf7Q+fYVvG42VV55RXmxWyK7DBkzOuEb8WFTyzZxenJZqle721JZzl2PcuSORO7d5NtmbR5SqZqMU5SfmxinKT7kUJbL29ENWMJ1EldtLtZ39G9DMVWs6rWHg92Uqj+kS06N6GYSjZqnrz9er15fHJGicFPvgz16iV1yfOsLg69b+DRqVOajqx8WdbC9BsbPz3SpLm3N/DI+lRoJbEZqJoXp5XfJQ89MotD+jWP8AMxFWXKCjBG/S/o6wa2xqT96pJltsLFiiV7FTun7lch0GwK/kQfbd/UzfQvBf8vT8CwWFjrS+CPJlbn0FwL/kQXZdfU1an9HuE9HysPdqS+pbrCxHivgeTXuUOv8A0fSX8LETXBVIxmvFWZzMT0Xx1O71IVV/05ar/bL7n07VMZU0cPDD9ixZrXufIp1XB6tWM6UuFSLj4PYz2i+DPp2JwEJpxlGMk9qklJeDK3pDoPSd3QlKjLgutB9sHs7rFFen/ll8+p/pFbjLcz2jWy1ZpTg7dV/OL3M88Xgq2Hdq8LK+VSN3B9r9HvEWZqlrhmmaTW0djAaUlTs3KU6SyU3fXpcFU9aPP5lswWkFUSTtrNXW9SXFHz6nNwetHvXFcDfwOP8AJWf8lvNfkNvzl7PFbtp3jyOGcZMStF8ZBq4DGa6s/OS/cuKNo9CaVLaPOqXL0yLEGRB0cmIJaIAMjJIhIzSACRkQS5JJt5JIEnliK6gub2IqekMep3nN3pRlkvz5r+4n42e5G3pjGOpLyabjrRvUa/l0tlr7nLZ4srOOxWu7rKEVaCW5bDz82Tyekb8OPxW2eOMxUqknKW17FuiuCNSVRLaTWqWLJ0d6HOdq2LjwcKT3cJVOL9nccRjdvSO7yKFycjRHR6vi3rL8Kj+ZJZz/AO3F7e15F50R0doYZfhw6z86cutOXbI6cKaWSMjfGOY6MF5HfYUSQCwrAJAAsAAAAAAAAAQSACLGLiZkAGtXwqkmmk09t1e5U9K9FHC88NlvdN+a+cH6L5bOwutjznC5zUqlpnc05e0fM4S2pppptNNWafBrcetGWq+Tyku0tOm9Aqr14WjVSye6S9WXLnuKrZ3cZJqUcpJ7U+DMGTG5f0b8eRWvs62isX5OSpXyScqL9ledT7t3K/At2HrqcVJb/g96KFBSa6rtOHWpvhJZr7eJZej+ko1LON1Gotj9GSya8U13HWC/F+LOM8bW0dsgkg3mEAAk5M4oyISMiCSUjQ0tilGNm7RScpvhFZ/67DfKxpmr5SUae6tVs/cprXl42iv1FGatTr5L8M7rfwcfGVpalnlUrvXn7MfRh3Ky8Tl1eCze43sXV1pTnzaXYsjoaB0N5SetNXUbOXPfGH1fcYol29I2Xfgj06L9GbNYisry204v0fba48OBb4oiMbGR6UypWkedVOntkEgk6OQLAAAAAAAAAAAEggkAgAAAAAEBokgA85wK30i0TdeWguvFdZJedH7r/Is7NevTuc1KpaZ3NOXtFEw7V1zPTRVbyderS2X1a0O92ml+qN/1nrpDB+SqtLzZdaPLPNdz+ZqYp6uKws1skqtN87w11/8AM8614s9CX5Iv9OopRUlvSZkami53prk2jbPRl7SZ59LTaIsCQdHJ6GSRCJBBhiJ2jJ8Eyp4if4zf5WFbXJ1Jv6Uyz4+X4cuwqmIfXxPKhQX9mo/qY/UPk2enXBoYahdrK6ik7cW9iLro7CKnBR37ZPjJ7WcPQuFvJPm5Pu2FniizBGlsqzVt6JABoKASAAACQCCQAAAAAGAAQCSACSAAAAAAALAEMwmjMxkgSV/pBhrxUltjJeDyf08Cs6Tb1sK+GKgu5wmvqy66Spa0JLjFlNxq1quFjl/Gc+5Uajz72vgYvULlM2enfDLfoXzH7x0TQ0UrR7zfNOL9EZ8n7sAAsKz2QBLBBq45XhJcmVaor1qkfzMNTa7YzqwfziWuusn2FYxy1KlGp6s50pe7USlB/uhFfrMmdco1YGdTQMbxUuMY/K52UcnQitGUPUm13bY/B/A66NGP9UU5P2ZBIB2VgAkAgkAAAAkAAAAAEEgAAggkAAgAAAAAAxZJEgDm6VnanLi8l2t2+pVsPT8pinLdRp2XDWnJf3YL9x2ukOMSyeyC1pdtsl4XfejQ0bh9SF5Lrzlry5N3su5WXcYM1eV6+Dfhnxjb9ywaOXV8TcNTAR6q7DbNsrSRjp7bAAOjk9kGSQwQeNZHD0jhlNSi3ZTVr+q9sJrslZ9yO9URysTHNp7GirLO5LcdaZp6JxbUoyllrfh1V6s07J/uuuxosqKni6ajJz9FpKr8lU+SfdwO7ojG68dST68Ft9eO6X0fPtKsF/5Zbmj/AEjfBINRlIJAAAAAAAAAAJJAAIIAAAAAABAAAAAANbG4pU4Ob3bF6z3I96k1FNt2S2srGk8XKtPVjla9vZW+T5/7FWXJ4L7LsWPzf0amo6s25ZxjLWl7U9qj3ZPwNpO7suOXf/r4GLShFQj/AJ823xZ76Npa077o59+4x452zVkrSO1h4WSXBHsyIIlnomAgAAHuAAQYTRzcdT38Mzps169O5DRKOO8+Hfsae2L5GneVFqzcVfqS2+TdvMlxW7mstptVI6stV7HfV+qDtLKVuGeyS9WXIw3DT2jZFrWmdrAY9VV6s150eHNcUbRUetRaa1tWOxrOVP8AxR5+PE72B0tGaSm0m9jXmy+z5F+LN5cV2VZMPjzPR0AAaDOAAAAAAAAAAAAAAAAAACCQADCtVjFa0nZL/VjWxulIU7q95LcnlH3nuOHVr1Kzu20nsfLgluXMpyZlPC5ZfGJ1y+EemkNJSqy1IZJbuHtM1tVU1bbN7fuyalaMFqwze9/XmzU1+Jje6e6NXCWpMnLvbLDo3CakVfa8328Dm6GwWs/KyWS8znxl2cDvwjY14o0tsy5K29IysQzIwaLykAXAB7oEEgghmE4noYtAHLx+E1lbY9z4M5UKju4yynHbz5rkWWpC5x9JaN1849Wa81rdy7Cu42WTWjVVW1k81xW1dj+h41MO1eVNpX2q14v3o+j3HjDEO+pNas1u3S5xMcVjfJJTtPV3yjFtR94xWkuzXFHRwWnZQtGeS3KT6r92X0O5Q0jTnbPVfCVl4PYyrU9IU6kbvVlF7XG0k+2JnDCp50ZtLguvHvi80TGWp+yKxxX0W8FRnpuphoudRqNNWvJSvFXdleMs0dHC9KqcrX1XezVnqtp77PJmmc8vvgorBS65O6DTpaWpS3uPvJ/NGxDEQlsnF9kkWqpfTKnNLtHoATY6OSATYhvjl25AAHlPFU1tnFd54z0pTW9vnay8WcupXbOlLfSNsHIrad3Qjd8k52+hqVcVWqb7dudu5ZeJU88rrktWCn3wdmvpGnD0k2tys/juORitL1Kj1aeUd9tnfJ/Q05+ShnOevLhe/wAFkeNXSreUEorub+yKKy1X0Xzjmfs9nRUc6kk3ttbZyUd/azxr49vZ1Y+LfazUnVbzbzPGpXSzbslxKujtvZsOZtaMwDru7uqSeb/M9lcuL7iNGaGnWtKqnClui7qVTt3xjy2vkWmjRUUklZJKyWSS4GnHifdGfJk9kTSpJJLYkegDNRnBiSQwQYgkAk9gACCSAACGec6dz1IaAOPpHRUais1nuayafFMq2mMJXhGMXUnFRqRlGrCKk8k04zg8pJp/Av0oGpisCpppo4qEzua0U7F4DDTpyxFCo6U4wcpulseqryvDxOJQx+I1FWilWpO9qlF22PPI7mkejdanOVSksr5eTm4TXapJxl4LtNPC16kZxptxp6ztLykfI6q3zdrwdve7jzLnxfwa5e0Vfpd0hVejQTqa8YV4upB5O3CW95X8S7UukNCSSnDLd5sklwSewoXSLCxrrE1Y05Q15wWGTjZVKcdWMWnsbeb27zVnipQqRoqTvTj15KSUdZW6qTWduN9uW477RKemfUac8LLOM3C/Bzj/AJHusIn5lfxcJfY+a4XT8rqLqJS3KpBq93lZxbO3S0lW2alOXu1Un4Sscddo78vguSw1bdUi/wBFvkz1VHEetDwn9yn/APF3HVc4SipyUVJShKN3szizfhVb3vxZ0mhssCo1d81/b+4dBrbViv0xXzZxbkORPBG2dWdSmspVJO3CX+ELFUFnZy7Vf/2OS2Q5EbHJ1Kmlt0IJe9n8DTrY2pLKUnbgsl4I1XVPGtioxzlJRXNpE7GjZc0ebqGGGoV638GlKSfpz/Dh23au+5HawXRC+eIm5+xC8KfY/Sl3u3I7nFVHFZJRyKCnVlqUYupJO0msoQ96exdiu+RYtE9GowaqVX5Wos1laEPdjx5vPsOzh8HGEVGMVGK2JJJLuR7pGqMSnkzXldGMKdjMAuKgQySASQ2YskgEEAAA9wQiQABcAAAACxi0ZBgGniDk6RwtOpGUZxTUk1mr7tpYHA8KuEizmp2tM6T0fP8AH6A8lRnPBpqtGPVjF9Wbta7hsutq4NHtgZKhBKqoTnKnCEpukqM/JKNpxnUjfYs0tuSLdX0SmnY4WJ6P1k24TefEz3gT64LZyfJUdOaKjOtCrhsLlCKinqwjGTTdqlNxzacWs3tPCpKsk4zo1UmmnZRas1Z8z6PojRc4r8RK/JWOnLR8HtigvTrS2HlPkeBcIQVNQrNRk3ecJSlfm0s93gdWGOXqz76dRfQ+iR0XTWaivA9Y4RE/86+Sfza9igU8cnul/wCOp9j1jUk9lOq+ylP7F8WGRl5BD8C+R+Z/BRIYXES83D1f1KMfmz3hoDGT3Uqa9qTl8I/cuyooyUDpYJOXmoqdDoY3/FrzfKnGNNeOb+J1cD0Zw1J60KUdb1pXnL90rs7FiS1RK6RW7b7Z5RoozUTIHRyCCSAAAACCGSQwCGQGQAAASD1JAIBIAAJIIAAJAABAAAI1UAALAAAEkAAkAAAAAAAAAAAAgAAEEglkkEMAggxIYBII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data:image/jpeg;base64,/9j/4AAQSkZJRgABAQAAAQABAAD/2wCEAAkGBg8QEBAPDxAPEBAPDw8UEBQQEBAQFA8UFRAVFBQQFRQXHCYeFxojGRQUHy8gIycpLCwsFR4xNTAqNSYrLCkBCQoKDgwOGA8PGCkcHxwpKSksKSkpKSksKSosKSkpLCksLCwsKSwsLCkpKSkpLCwpKSkpKSksKSkpKSksLCkpLP/AABEIAMMBAwMBIgACEQEDEQH/xAAbAAEAAgMBAQAAAAAAAAAAAAAAAQYCBAUDB//EAEUQAAIBAgIGBQoEAggHAQAAAAABAgMRBCEFEjFBUWEGInGBkRMyQlJicqGxwdEjU4KSM0MHFqLC0uHw8RVUY3OTsrMU/8QAGQEBAAMBAQAAAAAAAAAAAAAAAAEDBAIF/8QAJBEAAwACAgEEAwEBAAAAAAAAAAECAxEhMRIEQVFhEzJSQhT/2gAMAwEAAhEDEQA/APpSRmkQkZpAglIySCRmkAEibEomwBCRmkEiQASCSQQLEiwAAbS25HlLFQW/wIbS7JSb6PUGhV03Rjtkv3L5GvLpHDcm+yM39Ct5YXudrFb9jrg4v9YXupzf6PuzF9IJflVP2x+5z+eDr8FnbsDi/wBYX6k++m/ozOPSOG+y7VOPzRKzx8j8N/B1yDRp6Zpy2Z+7KMvqbMcZB+lbty+Z2skvpnDil2j1ATB0cGLIsZkMkGAJIIBBDMiGiQYkMysQyAYWBlYAHmkZJBIzSACRnYhIyQASMkgkZJABIEgABtLN5dpo4vSsIbGrvZz91bWcLSWndW7nLU4LKU33bI/EovNM/ZfGGqLDiNJQgs2u92/3ObitOtJvKMeMmoL45/ApuI6Qyb6is2s2+tJ97OXWxUptuTbb4szVnpmqcErstWJ6Tx9dy9xf3ndnPr9Ir/y9bnOTl8Cv6xOuuZTtsuSSOjW03VexxivZijyelaredSRpeUXAlVOxEEm29IVPXkR/+6frS+Jr+V7DHy65eKGgbsNIzXpPxZsU9M1F6b8TlxqIztcA7EdK386MZc2lfxPehpRLZKcfdldeEro4CiekG0AW7DaZmvNlGXe6cvrF/A6mH6Qq6jPJvYprUb7JbGUSFc3KOMdrZNb080+5nc5KnpldY5rtH0Oji4SyvZ8Hl4cT2ZQsNj9XKD1fYneVN9j2w7juaP0/ZqnO8ZPZCbXW5057JdnwNUeoT4ozX6drmSwEGNDERmrxfat6MzSnvoyta4ZiCSCSCLEMyIYBiCQAQkZJBIkAGaRCRmkAESDwxeLVNbr2vnsS4shtJbZKTb0jOrXjFZ7dy3s4GkdNtp6rioxveb8yNt0fXfwNLSOk9Za821SbyWyVf7Q+fYVvG42VV55RXmxWyK7DBkzOuEb8WFTyzZxenJZqle721JZzl2PcuSORO7d5NtmbR5SqZqMU5SfmxinKT7kUJbL29ENWMJ1EldtLtZ39G9DMVWs6rWHg92Uqj+kS06N6GYSjZqnrz9er15fHJGicFPvgz16iV1yfOsLg69b+DRqVOajqx8WdbC9BsbPz3SpLm3N/DI+lRoJbEZqJoXp5XfJQ89MotD+jWP8AMxFWXKCjBG/S/o6wa2xqT96pJltsLFiiV7FTun7lch0GwK/kQfbd/UzfQvBf8vT8CwWFjrS+CPJlbn0FwL/kQXZdfU1an9HuE9HysPdqS+pbrCxHivgeTXuUOv8A0fSX8LETXBVIxmvFWZzMT0Xx1O71IVV/05ar/bL7n07VMZU0cPDD9ixZrXufIp1XB6tWM6UuFSLj4PYz2i+DPp2JwEJpxlGMk9qklJeDK3pDoPSd3QlKjLgutB9sHs7rFFen/ll8+p/pFbjLcz2jWy1ZpTg7dV/OL3M88Xgq2Hdq8LK+VSN3B9r9HvEWZqlrhmmaTW0djAaUlTs3KU6SyU3fXpcFU9aPP5lswWkFUSTtrNXW9SXFHz6nNwetHvXFcDfwOP8AJWf8lvNfkNvzl7PFbtp3jyOGcZMStF8ZBq4DGa6s/OS/cuKNo9CaVLaPOqXL0yLEGRB0cmIJaIAMjJIhIzSACRkQS5JJt5JIEnliK6gub2IqekMep3nN3pRlkvz5r+4n42e5G3pjGOpLyabjrRvUa/l0tlr7nLZ4srOOxWu7rKEVaCW5bDz82Tyekb8OPxW2eOMxUqknKW17FuiuCNSVRLaTWqWLJ0d6HOdq2LjwcKT3cJVOL9nccRjdvSO7yKFycjRHR6vi3rL8Kj+ZJZz/AO3F7e15F50R0doYZfhw6z86cutOXbI6cKaWSMjfGOY6MF5HfYUSQCwrAJAAsAAAAAAAAAQSACLGLiZkAGtXwqkmmk09t1e5U9K9FHC88NlvdN+a+cH6L5bOwutjznC5zUqlpnc05e0fM4S2pppptNNWafBrcetGWq+Tyku0tOm9Aqr14WjVSye6S9WXLnuKrZ3cZJqUcpJ7U+DMGTG5f0b8eRWvs62isX5OSpXyScqL9ledT7t3K/At2HrqcVJb/g96KFBSa6rtOHWpvhJZr7eJZej+ko1LON1Gotj9GSya8U13HWC/F+LOM8bW0dsgkg3mEAAk5M4oyISMiCSUjQ0tilGNm7RScpvhFZ/67DfKxpmr5SUae6tVs/cprXl42iv1FGatTr5L8M7rfwcfGVpalnlUrvXn7MfRh3Ky8Tl1eCze43sXV1pTnzaXYsjoaB0N5SetNXUbOXPfGH1fcYol29I2Xfgj06L9GbNYisry204v0fba48OBb4oiMbGR6UypWkedVOntkEgk6OQLAAAAAAAAAAAEggkAgAAAAAEBokgA85wK30i0TdeWguvFdZJedH7r/Is7NevTuc1KpaZ3NOXtFEw7V1zPTRVbyderS2X1a0O92ml+qN/1nrpDB+SqtLzZdaPLPNdz+ZqYp6uKws1skqtN87w11/8AM8614s9CX5Iv9OopRUlvSZkami53prk2jbPRl7SZ59LTaIsCQdHJ6GSRCJBBhiJ2jJ8Eyp4if4zf5WFbXJ1Jv6Uyz4+X4cuwqmIfXxPKhQX9mo/qY/UPk2enXBoYahdrK6ik7cW9iLro7CKnBR37ZPjJ7WcPQuFvJPm5Pu2FniizBGlsqzVt6JABoKASAAACQCCQAAAAAGAAQCSACSAAAAAAALAEMwmjMxkgSV/pBhrxUltjJeDyf08Cs6Tb1sK+GKgu5wmvqy66Spa0JLjFlNxq1quFjl/Gc+5Uajz72vgYvULlM2enfDLfoXzH7x0TQ0UrR7zfNOL9EZ8n7sAAsKz2QBLBBq45XhJcmVaor1qkfzMNTa7YzqwfziWuusn2FYxy1KlGp6s50pe7USlB/uhFfrMmdco1YGdTQMbxUuMY/K52UcnQitGUPUm13bY/B/A66NGP9UU5P2ZBIB2VgAkAgkAAAAkAAAAAEEgAAggkAAgAAAAAAxZJEgDm6VnanLi8l2t2+pVsPT8pinLdRp2XDWnJf3YL9x2ukOMSyeyC1pdtsl4XfejQ0bh9SF5Lrzlry5N3su5WXcYM1eV6+Dfhnxjb9ywaOXV8TcNTAR6q7DbNsrSRjp7bAAOjk9kGSQwQeNZHD0jhlNSi3ZTVr+q9sJrslZ9yO9URysTHNp7GirLO5LcdaZp6JxbUoyllrfh1V6s07J/uuuxosqKni6ajJz9FpKr8lU+SfdwO7ojG68dST68Ft9eO6X0fPtKsF/5Zbmj/AEjfBINRlIJAAAAAAAAAAJJAAIIAAAAAABAAAAAANbG4pU4Ob3bF6z3I96k1FNt2S2srGk8XKtPVjla9vZW+T5/7FWXJ4L7LsWPzf0amo6s25ZxjLWl7U9qj3ZPwNpO7suOXf/r4GLShFQj/AJ823xZ76Npa077o59+4x452zVkrSO1h4WSXBHsyIIlnomAgAAHuAAQYTRzcdT38Mzps169O5DRKOO8+Hfsae2L5GneVFqzcVfqS2+TdvMlxW7mstptVI6stV7HfV+qDtLKVuGeyS9WXIw3DT2jZFrWmdrAY9VV6s150eHNcUbRUetRaa1tWOxrOVP8AxR5+PE72B0tGaSm0m9jXmy+z5F+LN5cV2VZMPjzPR0AAaDOAAAAAAAAAAAAAAAAAACCQADCtVjFa0nZL/VjWxulIU7q95LcnlH3nuOHVr1Kzu20nsfLgluXMpyZlPC5ZfGJ1y+EemkNJSqy1IZJbuHtM1tVU1bbN7fuyalaMFqwze9/XmzU1+Jje6e6NXCWpMnLvbLDo3CakVfa8328Dm6GwWs/KyWS8znxl2cDvwjY14o0tsy5K29IysQzIwaLykAXAB7oEEgghmE4noYtAHLx+E1lbY9z4M5UKju4yynHbz5rkWWpC5x9JaN1849Wa81rdy7Cu42WTWjVVW1k81xW1dj+h41MO1eVNpX2q14v3o+j3HjDEO+pNas1u3S5xMcVjfJJTtPV3yjFtR94xWkuzXFHRwWnZQtGeS3KT6r92X0O5Q0jTnbPVfCVl4PYyrU9IU6kbvVlF7XG0k+2JnDCp50ZtLguvHvi80TGWp+yKxxX0W8FRnpuphoudRqNNWvJSvFXdleMs0dHC9KqcrX1XezVnqtp77PJmmc8vvgorBS65O6DTpaWpS3uPvJ/NGxDEQlsnF9kkWqpfTKnNLtHoATY6OSATYhvjl25AAHlPFU1tnFd54z0pTW9vnay8WcupXbOlLfSNsHIrad3Qjd8k52+hqVcVWqb7dudu5ZeJU88rrktWCn3wdmvpGnD0k2tys/juORitL1Kj1aeUd9tnfJ/Q05+ShnOevLhe/wAFkeNXSreUEorub+yKKy1X0Xzjmfs9nRUc6kk3ttbZyUd/azxr49vZ1Y+LfazUnVbzbzPGpXSzbslxKujtvZsOZtaMwDru7uqSeb/M9lcuL7iNGaGnWtKqnClui7qVTt3xjy2vkWmjRUUklZJKyWSS4GnHifdGfJk9kTSpJJLYkegDNRnBiSQwQYgkAk9gACCSAACGec6dz1IaAOPpHRUais1nuayafFMq2mMJXhGMXUnFRqRlGrCKk8k04zg8pJp/Av0oGpisCpppo4qEzua0U7F4DDTpyxFCo6U4wcpulseqryvDxOJQx+I1FWilWpO9qlF22PPI7mkejdanOVSksr5eTm4TXapJxl4LtNPC16kZxptxp6ztLykfI6q3zdrwdve7jzLnxfwa5e0Vfpd0hVejQTqa8YV4upB5O3CW95X8S7UukNCSSnDLd5sklwSewoXSLCxrrE1Y05Q15wWGTjZVKcdWMWnsbeb27zVnipQqRoqTvTj15KSUdZW6qTWduN9uW477RKemfUac8LLOM3C/Bzj/AJHusIn5lfxcJfY+a4XT8rqLqJS3KpBq93lZxbO3S0lW2alOXu1Un4Sscddo78vguSw1bdUi/wBFvkz1VHEetDwn9yn/APF3HVc4SipyUVJShKN3szizfhVb3vxZ0mhssCo1d81/b+4dBrbViv0xXzZxbkORPBG2dWdSmspVJO3CX+ELFUFnZy7Vf/2OS2Q5EbHJ1Kmlt0IJe9n8DTrY2pLKUnbgsl4I1XVPGtioxzlJRXNpE7GjZc0ebqGGGoV638GlKSfpz/Dh23au+5HawXRC+eIm5+xC8KfY/Sl3u3I7nFVHFZJRyKCnVlqUYupJO0msoQ96exdiu+RYtE9GowaqVX5Wos1laEPdjx5vPsOzh8HGEVGMVGK2JJJLuR7pGqMSnkzXldGMKdjMAuKgQySASQ2YskgEEAAA9wQiQABcAAAACxi0ZBgGniDk6RwtOpGUZxTUk1mr7tpYHA8KuEizmp2tM6T0fP8AH6A8lRnPBpqtGPVjF9Wbta7hsutq4NHtgZKhBKqoTnKnCEpukqM/JKNpxnUjfYs0tuSLdX0SmnY4WJ6P1k24TefEz3gT64LZyfJUdOaKjOtCrhsLlCKinqwjGTTdqlNxzacWs3tPCpKsk4zo1UmmnZRas1Z8z6PojRc4r8RK/JWOnLR8HtigvTrS2HlPkeBcIQVNQrNRk3ecJSlfm0s93gdWGOXqz76dRfQ+iR0XTWaivA9Y4RE/86+Sfza9igU8cnul/wCOp9j1jUk9lOq+ylP7F8WGRl5BD8C+R+Z/BRIYXES83D1f1KMfmz3hoDGT3Uqa9qTl8I/cuyooyUDpYJOXmoqdDoY3/FrzfKnGNNeOb+J1cD0Zw1J60KUdb1pXnL90rs7FiS1RK6RW7b7Z5RoozUTIHRyCCSAAAACCGSQwCGQGQAAASD1JAIBIAAJIIAAJAABAAAI1UAALAAAEkAAkAAAAAAAAAAAAgAAEEglkkEMAggxIYBII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7772400" cy="1470025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Матеріали та інструменти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43116"/>
            <a:ext cx="8215370" cy="342902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Тканина:</a:t>
            </a:r>
            <a:endParaRPr lang="ru-RU" sz="3600" dirty="0" smtClean="0"/>
          </a:p>
          <a:p>
            <a:r>
              <a:rPr lang="ru-RU" sz="2400" dirty="0" smtClean="0"/>
              <a:t> для </a:t>
            </a:r>
            <a:r>
              <a:rPr lang="ru-RU" sz="2400" dirty="0" err="1" smtClean="0"/>
              <a:t>освоєння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техніки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використовувати</a:t>
            </a:r>
            <a:r>
              <a:rPr lang="ru-RU" sz="2400" dirty="0" smtClean="0"/>
              <a:t>  </a:t>
            </a:r>
            <a:r>
              <a:rPr lang="ru-RU" sz="2400" dirty="0" err="1" smtClean="0"/>
              <a:t>тканини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рівномірного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переплетення</a:t>
            </a:r>
            <a:r>
              <a:rPr lang="ru-RU" sz="2400" dirty="0" smtClean="0"/>
              <a:t> </a:t>
            </a:r>
          </a:p>
          <a:p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бавовни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льону</a:t>
            </a:r>
            <a:r>
              <a:rPr lang="ru-RU" sz="2400" dirty="0" smtClean="0"/>
              <a:t>, </a:t>
            </a:r>
          </a:p>
          <a:p>
            <a:r>
              <a:rPr lang="ru-RU" sz="2400" dirty="0" err="1" smtClean="0"/>
              <a:t>але</a:t>
            </a:r>
            <a:r>
              <a:rPr lang="ru-RU" sz="2400" dirty="0" smtClean="0"/>
              <a:t> в </a:t>
            </a:r>
            <a:r>
              <a:rPr lang="ru-RU" sz="2400" dirty="0" err="1" smtClean="0"/>
              <a:t>принципі</a:t>
            </a:r>
            <a:r>
              <a:rPr lang="ru-RU" sz="2400" dirty="0" smtClean="0"/>
              <a:t> </a:t>
            </a:r>
            <a:r>
              <a:rPr lang="ru-RU" sz="2400" dirty="0" err="1" smtClean="0"/>
              <a:t>ніяких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обмежень</a:t>
            </a:r>
            <a:r>
              <a:rPr lang="ru-RU" sz="2400" dirty="0" smtClean="0"/>
              <a:t> </a:t>
            </a:r>
            <a:r>
              <a:rPr lang="ru-RU" sz="2400" dirty="0" err="1" smtClean="0"/>
              <a:t>немає</a:t>
            </a:r>
            <a:r>
              <a:rPr lang="ru-RU" sz="2400" dirty="0" smtClean="0"/>
              <a:t> - </a:t>
            </a:r>
            <a:r>
              <a:rPr lang="ru-RU" sz="2400" dirty="0" err="1" smtClean="0"/>
              <a:t>вишивка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стрічками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чудово</a:t>
            </a:r>
            <a:r>
              <a:rPr lang="ru-RU" sz="2400" dirty="0" smtClean="0"/>
              <a:t> </a:t>
            </a:r>
            <a:r>
              <a:rPr lang="ru-RU" sz="2400" dirty="0" err="1" smtClean="0"/>
              <a:t>виходить</a:t>
            </a:r>
            <a:r>
              <a:rPr lang="ru-RU" sz="2400" dirty="0" smtClean="0"/>
              <a:t>, 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шовку</a:t>
            </a:r>
            <a:r>
              <a:rPr lang="ru-RU" sz="2400" dirty="0" smtClean="0"/>
              <a:t>, </a:t>
            </a:r>
          </a:p>
          <a:p>
            <a:r>
              <a:rPr lang="ru-RU" sz="2400" dirty="0" err="1" smtClean="0"/>
              <a:t>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оксамиті</a:t>
            </a:r>
            <a:endParaRPr lang="ru-RU" sz="2400" dirty="0"/>
          </a:p>
        </p:txBody>
      </p:sp>
      <p:pic>
        <p:nvPicPr>
          <p:cNvPr id="5124" name="Picture 4" descr="http://t1.gstatic.com/images?q=tbn:ANd9GcQCcidSx0Oq2q3q-Nz1oPv9VbCYLd3TCJ7ZErhDqkGhT_uFtCxg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5000636"/>
            <a:ext cx="1107702" cy="1478840"/>
          </a:xfrm>
          <a:prstGeom prst="rect">
            <a:avLst/>
          </a:prstGeom>
          <a:noFill/>
        </p:spPr>
      </p:pic>
      <p:sp>
        <p:nvSpPr>
          <p:cNvPr id="5126" name="AutoShape 6" descr="http://t0.gstatic.com/images?q=tbn:ANd9GcRsTs_vDhfl11FcB3ru_hKhZhcT-DoVwx83qs3T6_yulLmylE_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лющ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427F6C-7253-491A-98B1-2EA6A43BFF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плющ</Template>
  <TotalTime>0</TotalTime>
  <Words>902</Words>
  <Application>Microsoft Office PowerPoint</Application>
  <PresentationFormat>Экран (4:3)</PresentationFormat>
  <Paragraphs>171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плющ</vt:lpstr>
      <vt:lpstr>Вишивання шовковими стрічками</vt:lpstr>
      <vt:lpstr>Розглянути історію виникнення вишивання шовковими стрічками як виду декоративно-вжиткового мистецтва  ознайомитися з технологією вишивання шовковими стрічками   виготовити виріб, оздоблений вишивкою шовковими стрічками   </vt:lpstr>
      <vt:lpstr>Слайд 3</vt:lpstr>
      <vt:lpstr>Історія вишивки стрічками</vt:lpstr>
      <vt:lpstr>Історія вишивки стрічками</vt:lpstr>
      <vt:lpstr>Матеріали та інструменти</vt:lpstr>
      <vt:lpstr>Матеріали та інструменти</vt:lpstr>
      <vt:lpstr>Матеріали та інструменти</vt:lpstr>
      <vt:lpstr>Матеріали та інструменти</vt:lpstr>
      <vt:lpstr>Матеріали та інструменти</vt:lpstr>
      <vt:lpstr>Основні прийоми  вишивки</vt:lpstr>
      <vt:lpstr>1.Відміряти стрічку завдовжки 30-40 см. Один кінець зрізати навкоси і заправити його в голку. 2. Підігнути початок стрічки  на зворотний бік на 5-10 мм і вколоти голку по центру стрічки. 3. Притримуючи стрічку однією рукою  і протягуючи другою , зав язати вузлик. Цей вузлик називається плоским.</vt:lpstr>
      <vt:lpstr>Основні прийоми  вишивки</vt:lpstr>
      <vt:lpstr>САШЕ  з вишитими трояндами</vt:lpstr>
      <vt:lpstr>Хід роботи</vt:lpstr>
      <vt:lpstr>Хід роботи</vt:lpstr>
      <vt:lpstr>Хід роботи</vt:lpstr>
      <vt:lpstr>Хід роботи</vt:lpstr>
      <vt:lpstr>Хід роботи</vt:lpstr>
      <vt:lpstr>Хід роботи</vt:lpstr>
      <vt:lpstr>Хід роботи</vt:lpstr>
      <vt:lpstr>Хід роботи</vt:lpstr>
      <vt:lpstr>Хід роботи</vt:lpstr>
      <vt:lpstr>Хід роботи</vt:lpstr>
      <vt:lpstr>Хід роботи</vt:lpstr>
      <vt:lpstr>Шви, що використовуються під час роботи</vt:lpstr>
      <vt:lpstr>Шов тамбурний </vt:lpstr>
      <vt:lpstr>Шви, що використовуються під час роботи</vt:lpstr>
      <vt:lpstr>Шви, що використовуються під час роботи</vt:lpstr>
      <vt:lpstr>Шви, що використовуються під час роботи</vt:lpstr>
      <vt:lpstr>Шви, що використовуються під час роботи</vt:lpstr>
      <vt:lpstr>Шви, що використовуються під час роботи</vt:lpstr>
      <vt:lpstr>Шви, що використовуються під час роботи</vt:lpstr>
      <vt:lpstr>Саше</vt:lpstr>
      <vt:lpstr>Наостанок</vt:lpstr>
      <vt:lpstr>Використані  джерела: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2012-12-21T15:16:58Z</dcterms:created>
  <dcterms:modified xsi:type="dcterms:W3CDTF">2015-01-28T17:20:57Z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TC103626539990</vt:lpwstr>
  </property>
</Properties>
</file>