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0864"/>
    <a:srgbClr val="EA3AD1"/>
    <a:srgbClr val="68043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3E3DD445-1033-4756-8708-11DD6E8E60EC}" type="datetimeFigureOut">
              <a:rPr lang="ru-RU" smtClean="0"/>
              <a:pPr/>
              <a:t>26.01.2014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E25FEE06-2D9B-4D6B-8AFE-F407FE888EB7}"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E3DD445-1033-4756-8708-11DD6E8E60EC}" type="datetimeFigureOut">
              <a:rPr lang="ru-RU" smtClean="0"/>
              <a:pPr/>
              <a:t>26.01.2014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25FEE06-2D9B-4D6B-8AFE-F407FE888EB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E3DD445-1033-4756-8708-11DD6E8E60EC}" type="datetimeFigureOut">
              <a:rPr lang="ru-RU" smtClean="0"/>
              <a:pPr/>
              <a:t>26.01.2014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25FEE06-2D9B-4D6B-8AFE-F407FE888EB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E3DD445-1033-4756-8708-11DD6E8E60EC}" type="datetimeFigureOut">
              <a:rPr lang="ru-RU" smtClean="0"/>
              <a:pPr/>
              <a:t>26.01.2014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25FEE06-2D9B-4D6B-8AFE-F407FE888EB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E3DD445-1033-4756-8708-11DD6E8E60EC}" type="datetimeFigureOut">
              <a:rPr lang="ru-RU" smtClean="0"/>
              <a:pPr/>
              <a:t>26.01.2014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25FEE06-2D9B-4D6B-8AFE-F407FE888EB7}"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E3DD445-1033-4756-8708-11DD6E8E60EC}" type="datetimeFigureOut">
              <a:rPr lang="ru-RU" smtClean="0"/>
              <a:pPr/>
              <a:t>26.01.2014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25FEE06-2D9B-4D6B-8AFE-F407FE888EB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E3DD445-1033-4756-8708-11DD6E8E60EC}" type="datetimeFigureOut">
              <a:rPr lang="ru-RU" smtClean="0"/>
              <a:pPr/>
              <a:t>26.01.2014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25FEE06-2D9B-4D6B-8AFE-F407FE888EB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E3DD445-1033-4756-8708-11DD6E8E60EC}" type="datetimeFigureOut">
              <a:rPr lang="ru-RU" smtClean="0"/>
              <a:pPr/>
              <a:t>26.01.2014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25FEE06-2D9B-4D6B-8AFE-F407FE888EB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3E3DD445-1033-4756-8708-11DD6E8E60EC}" type="datetimeFigureOut">
              <a:rPr lang="ru-RU" smtClean="0"/>
              <a:pPr/>
              <a:t>26.01.2014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E25FEE06-2D9B-4D6B-8AFE-F407FE888EB7}"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E3DD445-1033-4756-8708-11DD6E8E60EC}" type="datetimeFigureOut">
              <a:rPr lang="ru-RU" smtClean="0"/>
              <a:pPr/>
              <a:t>26.01.2014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25FEE06-2D9B-4D6B-8AFE-F407FE888EB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3E3DD445-1033-4756-8708-11DD6E8E60EC}" type="datetimeFigureOut">
              <a:rPr lang="ru-RU" smtClean="0"/>
              <a:pPr/>
              <a:t>26.01.2014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25FEE06-2D9B-4D6B-8AFE-F407FE888EB7}"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E3DD445-1033-4756-8708-11DD6E8E60EC}" type="datetimeFigureOut">
              <a:rPr lang="ru-RU" smtClean="0"/>
              <a:pPr/>
              <a:t>26.01.2014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25FEE06-2D9B-4D6B-8AFE-F407FE888EB7}"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topgorod.com/deti/podrostki/11266-podrostkovaya-narkomaniya.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ru.wikipedia.org/wiki/%D0%9D%D0%B5%D0%BF%D0%BE%D1%81%D0%BB%D1%83%D1%88%D0%BD%D0%BE%D0%B5_%D0%B4%D0%B8%D1%82%D1%8F_%D0%B1%D0%B8%D0%BE%D1%81%D1%84%D0%B5%D1%80%D1%8B" TargetMode="External"/><Relationship Id="rId3" Type="http://schemas.openxmlformats.org/officeDocument/2006/relationships/hyperlink" Target="http://ru.wikipedia.org/wiki/%D0%9C%D0%B5%D0%B4%D0%B8%D0%B0%D0%B2%D0%B5%D0%B4" TargetMode="External"/><Relationship Id="rId7" Type="http://schemas.openxmlformats.org/officeDocument/2006/relationships/hyperlink" Target="http://ru.wikipedia.org/wiki/%D0%92%D0%B8%D0%BA%D1%82%D0%BE%D1%80_%D0%94%D0%BE%D0%BB%D1%8C%D0%BD%D0%B8%D0%BA" TargetMode="External"/><Relationship Id="rId2" Type="http://schemas.openxmlformats.org/officeDocument/2006/relationships/hyperlink" Target="http://ru.wikipedia.org/wiki/%D0%A0%D0%B8%D1%81%D0%BC%D0%B5%D0%BD,_%D0%94%D1%8D%D0%B2%D0%B8%D0%B4" TargetMode="External"/><Relationship Id="rId1" Type="http://schemas.openxmlformats.org/officeDocument/2006/relationships/slideLayout" Target="../slideLayouts/slideLayout2.xml"/><Relationship Id="rId6" Type="http://schemas.openxmlformats.org/officeDocument/2006/relationships/hyperlink" Target="http://ru.wikipedia.org/wiki/%D0%9E%D1%80%D0%BD%D0%B8%D1%82%D0%BE%D0%BB%D0%BE%D0%B3" TargetMode="External"/><Relationship Id="rId5" Type="http://schemas.openxmlformats.org/officeDocument/2006/relationships/hyperlink" Target="http://ru.wikipedia.org/wiki/%D0%9C%D0%B0%D1%84%D1%84%D0%B5%D1%81%D0%BE%D0%BB%D0%B8,_%D0%9C%D0%B8%D1%88%D0%B5%D0%BB%D1%8C" TargetMode="External"/><Relationship Id="rId10" Type="http://schemas.openxmlformats.org/officeDocument/2006/relationships/hyperlink" Target="http://ru.wikipedia.org/w/index.php?title=%D0%A2%D1%83%D1%81%D0%BE%D0%B2%D0%BA%D0%B0&amp;action=edit&amp;redlink=1" TargetMode="External"/><Relationship Id="rId4" Type="http://schemas.openxmlformats.org/officeDocument/2006/relationships/hyperlink" Target="http://en.wikipedia.org/wiki/Dick_Hebdige" TargetMode="External"/><Relationship Id="rId9" Type="http://schemas.openxmlformats.org/officeDocument/2006/relationships/hyperlink" Target="http://ru.wikipedia.org/wiki/%D0%9D%D0%B5%D1%84%D0%BE%D1%80%D0%BC%D0%B0%D0%BB%D1%8B"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ru.wikipedia.org/wiki/%D0%9B%D1%8E%D0%B1%D0%BE%D0%B2%D1%8C" TargetMode="External"/><Relationship Id="rId3" Type="http://schemas.openxmlformats.org/officeDocument/2006/relationships/hyperlink" Target="http://ru.wikipedia.org/wiki/%D0%A1%D1%83%D0%B1%D0%BA%D1%83%D0%BB%D1%8C%D1%82%D1%83%D1%80%D0%B0" TargetMode="External"/><Relationship Id="rId7" Type="http://schemas.openxmlformats.org/officeDocument/2006/relationships/hyperlink" Target="http://ru.wikipedia.org/wiki/%D0%9F%D1%80%D0%BE%D1%82%D0%B5%D1%81%D1%82%D0%B0%D0%BD%D1%82%D0%B8%D0%B7%D0%BC" TargetMode="External"/><Relationship Id="rId12" Type="http://schemas.openxmlformats.org/officeDocument/2006/relationships/image" Target="../media/image8.jpeg"/><Relationship Id="rId2" Type="http://schemas.openxmlformats.org/officeDocument/2006/relationships/hyperlink" Target="http://ru.wikipedia.org/wiki/%D0%A4%D0%B8%D0%BB%D0%BE%D1%81%D0%BE%D1%84%D0%B8%D1%8F" TargetMode="External"/><Relationship Id="rId1" Type="http://schemas.openxmlformats.org/officeDocument/2006/relationships/slideLayout" Target="../slideLayouts/slideLayout2.xml"/><Relationship Id="rId6" Type="http://schemas.openxmlformats.org/officeDocument/2006/relationships/hyperlink" Target="http://ru.wikipedia.org/wiki/%D0%9F%D1%83%D1%80%D0%B8%D1%82%D0%B0%D0%BD%D1%81%D0%BA%D0%B0%D1%8F_%D0%BC%D0%BE%D1%80%D0%B0%D0%BB%D1%8C" TargetMode="External"/><Relationship Id="rId11" Type="http://schemas.openxmlformats.org/officeDocument/2006/relationships/image" Target="../media/image7.jpeg"/><Relationship Id="rId5" Type="http://schemas.openxmlformats.org/officeDocument/2006/relationships/hyperlink" Target="http://ru.wikipedia.org/wiki/1970-%D0%B5" TargetMode="External"/><Relationship Id="rId10" Type="http://schemas.openxmlformats.org/officeDocument/2006/relationships/hyperlink" Target="http://ru.wikipedia.org/wiki/%D0%A1%D0%B2%D0%BE%D0%B1%D0%BE%D0%B4%D0%B0" TargetMode="External"/><Relationship Id="rId4" Type="http://schemas.openxmlformats.org/officeDocument/2006/relationships/hyperlink" Target="http://ru.wikipedia.org/wiki/1960-%D0%B5" TargetMode="External"/><Relationship Id="rId9" Type="http://schemas.openxmlformats.org/officeDocument/2006/relationships/hyperlink" Target="http://ru.wikipedia.org/wiki/%D0%9F%D0%B0%D1%86%D0%B8%D1%84%D0%B8%D0%B7%D0%B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u.wikipedia.org/wiki/%D0%9C%D1%83%D0%B7%D1%8B%D0%BA%D0%B0" TargetMode="External"/><Relationship Id="rId7" Type="http://schemas.openxmlformats.org/officeDocument/2006/relationships/image" Target="../media/image19.jpeg"/><Relationship Id="rId2" Type="http://schemas.openxmlformats.org/officeDocument/2006/relationships/hyperlink" Target="http://ru.wikipedia.org/wiki/%D0%A1%D1%83%D0%B1%D0%BA%D1%83%D0%BB%D1%8C%D1%82%D1%83%D1%80%D0%B0" TargetMode="External"/><Relationship Id="rId1" Type="http://schemas.openxmlformats.org/officeDocument/2006/relationships/slideLayout" Target="../slideLayouts/slideLayout2.xml"/><Relationship Id="rId6" Type="http://schemas.openxmlformats.org/officeDocument/2006/relationships/hyperlink" Target="http://ru.wikipedia.org/wiki/%D0%9C%D0%B5%D1%82%D0%B0%D0%BB%D0%BB%D1%83%D1%80%D0%B3%D0%B8%D1%8F" TargetMode="External"/><Relationship Id="rId5" Type="http://schemas.openxmlformats.org/officeDocument/2006/relationships/hyperlink" Target="http://ru.wikipedia.org/wiki/1970-%D0%B5" TargetMode="External"/><Relationship Id="rId4" Type="http://schemas.openxmlformats.org/officeDocument/2006/relationships/hyperlink" Target="http://ru.wikipedia.org/wiki/%D0%9C%D0%B5%D1%82%D0%B0%D0%B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2708920"/>
            <a:ext cx="5542384" cy="1470025"/>
          </a:xfrm>
        </p:spPr>
        <p:txBody>
          <a:bodyPr>
            <a:normAutofit fontScale="90000"/>
          </a:bodyPr>
          <a:lstStyle/>
          <a:p>
            <a:r>
              <a:rPr lang="ru-RU" dirty="0" smtClean="0"/>
              <a:t>            Презентация</a:t>
            </a:r>
            <a:br>
              <a:rPr lang="ru-RU" dirty="0" smtClean="0"/>
            </a:br>
            <a:r>
              <a:rPr lang="ru-RU" dirty="0" smtClean="0"/>
              <a:t>на тему: </a:t>
            </a:r>
            <a:r>
              <a:rPr lang="ru-RU" sz="4400" dirty="0" smtClean="0"/>
              <a:t>«Молодежная</a:t>
            </a:r>
            <a:r>
              <a:rPr lang="ru-RU" sz="4000" dirty="0" smtClean="0">
                <a:effectLst>
                  <a:outerShdw blurRad="38100" dist="38100" dir="2700000" algn="tl">
                    <a:srgbClr val="000000">
                      <a:alpha val="43137"/>
                    </a:srgbClr>
                  </a:outerShdw>
                </a:effectLst>
              </a:rPr>
              <a:t/>
            </a:r>
            <a:br>
              <a:rPr lang="ru-RU" sz="4000" dirty="0" smtClean="0">
                <a:effectLst>
                  <a:outerShdw blurRad="38100" dist="38100" dir="2700000" algn="tl">
                    <a:srgbClr val="000000">
                      <a:alpha val="43137"/>
                    </a:srgbClr>
                  </a:outerShdw>
                </a:effectLst>
              </a:rPr>
            </a:br>
            <a:r>
              <a:rPr lang="ru-RU" sz="4000" dirty="0" smtClean="0">
                <a:effectLst>
                  <a:outerShdw blurRad="38100" dist="38100" dir="2700000" algn="tl">
                    <a:srgbClr val="000000">
                      <a:alpha val="43137"/>
                    </a:srgbClr>
                  </a:outerShdw>
                </a:effectLst>
              </a:rPr>
              <a:t>                      </a:t>
            </a:r>
            <a:r>
              <a:rPr lang="ru-RU" sz="4400" dirty="0" smtClean="0">
                <a:effectLst>
                  <a:outerShdw blurRad="38100" dist="38100" dir="2700000" algn="tl">
                    <a:srgbClr val="000000">
                      <a:alpha val="43137"/>
                    </a:srgbClr>
                  </a:outerShdw>
                </a:effectLst>
              </a:rPr>
              <a:t>субкультура</a:t>
            </a:r>
            <a:r>
              <a:rPr lang="ru-RU" sz="4400" dirty="0" smtClean="0"/>
              <a:t>»</a:t>
            </a:r>
            <a:endParaRPr lang="ru-RU" sz="4400" dirty="0"/>
          </a:p>
        </p:txBody>
      </p:sp>
      <p:sp>
        <p:nvSpPr>
          <p:cNvPr id="3" name="Подзаголовок 2"/>
          <p:cNvSpPr>
            <a:spLocks noGrp="1"/>
          </p:cNvSpPr>
          <p:nvPr>
            <p:ph type="subTitle" idx="1"/>
          </p:nvPr>
        </p:nvSpPr>
        <p:spPr>
          <a:xfrm>
            <a:off x="5364088" y="4581128"/>
            <a:ext cx="3528392" cy="1752600"/>
          </a:xfrm>
        </p:spPr>
        <p:txBody>
          <a:bodyPr>
            <a:normAutofit fontScale="85000" lnSpcReduction="20000"/>
          </a:bodyPr>
          <a:lstStyle/>
          <a:p>
            <a:r>
              <a:rPr lang="ru-RU" dirty="0" smtClean="0">
                <a:solidFill>
                  <a:srgbClr val="0070C0"/>
                </a:solidFill>
              </a:rPr>
              <a:t>Подготовили:</a:t>
            </a:r>
          </a:p>
          <a:p>
            <a:r>
              <a:rPr lang="ru-RU" dirty="0">
                <a:solidFill>
                  <a:srgbClr val="0070C0"/>
                </a:solidFill>
              </a:rPr>
              <a:t>у</a:t>
            </a:r>
            <a:r>
              <a:rPr lang="ru-RU" dirty="0" smtClean="0">
                <a:solidFill>
                  <a:srgbClr val="0070C0"/>
                </a:solidFill>
              </a:rPr>
              <a:t>ченицы 11-2 класса</a:t>
            </a:r>
          </a:p>
          <a:p>
            <a:r>
              <a:rPr lang="ru-RU" dirty="0" smtClean="0">
                <a:solidFill>
                  <a:srgbClr val="0070C0"/>
                </a:solidFill>
              </a:rPr>
              <a:t>НВОЛШДНЗ «</a:t>
            </a:r>
            <a:r>
              <a:rPr lang="ru-RU" dirty="0" err="1" smtClean="0">
                <a:solidFill>
                  <a:srgbClr val="0070C0"/>
                </a:solidFill>
              </a:rPr>
              <a:t>Виктория-П</a:t>
            </a:r>
            <a:r>
              <a:rPr lang="ru-RU" dirty="0" smtClean="0">
                <a:solidFill>
                  <a:srgbClr val="0070C0"/>
                </a:solidFill>
              </a:rPr>
              <a:t>»</a:t>
            </a:r>
          </a:p>
          <a:p>
            <a:r>
              <a:rPr lang="ru-RU" dirty="0" smtClean="0">
                <a:solidFill>
                  <a:srgbClr val="0070C0"/>
                </a:solidFill>
              </a:rPr>
              <a:t>Тетерева Евгения</a:t>
            </a:r>
          </a:p>
          <a:p>
            <a:r>
              <a:rPr lang="ru-RU" dirty="0" smtClean="0">
                <a:solidFill>
                  <a:srgbClr val="0070C0"/>
                </a:solidFill>
              </a:rPr>
              <a:t>Жигарёва Наталия</a:t>
            </a:r>
            <a:endParaRPr lang="ru-RU" dirty="0">
              <a:solidFill>
                <a:srgbClr val="0070C0"/>
              </a:solidFill>
            </a:endParaRPr>
          </a:p>
        </p:txBody>
      </p:sp>
      <p:pic>
        <p:nvPicPr>
          <p:cNvPr id="4" name="Рисунок 3" descr="vozniknovenie_hippi_kak_subkultury_2.jpg"/>
          <p:cNvPicPr>
            <a:picLocks noChangeAspect="1"/>
          </p:cNvPicPr>
          <p:nvPr/>
        </p:nvPicPr>
        <p:blipFill>
          <a:blip r:embed="rId2" cstate="print"/>
          <a:stretch>
            <a:fillRect/>
          </a:stretch>
        </p:blipFill>
        <p:spPr>
          <a:xfrm>
            <a:off x="1259632" y="4221088"/>
            <a:ext cx="3377877" cy="2307154"/>
          </a:xfrm>
          <a:prstGeom prst="rect">
            <a:avLst/>
          </a:prstGeom>
          <a:ln>
            <a:noFill/>
          </a:ln>
          <a:effectLst>
            <a:softEdge rad="112500"/>
          </a:effectLst>
        </p:spPr>
      </p:pic>
      <p:pic>
        <p:nvPicPr>
          <p:cNvPr id="5" name="Рисунок 4" descr="225px-Fani_Castle_Party_2009_21.jpg"/>
          <p:cNvPicPr>
            <a:picLocks noChangeAspect="1"/>
          </p:cNvPicPr>
          <p:nvPr/>
        </p:nvPicPr>
        <p:blipFill>
          <a:blip r:embed="rId3" cstate="print"/>
          <a:stretch>
            <a:fillRect/>
          </a:stretch>
        </p:blipFill>
        <p:spPr>
          <a:xfrm>
            <a:off x="6660232" y="404664"/>
            <a:ext cx="2368213" cy="3536531"/>
          </a:xfrm>
          <a:prstGeom prst="rect">
            <a:avLst/>
          </a:prstGeom>
          <a:ln>
            <a:noFill/>
          </a:ln>
          <a:effectLst>
            <a:softEdge rad="112500"/>
          </a:effectLst>
        </p:spPr>
      </p:pic>
      <p:pic>
        <p:nvPicPr>
          <p:cNvPr id="6" name="Рисунок 5" descr="panks1.jpg"/>
          <p:cNvPicPr>
            <a:picLocks noChangeAspect="1"/>
          </p:cNvPicPr>
          <p:nvPr/>
        </p:nvPicPr>
        <p:blipFill>
          <a:blip r:embed="rId4" cstate="print"/>
          <a:stretch>
            <a:fillRect/>
          </a:stretch>
        </p:blipFill>
        <p:spPr>
          <a:xfrm>
            <a:off x="1907704" y="116632"/>
            <a:ext cx="3600400" cy="2381408"/>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60648"/>
            <a:ext cx="7498080" cy="1143000"/>
          </a:xfrm>
        </p:spPr>
        <p:txBody>
          <a:bodyPr>
            <a:normAutofit/>
          </a:bodyPr>
          <a:lstStyle/>
          <a:p>
            <a:r>
              <a:rPr lang="ru-RU" sz="5400" dirty="0" smtClean="0">
                <a:latin typeface="Monotype Corsiva" pitchFamily="66" charset="0"/>
              </a:rPr>
              <a:t>Яппи</a:t>
            </a:r>
            <a:endParaRPr lang="ru-RU" sz="5400" dirty="0">
              <a:latin typeface="Monotype Corsiva" pitchFamily="66" charset="0"/>
            </a:endParaRPr>
          </a:p>
        </p:txBody>
      </p:sp>
      <p:sp>
        <p:nvSpPr>
          <p:cNvPr id="3" name="Содержимое 2"/>
          <p:cNvSpPr>
            <a:spLocks noGrp="1"/>
          </p:cNvSpPr>
          <p:nvPr>
            <p:ph idx="1"/>
          </p:nvPr>
        </p:nvSpPr>
        <p:spPr>
          <a:xfrm>
            <a:off x="827584" y="1412776"/>
            <a:ext cx="3456384" cy="4800600"/>
          </a:xfrm>
        </p:spPr>
        <p:txBody>
          <a:bodyPr>
            <a:normAutofit fontScale="47500" lnSpcReduction="20000"/>
          </a:bodyPr>
          <a:lstStyle/>
          <a:p>
            <a:pPr>
              <a:buNone/>
            </a:pPr>
            <a:r>
              <a:rPr lang="ru-RU" dirty="0" smtClean="0"/>
              <a:t>       Яппи – молодёжная субкультура, представители которой ведут активный деловой образ жизни городского профессионала. Яппи имеют высокооплачиваемую работу, в одежде предпочитают деловой стиль, следят за модой, посещают </a:t>
            </a:r>
            <a:r>
              <a:rPr lang="ru-RU" dirty="0" err="1" smtClean="0"/>
              <a:t>фитнес-центры</a:t>
            </a:r>
            <a:r>
              <a:rPr lang="ru-RU" dirty="0" smtClean="0"/>
              <a:t>. Основной критерий принадлежности к «яппи» – успешность. Уважающий себя яппи носит строгий костюм (предпочтительно тройку), шерстяной и очень дорогой, не унизывает пальцы перстнями и не закалывает галстук булавкой с рубином – это дурной вкус. Максимум, что он может себе позволить, – это запонки с бриллиантовой пылью или антикварный хронометр «с репетицией». Но даже это не рекомендуется.</a:t>
            </a:r>
            <a:endParaRPr lang="ru-RU" dirty="0"/>
          </a:p>
        </p:txBody>
      </p:sp>
      <p:pic>
        <p:nvPicPr>
          <p:cNvPr id="4" name="Рисунок 3" descr="mujskoi-stil_10.jpg"/>
          <p:cNvPicPr>
            <a:picLocks noChangeAspect="1"/>
          </p:cNvPicPr>
          <p:nvPr/>
        </p:nvPicPr>
        <p:blipFill>
          <a:blip r:embed="rId2" cstate="print"/>
          <a:stretch>
            <a:fillRect/>
          </a:stretch>
        </p:blipFill>
        <p:spPr>
          <a:xfrm>
            <a:off x="4128149" y="1124744"/>
            <a:ext cx="5015851" cy="3528392"/>
          </a:xfrm>
          <a:prstGeom prst="rect">
            <a:avLst/>
          </a:prstGeom>
        </p:spPr>
      </p:pic>
    </p:spTree>
  </p:cSld>
  <p:clrMapOvr>
    <a:masterClrMapping/>
  </p:clrMapOvr>
  <p:transition>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solidFill>
                  <a:srgbClr val="1A0864"/>
                </a:solidFill>
                <a:latin typeface="Monotype Corsiva" pitchFamily="66" charset="0"/>
              </a:rPr>
              <a:t>Влияние субкультур </a:t>
            </a:r>
            <a:endParaRPr lang="ru-RU" sz="5400" dirty="0">
              <a:solidFill>
                <a:srgbClr val="1A0864"/>
              </a:solidFill>
              <a:latin typeface="Monotype Corsiva" pitchFamily="66" charset="0"/>
            </a:endParaRPr>
          </a:p>
        </p:txBody>
      </p:sp>
      <p:sp>
        <p:nvSpPr>
          <p:cNvPr id="3" name="Содержимое 2"/>
          <p:cNvSpPr>
            <a:spLocks noGrp="1"/>
          </p:cNvSpPr>
          <p:nvPr>
            <p:ph idx="1"/>
          </p:nvPr>
        </p:nvSpPr>
        <p:spPr>
          <a:xfrm>
            <a:off x="1115616" y="1447800"/>
            <a:ext cx="7272808" cy="4800600"/>
          </a:xfrm>
        </p:spPr>
        <p:txBody>
          <a:bodyPr>
            <a:normAutofit fontScale="55000" lnSpcReduction="20000"/>
          </a:bodyPr>
          <a:lstStyle/>
          <a:p>
            <a:pPr>
              <a:buNone/>
            </a:pPr>
            <a:r>
              <a:rPr lang="ru-RU" b="1" dirty="0" smtClean="0"/>
              <a:t>      Влияние субкультур</a:t>
            </a:r>
            <a:r>
              <a:rPr lang="ru-RU" dirty="0" smtClean="0"/>
              <a:t> на подростков является одной из самых актуальных проблем, волнующих родителей. В процессе самопознания подростки пытаются осознать себя и найти свое место в жизни. Нередко их поискам сопутствуют не самые полезные эксперименты, в результате которых появляются такие проблемы, как </a:t>
            </a:r>
            <a:r>
              <a:rPr lang="ru-RU" dirty="0" smtClean="0">
                <a:hlinkClick r:id="rId2" tooltip="Подростковая наркомания"/>
              </a:rPr>
              <a:t>подростковая наркомания</a:t>
            </a:r>
            <a:r>
              <a:rPr lang="ru-RU" dirty="0" smtClean="0"/>
              <a:t>, алкоголизм. В последнее время стали распространяться различные субкультуры, в которых некоторые </a:t>
            </a:r>
            <a:r>
              <a:rPr lang="ru-RU" b="1" dirty="0" smtClean="0"/>
              <a:t>ценности отклоняются от общепризнанных</a:t>
            </a:r>
            <a:r>
              <a:rPr lang="ru-RU" dirty="0" smtClean="0"/>
              <a:t>. Этим они и беспокоят родителей, которые боятся, что влияние субкультур на их детей будет негативным. Чтобы осознать влияние субкультур на подростков, необходимо понять смысл их существования. Ведь различные молодежные течения возникают вследствие определенных тенденций общества. Агрессия в субкультурах становится ответом на несправедливость взрослых, военные конфликты и неправильное воспитание, а броский внешний вид свидетельствует о бунтарстве против норм. Поэтому </a:t>
            </a:r>
            <a:r>
              <a:rPr lang="ru-RU" b="1" dirty="0" smtClean="0"/>
              <a:t>родителям следует понять своих детей</a:t>
            </a:r>
            <a:r>
              <a:rPr lang="ru-RU" dirty="0" smtClean="0"/>
              <a:t> и дать им некоторую свободу. Подростки, как правило, «перерастают» свои увлечения. Влияние субкультур в таком случае постепенно ослабевает и со временем полностью исчезает.</a:t>
            </a:r>
          </a:p>
          <a:p>
            <a:pPr>
              <a:buNone/>
            </a:pPr>
            <a:endParaRPr lang="ru-RU"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План</a:t>
            </a:r>
            <a:endParaRPr lang="ru-RU" b="1" dirty="0">
              <a:solidFill>
                <a:srgbClr val="00B050"/>
              </a:solidFill>
            </a:endParaRPr>
          </a:p>
        </p:txBody>
      </p:sp>
      <p:sp>
        <p:nvSpPr>
          <p:cNvPr id="3" name="Содержимое 2"/>
          <p:cNvSpPr>
            <a:spLocks noGrp="1"/>
          </p:cNvSpPr>
          <p:nvPr>
            <p:ph idx="1"/>
          </p:nvPr>
        </p:nvSpPr>
        <p:spPr>
          <a:xfrm>
            <a:off x="1187624" y="1196752"/>
            <a:ext cx="7498080" cy="4800600"/>
          </a:xfrm>
        </p:spPr>
        <p:txBody>
          <a:bodyPr>
            <a:normAutofit/>
          </a:bodyPr>
          <a:lstStyle/>
          <a:p>
            <a:r>
              <a:rPr lang="ru-RU" dirty="0" smtClean="0">
                <a:solidFill>
                  <a:srgbClr val="7030A0"/>
                </a:solidFill>
                <a:latin typeface="Monotype Corsiva" pitchFamily="66" charset="0"/>
              </a:rPr>
              <a:t>История термина «субкультура»</a:t>
            </a:r>
          </a:p>
          <a:p>
            <a:r>
              <a:rPr lang="ru-RU" dirty="0" smtClean="0">
                <a:solidFill>
                  <a:srgbClr val="7030A0"/>
                </a:solidFill>
                <a:latin typeface="Monotype Corsiva" pitchFamily="66" charset="0"/>
              </a:rPr>
              <a:t>Хиппи</a:t>
            </a:r>
          </a:p>
          <a:p>
            <a:r>
              <a:rPr lang="ru-RU" dirty="0" smtClean="0">
                <a:solidFill>
                  <a:srgbClr val="7030A0"/>
                </a:solidFill>
                <a:latin typeface="Monotype Corsiva" pitchFamily="66" charset="0"/>
              </a:rPr>
              <a:t>Панки</a:t>
            </a:r>
          </a:p>
          <a:p>
            <a:r>
              <a:rPr lang="ru-RU" dirty="0" smtClean="0">
                <a:solidFill>
                  <a:srgbClr val="7030A0"/>
                </a:solidFill>
                <a:latin typeface="Monotype Corsiva" pitchFamily="66" charset="0"/>
              </a:rPr>
              <a:t>Готы</a:t>
            </a:r>
          </a:p>
          <a:p>
            <a:r>
              <a:rPr lang="ru-RU" dirty="0" err="1" smtClean="0">
                <a:solidFill>
                  <a:srgbClr val="7030A0"/>
                </a:solidFill>
                <a:latin typeface="Monotype Corsiva" pitchFamily="66" charset="0"/>
              </a:rPr>
              <a:t>Эмо</a:t>
            </a:r>
            <a:endParaRPr lang="ru-RU" dirty="0" smtClean="0">
              <a:solidFill>
                <a:srgbClr val="7030A0"/>
              </a:solidFill>
              <a:latin typeface="Monotype Corsiva" pitchFamily="66" charset="0"/>
            </a:endParaRPr>
          </a:p>
          <a:p>
            <a:r>
              <a:rPr lang="ru-RU" dirty="0" err="1" smtClean="0">
                <a:solidFill>
                  <a:srgbClr val="7030A0"/>
                </a:solidFill>
                <a:latin typeface="Monotype Corsiva" pitchFamily="66" charset="0"/>
              </a:rPr>
              <a:t>Металисты</a:t>
            </a:r>
            <a:endParaRPr lang="ru-RU" dirty="0" smtClean="0">
              <a:solidFill>
                <a:srgbClr val="7030A0"/>
              </a:solidFill>
              <a:latin typeface="Monotype Corsiva" pitchFamily="66" charset="0"/>
            </a:endParaRPr>
          </a:p>
          <a:p>
            <a:r>
              <a:rPr lang="ru-RU" dirty="0" smtClean="0">
                <a:solidFill>
                  <a:srgbClr val="7030A0"/>
                </a:solidFill>
                <a:latin typeface="Monotype Corsiva" pitchFamily="66" charset="0"/>
              </a:rPr>
              <a:t>Яппи</a:t>
            </a:r>
          </a:p>
          <a:p>
            <a:r>
              <a:rPr lang="ru-RU" dirty="0" smtClean="0">
                <a:solidFill>
                  <a:srgbClr val="7030A0"/>
                </a:solidFill>
                <a:latin typeface="Monotype Corsiva" pitchFamily="66" charset="0"/>
              </a:rPr>
              <a:t>Влияние субкультур</a:t>
            </a:r>
          </a:p>
        </p:txBody>
      </p:sp>
      <p:pic>
        <p:nvPicPr>
          <p:cNvPr id="4" name="Рисунок 3" descr="96532934_1270819934_31467256_1674145.jpg"/>
          <p:cNvPicPr>
            <a:picLocks noChangeAspect="1"/>
          </p:cNvPicPr>
          <p:nvPr/>
        </p:nvPicPr>
        <p:blipFill>
          <a:blip r:embed="rId2" cstate="print"/>
          <a:stretch>
            <a:fillRect/>
          </a:stretch>
        </p:blipFill>
        <p:spPr>
          <a:xfrm>
            <a:off x="5220072" y="1772816"/>
            <a:ext cx="3672408" cy="2448272"/>
          </a:xfrm>
          <a:prstGeom prst="rect">
            <a:avLst/>
          </a:prstGeom>
        </p:spPr>
      </p:pic>
      <p:pic>
        <p:nvPicPr>
          <p:cNvPr id="5" name="Рисунок 4" descr="Hippi.jpg"/>
          <p:cNvPicPr>
            <a:picLocks noChangeAspect="1"/>
          </p:cNvPicPr>
          <p:nvPr/>
        </p:nvPicPr>
        <p:blipFill>
          <a:blip r:embed="rId3" cstate="print"/>
          <a:stretch>
            <a:fillRect/>
          </a:stretch>
        </p:blipFill>
        <p:spPr>
          <a:xfrm>
            <a:off x="6084168" y="4293096"/>
            <a:ext cx="2808312" cy="2426198"/>
          </a:xfrm>
          <a:prstGeom prst="rect">
            <a:avLst/>
          </a:prstGeom>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06090"/>
          </a:xfrm>
        </p:spPr>
        <p:txBody>
          <a:bodyPr>
            <a:normAutofit fontScale="90000"/>
          </a:bodyPr>
          <a:lstStyle/>
          <a:p>
            <a:r>
              <a:rPr lang="ru-RU" dirty="0" smtClean="0">
                <a:solidFill>
                  <a:schemeClr val="accent6">
                    <a:lumMod val="75000"/>
                  </a:schemeClr>
                </a:solidFill>
                <a:latin typeface="Monotype Corsiva" pitchFamily="66" charset="0"/>
              </a:rPr>
              <a:t>История термина «субкультура»</a:t>
            </a:r>
            <a:r>
              <a:rPr lang="ru-RU" dirty="0" smtClean="0"/>
              <a:t/>
            </a:r>
            <a:br>
              <a:rPr lang="ru-RU" dirty="0" smtClean="0"/>
            </a:br>
            <a:endParaRPr lang="ru-RU" dirty="0"/>
          </a:p>
        </p:txBody>
      </p:sp>
      <p:sp>
        <p:nvSpPr>
          <p:cNvPr id="3" name="Содержимое 2"/>
          <p:cNvSpPr>
            <a:spLocks noGrp="1"/>
          </p:cNvSpPr>
          <p:nvPr>
            <p:ph idx="1"/>
          </p:nvPr>
        </p:nvSpPr>
        <p:spPr>
          <a:xfrm>
            <a:off x="1043608" y="836712"/>
            <a:ext cx="7890080" cy="5411688"/>
          </a:xfrm>
        </p:spPr>
        <p:txBody>
          <a:bodyPr>
            <a:normAutofit fontScale="62500" lnSpcReduction="20000"/>
          </a:bodyPr>
          <a:lstStyle/>
          <a:p>
            <a:pPr>
              <a:buNone/>
            </a:pPr>
            <a:r>
              <a:rPr lang="ru-RU" dirty="0" smtClean="0"/>
              <a:t>      В 1950 году американский социолог </a:t>
            </a:r>
            <a:r>
              <a:rPr lang="ru-RU" dirty="0" smtClean="0">
                <a:solidFill>
                  <a:schemeClr val="accent5">
                    <a:lumMod val="60000"/>
                    <a:lumOff val="40000"/>
                  </a:schemeClr>
                </a:solidFill>
                <a:hlinkClick r:id="rId2" tooltip="Рисмен, Дэвид"/>
              </a:rPr>
              <a:t>Дэвид </a:t>
            </a:r>
            <a:r>
              <a:rPr lang="ru-RU" dirty="0" err="1" smtClean="0">
                <a:solidFill>
                  <a:schemeClr val="accent5">
                    <a:lumMod val="60000"/>
                    <a:lumOff val="40000"/>
                  </a:schemeClr>
                </a:solidFill>
                <a:hlinkClick r:id="rId2" tooltip="Рисмен, Дэвид"/>
              </a:rPr>
              <a:t>Рисмен</a:t>
            </a:r>
            <a:r>
              <a:rPr lang="ru-RU" dirty="0" smtClean="0"/>
              <a:t> в своих исследованиях вывел понятие субкультуры как группы людей, преднамеренно избирающих стиль и ценности, предпочитаемые меньшинством. Более тщательный анализ явления и понятия субкультуры провёл британский социолог и </a:t>
            </a:r>
            <a:r>
              <a:rPr lang="ru-RU" dirty="0" err="1" smtClean="0">
                <a:hlinkClick r:id="rId3" tooltip="Медиавед"/>
              </a:rPr>
              <a:t>медиавед</a:t>
            </a:r>
            <a:r>
              <a:rPr lang="ru-RU" dirty="0" smtClean="0"/>
              <a:t> </a:t>
            </a:r>
            <a:r>
              <a:rPr lang="en-US" dirty="0" smtClean="0"/>
              <a:t> </a:t>
            </a:r>
            <a:r>
              <a:rPr lang="ru-RU" dirty="0" smtClean="0">
                <a:hlinkClick r:id="rId4" tooltip="en:Dick Hebdige"/>
              </a:rPr>
              <a:t>Дик </a:t>
            </a:r>
            <a:r>
              <a:rPr lang="ru-RU" dirty="0" err="1" smtClean="0">
                <a:hlinkClick r:id="rId4" tooltip="en:Dick Hebdige"/>
              </a:rPr>
              <a:t>Хэбдидж</a:t>
            </a:r>
            <a:r>
              <a:rPr lang="ru-RU" dirty="0" smtClean="0"/>
              <a:t> в  своей книге «Субкультура: значение стиля». По его мнению, субкультуры привлекают людей со схожими вкусами, которых не удовлетворяют общепринятые стандарты и ценности.</a:t>
            </a:r>
          </a:p>
          <a:p>
            <a:pPr>
              <a:buNone/>
            </a:pPr>
            <a:r>
              <a:rPr lang="ru-RU" dirty="0" smtClean="0"/>
              <a:t>       Французский социолог </a:t>
            </a:r>
            <a:r>
              <a:rPr lang="ru-RU" dirty="0" smtClean="0">
                <a:hlinkClick r:id="rId5" tooltip="Маффесоли, Мишель"/>
              </a:rPr>
              <a:t>Мишель </a:t>
            </a:r>
            <a:r>
              <a:rPr lang="ru-RU" dirty="0" err="1" smtClean="0">
                <a:hlinkClick r:id="rId5" tooltip="Маффесоли, Мишель"/>
              </a:rPr>
              <a:t>Мафессоли</a:t>
            </a:r>
            <a:r>
              <a:rPr lang="ru-RU" dirty="0" smtClean="0"/>
              <a:t> в своих трудах использовал понятие «городские племена» для обозначения молодёжных субкультур. Российский </a:t>
            </a:r>
            <a:r>
              <a:rPr lang="ru-RU" dirty="0" smtClean="0">
                <a:hlinkClick r:id="rId6" tooltip="Орнитолог"/>
              </a:rPr>
              <a:t>орнитолог</a:t>
            </a:r>
            <a:r>
              <a:rPr lang="ru-RU" dirty="0" smtClean="0"/>
              <a:t>  </a:t>
            </a:r>
            <a:r>
              <a:rPr lang="ru-RU" dirty="0" smtClean="0">
                <a:hlinkClick r:id="rId7" tooltip="Виктор Дольник"/>
              </a:rPr>
              <a:t>Виктор Дольник</a:t>
            </a:r>
            <a:r>
              <a:rPr lang="ru-RU" dirty="0" smtClean="0"/>
              <a:t> в книге «</a:t>
            </a:r>
            <a:r>
              <a:rPr lang="ru-RU" dirty="0" smtClean="0">
                <a:hlinkClick r:id="rId8" tooltip="Непослушное дитя биосферы"/>
              </a:rPr>
              <a:t>Непослушное дитя биосферы</a:t>
            </a:r>
            <a:r>
              <a:rPr lang="ru-RU" dirty="0" smtClean="0"/>
              <a:t>» использовал понятие «клубы».</a:t>
            </a:r>
          </a:p>
          <a:p>
            <a:pPr>
              <a:buNone/>
            </a:pPr>
            <a:r>
              <a:rPr lang="ru-RU" dirty="0" smtClean="0"/>
              <a:t>       В СССР для обозначения членов молодёжных субкультур использовался термин «Неформальные объединения молодёжи», отсюда жаргонное слово «</a:t>
            </a:r>
            <a:r>
              <a:rPr lang="ru-RU" dirty="0" smtClean="0">
                <a:hlinkClick r:id="rId9" tooltip="Неформалы"/>
              </a:rPr>
              <a:t>неформалы</a:t>
            </a:r>
            <a:r>
              <a:rPr lang="ru-RU" dirty="0" smtClean="0"/>
              <a:t>». Иногда для обозначения </a:t>
            </a:r>
            <a:r>
              <a:rPr lang="ru-RU" dirty="0" err="1" smtClean="0"/>
              <a:t>субкультурного</a:t>
            </a:r>
            <a:r>
              <a:rPr lang="ru-RU" dirty="0" smtClean="0"/>
              <a:t> сообщества используется жаргонное слово «</a:t>
            </a:r>
            <a:r>
              <a:rPr lang="ru-RU" dirty="0" smtClean="0">
                <a:hlinkClick r:id="rId10" tooltip="Тусовка (страница отсутствует)"/>
              </a:rPr>
              <a:t>тусовка</a:t>
            </a:r>
            <a:r>
              <a:rPr lang="ru-RU" dirty="0" smtClean="0"/>
              <a:t>».</a:t>
            </a:r>
          </a:p>
          <a:p>
            <a:pPr>
              <a:buNone/>
            </a:pPr>
            <a:endParaRPr lang="ru-RU" dirty="0"/>
          </a:p>
        </p:txBody>
      </p:sp>
    </p:spTree>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5300" dirty="0" smtClean="0">
                <a:solidFill>
                  <a:srgbClr val="00B050"/>
                </a:solidFill>
                <a:latin typeface="Monotype Corsiva" pitchFamily="66" charset="0"/>
              </a:rPr>
              <a:t>Хиппи</a:t>
            </a:r>
            <a:r>
              <a:rPr lang="ru-RU" dirty="0" smtClean="0">
                <a:solidFill>
                  <a:srgbClr val="00B050"/>
                </a:solidFill>
              </a:rPr>
              <a:t/>
            </a:r>
            <a:br>
              <a:rPr lang="ru-RU" dirty="0" smtClean="0">
                <a:solidFill>
                  <a:srgbClr val="00B050"/>
                </a:solidFill>
              </a:rPr>
            </a:br>
            <a:endParaRPr lang="ru-RU" dirty="0">
              <a:solidFill>
                <a:srgbClr val="00B050"/>
              </a:solidFill>
            </a:endParaRPr>
          </a:p>
        </p:txBody>
      </p:sp>
      <p:sp>
        <p:nvSpPr>
          <p:cNvPr id="3" name="Содержимое 2"/>
          <p:cNvSpPr>
            <a:spLocks noGrp="1"/>
          </p:cNvSpPr>
          <p:nvPr>
            <p:ph idx="1"/>
          </p:nvPr>
        </p:nvSpPr>
        <p:spPr>
          <a:xfrm>
            <a:off x="971600" y="980728"/>
            <a:ext cx="4392488" cy="5040560"/>
          </a:xfrm>
        </p:spPr>
        <p:txBody>
          <a:bodyPr>
            <a:normAutofit fontScale="32500" lnSpcReduction="20000"/>
          </a:bodyPr>
          <a:lstStyle/>
          <a:p>
            <a:pPr>
              <a:buNone/>
            </a:pPr>
            <a:r>
              <a:rPr lang="ru-RU" b="1" dirty="0" smtClean="0"/>
              <a:t>           </a:t>
            </a:r>
            <a:r>
              <a:rPr lang="ru-RU" sz="4300" b="1" dirty="0" err="1" smtClean="0"/>
              <a:t>Хи́ппи</a:t>
            </a:r>
            <a:r>
              <a:rPr lang="ru-RU" sz="4300" dirty="0" smtClean="0"/>
              <a:t>  </a:t>
            </a:r>
            <a:r>
              <a:rPr lang="ru-RU" sz="4300" dirty="0" smtClean="0">
                <a:hlinkClick r:id="rId2" tooltip="Философия"/>
              </a:rPr>
              <a:t>философия</a:t>
            </a:r>
            <a:r>
              <a:rPr lang="ru-RU" sz="4300" dirty="0" smtClean="0"/>
              <a:t> и </a:t>
            </a:r>
            <a:r>
              <a:rPr lang="ru-RU" sz="4300" dirty="0" smtClean="0">
                <a:hlinkClick r:id="rId3" tooltip="Субкультура"/>
              </a:rPr>
              <a:t>субкультура</a:t>
            </a:r>
            <a:r>
              <a:rPr lang="ru-RU" sz="4300" dirty="0" smtClean="0"/>
              <a:t>, изначально возникшая в </a:t>
            </a:r>
            <a:r>
              <a:rPr lang="ru-RU" sz="4300" dirty="0" smtClean="0">
                <a:hlinkClick r:id="rId4" tooltip="1960-е"/>
              </a:rPr>
              <a:t>1960</a:t>
            </a:r>
            <a:r>
              <a:rPr lang="ru-RU" sz="4300" dirty="0" smtClean="0"/>
              <a:t> годах в  </a:t>
            </a:r>
            <a:r>
              <a:rPr lang="ru-RU" sz="4300" dirty="0" err="1" smtClean="0"/>
              <a:t>Сан-Франциско.Расцвет</a:t>
            </a:r>
            <a:r>
              <a:rPr lang="ru-RU" sz="4300" dirty="0" smtClean="0"/>
              <a:t> движения пришелся на конец </a:t>
            </a:r>
            <a:r>
              <a:rPr lang="ru-RU" sz="4300" dirty="0" smtClean="0">
                <a:hlinkClick r:id="rId4" tooltip="1960-е"/>
              </a:rPr>
              <a:t>1960</a:t>
            </a:r>
            <a:r>
              <a:rPr lang="ru-RU" sz="4300" dirty="0" smtClean="0"/>
              <a:t>-начало </a:t>
            </a:r>
            <a:r>
              <a:rPr lang="ru-RU" sz="4300" dirty="0" smtClean="0">
                <a:hlinkClick r:id="rId5" tooltip="1970-е"/>
              </a:rPr>
              <a:t>1970</a:t>
            </a:r>
            <a:r>
              <a:rPr lang="ru-RU" sz="4300" dirty="0" smtClean="0"/>
              <a:t> годов. Первоначально хиппи выступали против </a:t>
            </a:r>
            <a:r>
              <a:rPr lang="ru-RU" sz="4300" dirty="0" smtClean="0">
                <a:hlinkClick r:id="rId6" tooltip="Пуританская мораль"/>
              </a:rPr>
              <a:t>пуританской морали</a:t>
            </a:r>
            <a:r>
              <a:rPr lang="ru-RU" sz="4300" dirty="0" smtClean="0"/>
              <a:t> некоторых </a:t>
            </a:r>
            <a:r>
              <a:rPr lang="ru-RU" sz="4300" dirty="0" smtClean="0">
                <a:hlinkClick r:id="rId7" tooltip="Протестантизм"/>
              </a:rPr>
              <a:t>протестантских церквей</a:t>
            </a:r>
            <a:r>
              <a:rPr lang="ru-RU" sz="4300" dirty="0" smtClean="0"/>
              <a:t>, а также пропагандировали стремление вернуться к природной чистоте через </a:t>
            </a:r>
            <a:r>
              <a:rPr lang="ru-RU" sz="4300" dirty="0" smtClean="0">
                <a:hlinkClick r:id="rId8" tooltip="Любовь"/>
              </a:rPr>
              <a:t>любовь</a:t>
            </a:r>
            <a:r>
              <a:rPr lang="ru-RU" sz="4300" dirty="0" smtClean="0"/>
              <a:t> и </a:t>
            </a:r>
            <a:r>
              <a:rPr lang="ru-RU" sz="4300" dirty="0" smtClean="0">
                <a:hlinkClick r:id="rId9" tooltip="Пацифизм"/>
              </a:rPr>
              <a:t>пацифизм</a:t>
            </a:r>
            <a:r>
              <a:rPr lang="ru-RU" sz="4300" dirty="0" smtClean="0"/>
              <a:t>.</a:t>
            </a:r>
          </a:p>
          <a:p>
            <a:pPr>
              <a:buNone/>
            </a:pPr>
            <a:r>
              <a:rPr lang="ru-RU" sz="4300" dirty="0" smtClean="0"/>
              <a:t>      </a:t>
            </a:r>
            <a:r>
              <a:rPr lang="ru-RU" sz="4300" b="1" i="1" dirty="0" smtClean="0">
                <a:solidFill>
                  <a:srgbClr val="00B0F0"/>
                </a:solidFill>
              </a:rPr>
              <a:t>   Хиппи верит:</a:t>
            </a:r>
          </a:p>
          <a:p>
            <a:r>
              <a:rPr lang="ru-RU" sz="4300" dirty="0" smtClean="0"/>
              <a:t>что человек должен быть </a:t>
            </a:r>
            <a:r>
              <a:rPr lang="ru-RU" sz="4300" dirty="0" smtClean="0">
                <a:hlinkClick r:id="rId10" tooltip="Свобода"/>
              </a:rPr>
              <a:t>свободным</a:t>
            </a:r>
            <a:r>
              <a:rPr lang="ru-RU" sz="4300" dirty="0" smtClean="0"/>
              <a:t>;</a:t>
            </a:r>
          </a:p>
          <a:p>
            <a:r>
              <a:rPr lang="ru-RU" sz="4300" dirty="0" smtClean="0"/>
              <a:t>что достичь свободы можно, лишь изменив внутренний строй души;</a:t>
            </a:r>
          </a:p>
          <a:p>
            <a:r>
              <a:rPr lang="ru-RU" sz="4300" dirty="0" smtClean="0"/>
              <a:t>что поступки внутренне раскованного человека определяются стремлением оберегать свою свободу как величайшую драгоценность;</a:t>
            </a:r>
          </a:p>
          <a:p>
            <a:r>
              <a:rPr lang="ru-RU" sz="4300" dirty="0" smtClean="0"/>
              <a:t>что красота и свобода тождественны друг другу и что реализация того и другого — чисто духовная проблема;</a:t>
            </a:r>
          </a:p>
          <a:p>
            <a:r>
              <a:rPr lang="ru-RU" sz="4300" dirty="0" smtClean="0"/>
              <a:t>что все, кто разделяет сказанное выше, образуют духовную общину;</a:t>
            </a:r>
          </a:p>
          <a:p>
            <a:r>
              <a:rPr lang="ru-RU" sz="4300" dirty="0" smtClean="0"/>
              <a:t>что духовная община — идеальная форма общежития;</a:t>
            </a:r>
          </a:p>
          <a:p>
            <a:r>
              <a:rPr lang="ru-RU" sz="4300" dirty="0" smtClean="0"/>
              <a:t>что все, думающие иначе, заблуждаются</a:t>
            </a:r>
          </a:p>
          <a:p>
            <a:pPr>
              <a:buNone/>
            </a:pPr>
            <a:endParaRPr lang="ru-RU" dirty="0"/>
          </a:p>
        </p:txBody>
      </p:sp>
      <p:pic>
        <p:nvPicPr>
          <p:cNvPr id="5" name="Рисунок 4" descr="3-копия.jpg"/>
          <p:cNvPicPr>
            <a:picLocks noChangeAspect="1"/>
          </p:cNvPicPr>
          <p:nvPr/>
        </p:nvPicPr>
        <p:blipFill>
          <a:blip r:embed="rId11" cstate="print"/>
          <a:stretch>
            <a:fillRect/>
          </a:stretch>
        </p:blipFill>
        <p:spPr>
          <a:xfrm>
            <a:off x="5580112" y="332656"/>
            <a:ext cx="3072384" cy="3072384"/>
          </a:xfrm>
          <a:prstGeom prst="rect">
            <a:avLst/>
          </a:prstGeom>
        </p:spPr>
      </p:pic>
      <p:pic>
        <p:nvPicPr>
          <p:cNvPr id="6" name="Рисунок 5" descr="d95bb8fb369f.jpg"/>
          <p:cNvPicPr>
            <a:picLocks noChangeAspect="1"/>
          </p:cNvPicPr>
          <p:nvPr/>
        </p:nvPicPr>
        <p:blipFill>
          <a:blip r:embed="rId12" cstate="print"/>
          <a:stretch>
            <a:fillRect/>
          </a:stretch>
        </p:blipFill>
        <p:spPr>
          <a:xfrm>
            <a:off x="5220072" y="4149080"/>
            <a:ext cx="3697055" cy="2448272"/>
          </a:xfrm>
          <a:prstGeom prst="rect">
            <a:avLst/>
          </a:prstGeo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55576" y="1844824"/>
            <a:ext cx="3888432" cy="4608512"/>
          </a:xfrm>
        </p:spPr>
        <p:txBody>
          <a:bodyPr>
            <a:normAutofit fontScale="55000" lnSpcReduction="20000"/>
          </a:bodyPr>
          <a:lstStyle/>
          <a:p>
            <a:pPr>
              <a:buNone/>
            </a:pPr>
            <a:r>
              <a:rPr lang="ru-RU" dirty="0" smtClean="0"/>
              <a:t>      </a:t>
            </a:r>
          </a:p>
          <a:p>
            <a:pPr>
              <a:buNone/>
            </a:pPr>
            <a:r>
              <a:rPr lang="ru-RU" dirty="0" smtClean="0"/>
              <a:t>      Близки по многим параметрам к хиппи </a:t>
            </a:r>
            <a:r>
              <a:rPr lang="ru-RU" dirty="0" err="1" smtClean="0"/>
              <a:t>растаманы</a:t>
            </a:r>
            <a:r>
              <a:rPr lang="ru-RU" dirty="0" smtClean="0"/>
              <a:t>. </a:t>
            </a:r>
            <a:r>
              <a:rPr lang="ru-RU" dirty="0" err="1" smtClean="0"/>
              <a:t>Растафари</a:t>
            </a:r>
            <a:r>
              <a:rPr lang="ru-RU" dirty="0" smtClean="0"/>
              <a:t> (</a:t>
            </a:r>
            <a:r>
              <a:rPr lang="ru-RU" dirty="0" err="1" smtClean="0"/>
              <a:t>раста</a:t>
            </a:r>
            <a:r>
              <a:rPr lang="ru-RU" dirty="0" smtClean="0"/>
              <a:t>) – это религия всеобщего господа </a:t>
            </a:r>
            <a:r>
              <a:rPr lang="ru-RU" dirty="0" err="1" smtClean="0"/>
              <a:t>Джа</a:t>
            </a:r>
            <a:r>
              <a:rPr lang="ru-RU" dirty="0" smtClean="0"/>
              <a:t> . </a:t>
            </a:r>
            <a:r>
              <a:rPr lang="ru-RU" dirty="0" err="1" smtClean="0"/>
              <a:t>Растаманы</a:t>
            </a:r>
            <a:r>
              <a:rPr lang="ru-RU" dirty="0" smtClean="0"/>
              <a:t> – убежденные пацифисты, особенно протестуют против расизма. Две особенности утвердили всемирный характер </a:t>
            </a:r>
            <a:r>
              <a:rPr lang="ru-RU" dirty="0" err="1" smtClean="0"/>
              <a:t>раста-движения</a:t>
            </a:r>
            <a:r>
              <a:rPr lang="ru-RU" dirty="0" smtClean="0"/>
              <a:t> – марихуана и регги. </a:t>
            </a:r>
            <a:r>
              <a:rPr lang="ru-RU" dirty="0" err="1" smtClean="0"/>
              <a:t>Растаманский</a:t>
            </a:r>
            <a:r>
              <a:rPr lang="ru-RU" dirty="0" smtClean="0"/>
              <a:t> быт так же предусматривает здоровый образ жизни, запрет на табак и алкоголь, вегетарианство, занятия искусством. Их символы – красно-желто-зеленая шапочка «</a:t>
            </a:r>
            <a:r>
              <a:rPr lang="ru-RU" dirty="0" err="1" smtClean="0"/>
              <a:t>пацифик</a:t>
            </a:r>
            <a:r>
              <a:rPr lang="ru-RU" dirty="0" smtClean="0"/>
              <a:t>», натянутые на </a:t>
            </a:r>
            <a:r>
              <a:rPr lang="ru-RU" dirty="0" err="1" smtClean="0"/>
              <a:t>косицы-дредлокс</a:t>
            </a:r>
            <a:r>
              <a:rPr lang="ru-RU" dirty="0" smtClean="0"/>
              <a:t> («</a:t>
            </a:r>
            <a:r>
              <a:rPr lang="ru-RU" dirty="0" err="1" smtClean="0"/>
              <a:t>дреды</a:t>
            </a:r>
            <a:r>
              <a:rPr lang="ru-RU" dirty="0" smtClean="0"/>
              <a:t>»). </a:t>
            </a:r>
            <a:r>
              <a:rPr lang="ru-RU" dirty="0" err="1" smtClean="0"/>
              <a:t>Растаманов</a:t>
            </a:r>
            <a:r>
              <a:rPr lang="ru-RU" dirty="0" smtClean="0"/>
              <a:t> часто можно встретить в компании хиппи. </a:t>
            </a:r>
            <a:endParaRPr lang="ru-RU" dirty="0"/>
          </a:p>
        </p:txBody>
      </p:sp>
      <p:pic>
        <p:nvPicPr>
          <p:cNvPr id="4" name="Рисунок 3" descr="havU8MJVaT4.jpg"/>
          <p:cNvPicPr>
            <a:picLocks noChangeAspect="1"/>
          </p:cNvPicPr>
          <p:nvPr/>
        </p:nvPicPr>
        <p:blipFill>
          <a:blip r:embed="rId2" cstate="print"/>
          <a:stretch>
            <a:fillRect/>
          </a:stretch>
        </p:blipFill>
        <p:spPr>
          <a:xfrm>
            <a:off x="5004048" y="3717032"/>
            <a:ext cx="3708624" cy="2425440"/>
          </a:xfrm>
          <a:prstGeom prst="rect">
            <a:avLst/>
          </a:prstGeom>
        </p:spPr>
      </p:pic>
      <p:pic>
        <p:nvPicPr>
          <p:cNvPr id="5" name="Рисунок 4" descr="rasta-300x193.jpg"/>
          <p:cNvPicPr>
            <a:picLocks noChangeAspect="1"/>
          </p:cNvPicPr>
          <p:nvPr/>
        </p:nvPicPr>
        <p:blipFill>
          <a:blip r:embed="rId3" cstate="print"/>
          <a:stretch>
            <a:fillRect/>
          </a:stretch>
        </p:blipFill>
        <p:spPr>
          <a:xfrm>
            <a:off x="1619672" y="70307"/>
            <a:ext cx="3024336" cy="1945657"/>
          </a:xfrm>
          <a:prstGeom prst="rect">
            <a:avLst/>
          </a:prstGeom>
        </p:spPr>
      </p:pic>
      <p:pic>
        <p:nvPicPr>
          <p:cNvPr id="6" name="Рисунок 5" descr="Hippie.jpg"/>
          <p:cNvPicPr>
            <a:picLocks noChangeAspect="1"/>
          </p:cNvPicPr>
          <p:nvPr/>
        </p:nvPicPr>
        <p:blipFill>
          <a:blip r:embed="rId4" cstate="print"/>
          <a:stretch>
            <a:fillRect/>
          </a:stretch>
        </p:blipFill>
        <p:spPr>
          <a:xfrm>
            <a:off x="5292080" y="332656"/>
            <a:ext cx="3669010" cy="2696879"/>
          </a:xfrm>
          <a:prstGeom prst="rect">
            <a:avLst/>
          </a:prstGeom>
        </p:spPr>
      </p:pic>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solidFill>
                  <a:schemeClr val="accent3"/>
                </a:solidFill>
                <a:latin typeface="Monotype Corsiva" pitchFamily="66" charset="0"/>
              </a:rPr>
              <a:t>Панки </a:t>
            </a:r>
            <a:endParaRPr lang="ru-RU" sz="5400" dirty="0">
              <a:solidFill>
                <a:schemeClr val="accent3"/>
              </a:solidFill>
              <a:latin typeface="Monotype Corsiva" pitchFamily="66" charset="0"/>
            </a:endParaRPr>
          </a:p>
        </p:txBody>
      </p:sp>
      <p:sp>
        <p:nvSpPr>
          <p:cNvPr id="3" name="Содержимое 2"/>
          <p:cNvSpPr>
            <a:spLocks noGrp="1"/>
          </p:cNvSpPr>
          <p:nvPr>
            <p:ph idx="1"/>
          </p:nvPr>
        </p:nvSpPr>
        <p:spPr>
          <a:xfrm>
            <a:off x="683568" y="1412776"/>
            <a:ext cx="3816424" cy="4800600"/>
          </a:xfrm>
        </p:spPr>
        <p:txBody>
          <a:bodyPr>
            <a:normAutofit fontScale="47500" lnSpcReduction="20000"/>
          </a:bodyPr>
          <a:lstStyle/>
          <a:p>
            <a:pPr>
              <a:buNone/>
            </a:pPr>
            <a:r>
              <a:rPr lang="ru-RU" dirty="0" smtClean="0"/>
              <a:t>       Движение панков зародилось в середине 1970-х гг. XX в. в Англии в период тяжелого экономического кризиса. Главный лозунг панков – «Нет будущего!». Философия панков – философия «потерянного поколения», простая до предела: в свинарнике лучше и самим быть свиньями. Они окончательно решили, что изменить мир к лучшему нельзя, и поэтому на жизни и карьере в старом понимании этого слова был поставлен крест. По политическим пристрастиям панки считаются анархистами. Отсюда их основной символ – стилизованная буква «А».Стандартной </a:t>
            </a:r>
            <a:r>
              <a:rPr lang="ru-RU" dirty="0" err="1" smtClean="0"/>
              <a:t>панковской</a:t>
            </a:r>
            <a:r>
              <a:rPr lang="ru-RU" dirty="0" smtClean="0"/>
              <a:t> прической считается «ирокез» – полоска длинных вертикально стоящих волос на стриженой голове. Панки предпочитают рваную, грязную одежду. Панки – самые заядлые </a:t>
            </a:r>
            <a:r>
              <a:rPr lang="ru-RU" dirty="0" err="1" smtClean="0"/>
              <a:t>тусовщики</a:t>
            </a:r>
            <a:r>
              <a:rPr lang="ru-RU" dirty="0" smtClean="0"/>
              <a:t>, большие «специалисты» по выпивке, наркотикам, дракам – видимо, от безделья.</a:t>
            </a:r>
            <a:endParaRPr lang="ru-RU" dirty="0"/>
          </a:p>
        </p:txBody>
      </p:sp>
      <p:pic>
        <p:nvPicPr>
          <p:cNvPr id="4" name="Рисунок 3" descr="74849_1188153380_13087354_D09FD0B0D0BDD0BAD18120D0BDD0BED18220D0B4D0B5D0B0D0B42021.jpg"/>
          <p:cNvPicPr>
            <a:picLocks noChangeAspect="1"/>
          </p:cNvPicPr>
          <p:nvPr/>
        </p:nvPicPr>
        <p:blipFill>
          <a:blip r:embed="rId2" cstate="print"/>
          <a:stretch>
            <a:fillRect/>
          </a:stretch>
        </p:blipFill>
        <p:spPr>
          <a:xfrm>
            <a:off x="6588224" y="0"/>
            <a:ext cx="2329805" cy="3101811"/>
          </a:xfrm>
          <a:prstGeom prst="rect">
            <a:avLst/>
          </a:prstGeom>
        </p:spPr>
      </p:pic>
      <p:pic>
        <p:nvPicPr>
          <p:cNvPr id="5" name="Рисунок 4" descr="2530228.jpg"/>
          <p:cNvPicPr>
            <a:picLocks noChangeAspect="1"/>
          </p:cNvPicPr>
          <p:nvPr/>
        </p:nvPicPr>
        <p:blipFill>
          <a:blip r:embed="rId3" cstate="print"/>
          <a:stretch>
            <a:fillRect/>
          </a:stretch>
        </p:blipFill>
        <p:spPr>
          <a:xfrm>
            <a:off x="6238875" y="2420888"/>
            <a:ext cx="2905125" cy="3714750"/>
          </a:xfrm>
          <a:prstGeom prst="rect">
            <a:avLst/>
          </a:prstGeom>
        </p:spPr>
      </p:pic>
      <p:pic>
        <p:nvPicPr>
          <p:cNvPr id="7" name="Рисунок 6" descr="8770031_1195337623_tn.jpg"/>
          <p:cNvPicPr>
            <a:picLocks noChangeAspect="1"/>
          </p:cNvPicPr>
          <p:nvPr/>
        </p:nvPicPr>
        <p:blipFill>
          <a:blip r:embed="rId4" cstate="print"/>
          <a:stretch>
            <a:fillRect/>
          </a:stretch>
        </p:blipFill>
        <p:spPr>
          <a:xfrm>
            <a:off x="4427984" y="116632"/>
            <a:ext cx="1728192" cy="2592288"/>
          </a:xfrm>
          <a:prstGeom prst="rect">
            <a:avLst/>
          </a:prstGeom>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solidFill>
                  <a:srgbClr val="7030A0"/>
                </a:solidFill>
                <a:latin typeface="Monotype Corsiva" pitchFamily="66" charset="0"/>
              </a:rPr>
              <a:t>Готы</a:t>
            </a:r>
            <a:endParaRPr lang="ru-RU" sz="5400" dirty="0">
              <a:solidFill>
                <a:srgbClr val="7030A0"/>
              </a:solidFill>
              <a:latin typeface="Monotype Corsiva" pitchFamily="66" charset="0"/>
            </a:endParaRPr>
          </a:p>
        </p:txBody>
      </p:sp>
      <p:sp>
        <p:nvSpPr>
          <p:cNvPr id="3" name="Содержимое 2"/>
          <p:cNvSpPr>
            <a:spLocks noGrp="1"/>
          </p:cNvSpPr>
          <p:nvPr>
            <p:ph idx="1"/>
          </p:nvPr>
        </p:nvSpPr>
        <p:spPr>
          <a:xfrm>
            <a:off x="611560" y="1484784"/>
            <a:ext cx="3672408" cy="4800600"/>
          </a:xfrm>
        </p:spPr>
        <p:txBody>
          <a:bodyPr>
            <a:normAutofit fontScale="55000" lnSpcReduction="20000"/>
          </a:bodyPr>
          <a:lstStyle/>
          <a:p>
            <a:pPr>
              <a:buNone/>
            </a:pPr>
            <a:r>
              <a:rPr lang="ru-RU" dirty="0" smtClean="0"/>
              <a:t>      Готика зародилась в конце 70-х гг. XX в. на волне пост-панка. Ранние готы достаточно много взяли у панков, они выглядели </a:t>
            </a:r>
            <a:r>
              <a:rPr lang="ru-RU" dirty="0" smtClean="0"/>
              <a:t>так</a:t>
            </a:r>
            <a:r>
              <a:rPr lang="en-US" dirty="0" smtClean="0"/>
              <a:t> </a:t>
            </a:r>
            <a:r>
              <a:rPr lang="ru-RU" dirty="0" smtClean="0"/>
              <a:t>же </a:t>
            </a:r>
            <a:r>
              <a:rPr lang="ru-RU" dirty="0" smtClean="0"/>
              <a:t>как панки, с тем лишь отличием что доминирующим цветом одежды и волос был черный (с вставками белого, красного или пурпурного) и серебряными украшениями. Вначале готами называли исключительно поклонников музыкальных готических групп. Постепенно готы приобрели собственный стиль жизни, ценностную иерархию и менталитет.</a:t>
            </a:r>
            <a:endParaRPr lang="ru-RU" dirty="0"/>
          </a:p>
        </p:txBody>
      </p:sp>
      <p:pic>
        <p:nvPicPr>
          <p:cNvPr id="4" name="Рисунок 3" descr="gots_01.jpg"/>
          <p:cNvPicPr>
            <a:picLocks noChangeAspect="1"/>
          </p:cNvPicPr>
          <p:nvPr/>
        </p:nvPicPr>
        <p:blipFill>
          <a:blip r:embed="rId2" cstate="print"/>
          <a:stretch>
            <a:fillRect/>
          </a:stretch>
        </p:blipFill>
        <p:spPr>
          <a:xfrm>
            <a:off x="5868144" y="0"/>
            <a:ext cx="3096344" cy="2646731"/>
          </a:xfrm>
          <a:prstGeom prst="rect">
            <a:avLst/>
          </a:prstGeom>
        </p:spPr>
      </p:pic>
      <p:pic>
        <p:nvPicPr>
          <p:cNvPr id="5" name="Рисунок 4" descr="gots_08.jpg"/>
          <p:cNvPicPr>
            <a:picLocks noChangeAspect="1"/>
          </p:cNvPicPr>
          <p:nvPr/>
        </p:nvPicPr>
        <p:blipFill>
          <a:blip r:embed="rId3" cstate="print"/>
          <a:stretch>
            <a:fillRect/>
          </a:stretch>
        </p:blipFill>
        <p:spPr>
          <a:xfrm>
            <a:off x="7020272" y="2708920"/>
            <a:ext cx="1937609" cy="3933056"/>
          </a:xfrm>
          <a:prstGeom prst="rect">
            <a:avLst/>
          </a:prstGeom>
        </p:spPr>
      </p:pic>
      <p:pic>
        <p:nvPicPr>
          <p:cNvPr id="6" name="Рисунок 5" descr="225px-Fani_Castle_Party_2009_21.jpg"/>
          <p:cNvPicPr>
            <a:picLocks noChangeAspect="1"/>
          </p:cNvPicPr>
          <p:nvPr/>
        </p:nvPicPr>
        <p:blipFill>
          <a:blip r:embed="rId4" cstate="print"/>
          <a:stretch>
            <a:fillRect/>
          </a:stretch>
        </p:blipFill>
        <p:spPr>
          <a:xfrm>
            <a:off x="4788024" y="3068960"/>
            <a:ext cx="2080182" cy="3106405"/>
          </a:xfrm>
          <a:prstGeom prst="rect">
            <a:avLst/>
          </a:prstGeom>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60648"/>
            <a:ext cx="7498080" cy="1143000"/>
          </a:xfrm>
        </p:spPr>
        <p:txBody>
          <a:bodyPr>
            <a:normAutofit/>
          </a:bodyPr>
          <a:lstStyle/>
          <a:p>
            <a:r>
              <a:rPr lang="ru-RU" sz="6000" dirty="0" err="1" smtClean="0">
                <a:solidFill>
                  <a:srgbClr val="EA3AD1"/>
                </a:solidFill>
                <a:latin typeface="Monotype Corsiva" pitchFamily="66" charset="0"/>
              </a:rPr>
              <a:t>Эмо</a:t>
            </a:r>
            <a:endParaRPr lang="ru-RU" sz="6000" dirty="0">
              <a:solidFill>
                <a:srgbClr val="EA3AD1"/>
              </a:solidFill>
              <a:latin typeface="Monotype Corsiva" pitchFamily="66" charset="0"/>
            </a:endParaRPr>
          </a:p>
        </p:txBody>
      </p:sp>
      <p:sp>
        <p:nvSpPr>
          <p:cNvPr id="3" name="Содержимое 2"/>
          <p:cNvSpPr>
            <a:spLocks noGrp="1"/>
          </p:cNvSpPr>
          <p:nvPr>
            <p:ph idx="1"/>
          </p:nvPr>
        </p:nvSpPr>
        <p:spPr>
          <a:xfrm>
            <a:off x="611560" y="1412776"/>
            <a:ext cx="3424424" cy="4800600"/>
          </a:xfrm>
        </p:spPr>
        <p:txBody>
          <a:bodyPr>
            <a:normAutofit fontScale="70000" lnSpcReduction="20000"/>
          </a:bodyPr>
          <a:lstStyle/>
          <a:p>
            <a:pPr>
              <a:buNone/>
            </a:pPr>
            <a:r>
              <a:rPr lang="ru-RU" dirty="0" smtClean="0"/>
              <a:t>      </a:t>
            </a:r>
            <a:r>
              <a:rPr lang="ru-RU" dirty="0" err="1" smtClean="0"/>
              <a:t>Эмо</a:t>
            </a:r>
            <a:r>
              <a:rPr lang="ru-RU" dirty="0" smtClean="0"/>
              <a:t> – сокращение от «эмоциональный» – термин, обозначающий особый вид </a:t>
            </a:r>
            <a:r>
              <a:rPr lang="ru-RU" dirty="0" err="1" smtClean="0"/>
              <a:t>хардкор-музыки</a:t>
            </a:r>
            <a:r>
              <a:rPr lang="ru-RU" dirty="0" smtClean="0"/>
              <a:t>, основанный на сокрушительных сильных эмоциях в голосе вокалиста и мелодичной, но иногда хаотичной музыкальной составляющей. Визг, плач, стоны, шепот, срывающийся на крик – отличительные особенности этого стиля.</a:t>
            </a:r>
            <a:endParaRPr lang="ru-RU" dirty="0"/>
          </a:p>
        </p:txBody>
      </p:sp>
      <p:pic>
        <p:nvPicPr>
          <p:cNvPr id="4" name="Рисунок 3" descr="85186.jpg"/>
          <p:cNvPicPr>
            <a:picLocks noChangeAspect="1"/>
          </p:cNvPicPr>
          <p:nvPr/>
        </p:nvPicPr>
        <p:blipFill>
          <a:blip r:embed="rId2" cstate="print"/>
          <a:stretch>
            <a:fillRect/>
          </a:stretch>
        </p:blipFill>
        <p:spPr>
          <a:xfrm>
            <a:off x="5220071" y="2564904"/>
            <a:ext cx="3005167" cy="4293096"/>
          </a:xfrm>
          <a:prstGeom prst="rect">
            <a:avLst/>
          </a:prstGeom>
        </p:spPr>
      </p:pic>
      <p:pic>
        <p:nvPicPr>
          <p:cNvPr id="5" name="Рисунок 4" descr="1342125325_emo-pricheski4.jpg"/>
          <p:cNvPicPr>
            <a:picLocks noChangeAspect="1"/>
          </p:cNvPicPr>
          <p:nvPr/>
        </p:nvPicPr>
        <p:blipFill>
          <a:blip r:embed="rId3" cstate="print"/>
          <a:stretch>
            <a:fillRect/>
          </a:stretch>
        </p:blipFill>
        <p:spPr>
          <a:xfrm>
            <a:off x="4427984" y="0"/>
            <a:ext cx="4323184" cy="2508990"/>
          </a:xfrm>
          <a:prstGeom prst="rect">
            <a:avLst/>
          </a:prstGeom>
        </p:spPr>
      </p:pic>
    </p:spTree>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0"/>
            <a:ext cx="7498080" cy="980728"/>
          </a:xfrm>
        </p:spPr>
        <p:txBody>
          <a:bodyPr>
            <a:normAutofit/>
          </a:bodyPr>
          <a:lstStyle/>
          <a:p>
            <a:r>
              <a:rPr lang="ru-RU" sz="5400" dirty="0" err="1" smtClean="0">
                <a:solidFill>
                  <a:schemeClr val="tx2">
                    <a:lumMod val="60000"/>
                    <a:lumOff val="40000"/>
                  </a:schemeClr>
                </a:solidFill>
                <a:latin typeface="Monotype Corsiva" pitchFamily="66" charset="0"/>
              </a:rPr>
              <a:t>Металисты</a:t>
            </a:r>
            <a:endParaRPr lang="ru-RU" sz="5400" dirty="0">
              <a:solidFill>
                <a:schemeClr val="tx2">
                  <a:lumMod val="60000"/>
                  <a:lumOff val="40000"/>
                </a:schemeClr>
              </a:solidFill>
              <a:latin typeface="Monotype Corsiva" pitchFamily="66" charset="0"/>
            </a:endParaRPr>
          </a:p>
        </p:txBody>
      </p:sp>
      <p:sp>
        <p:nvSpPr>
          <p:cNvPr id="3" name="Содержимое 2"/>
          <p:cNvSpPr>
            <a:spLocks noGrp="1"/>
          </p:cNvSpPr>
          <p:nvPr>
            <p:ph idx="1"/>
          </p:nvPr>
        </p:nvSpPr>
        <p:spPr>
          <a:xfrm>
            <a:off x="611560" y="1196752"/>
            <a:ext cx="3744416" cy="4392488"/>
          </a:xfrm>
        </p:spPr>
        <p:txBody>
          <a:bodyPr>
            <a:normAutofit fontScale="70000" lnSpcReduction="20000"/>
          </a:bodyPr>
          <a:lstStyle/>
          <a:p>
            <a:pPr>
              <a:buNone/>
            </a:pPr>
            <a:r>
              <a:rPr lang="ru-RU" sz="2800" b="1" dirty="0" smtClean="0"/>
              <a:t>      Металлисты- </a:t>
            </a:r>
            <a:r>
              <a:rPr lang="ru-RU" sz="2800" dirty="0" smtClean="0">
                <a:hlinkClick r:id="rId2" tooltip="Субкультура"/>
              </a:rPr>
              <a:t>субкультура</a:t>
            </a:r>
            <a:r>
              <a:rPr lang="ru-RU" sz="2800" dirty="0" smtClean="0"/>
              <a:t> , вдохновлённая  </a:t>
            </a:r>
            <a:r>
              <a:rPr lang="ru-RU" sz="2800" dirty="0" smtClean="0">
                <a:hlinkClick r:id="rId3" tooltip="Музыка"/>
              </a:rPr>
              <a:t>музыкой</a:t>
            </a:r>
            <a:r>
              <a:rPr lang="ru-RU" sz="2800" dirty="0" smtClean="0"/>
              <a:t> в стиле </a:t>
            </a:r>
            <a:r>
              <a:rPr lang="ru-RU" sz="2800" dirty="0" smtClean="0">
                <a:hlinkClick r:id="rId4" tooltip="Метал"/>
              </a:rPr>
              <a:t>метал</a:t>
            </a:r>
            <a:r>
              <a:rPr lang="ru-RU" sz="2800" dirty="0" smtClean="0"/>
              <a:t>, появившаяся в </a:t>
            </a:r>
            <a:r>
              <a:rPr lang="ru-RU" sz="2800" dirty="0" smtClean="0">
                <a:hlinkClick r:id="rId5" tooltip="1970-е"/>
              </a:rPr>
              <a:t>1970-е</a:t>
            </a:r>
            <a:r>
              <a:rPr lang="ru-RU" sz="2800" dirty="0" smtClean="0"/>
              <a:t> годы</a:t>
            </a:r>
            <a:r>
              <a:rPr lang="ru-RU" dirty="0" smtClean="0"/>
              <a:t>. Слово «металлист» — русское, производная от слова «металл» с добавлением заимствованного латинского суффикса «</a:t>
            </a:r>
            <a:r>
              <a:rPr lang="ru-RU" i="1" dirty="0" smtClean="0"/>
              <a:t>-</a:t>
            </a:r>
            <a:r>
              <a:rPr lang="ru-RU" i="1" dirty="0" err="1" smtClean="0"/>
              <a:t>ист</a:t>
            </a:r>
            <a:r>
              <a:rPr lang="ru-RU" dirty="0" smtClean="0"/>
              <a:t>». Изначально оно означало «жестянщиков», работников </a:t>
            </a:r>
            <a:r>
              <a:rPr lang="ru-RU" dirty="0" smtClean="0">
                <a:hlinkClick r:id="rId6" tooltip="Металлургия"/>
              </a:rPr>
              <a:t>металлургии</a:t>
            </a:r>
            <a:r>
              <a:rPr lang="ru-RU" dirty="0" smtClean="0"/>
              <a:t>. Металлист в значении «поклонник </a:t>
            </a:r>
            <a:r>
              <a:rPr lang="ru-RU" dirty="0" smtClean="0">
                <a:hlinkClick r:id="rId4" tooltip="Метал"/>
              </a:rPr>
              <a:t>тяжёлого металла</a:t>
            </a:r>
            <a:r>
              <a:rPr lang="ru-RU" dirty="0" smtClean="0"/>
              <a:t>» вошло в обиход в конце 1980-х.</a:t>
            </a:r>
            <a:endParaRPr lang="ru-RU" dirty="0"/>
          </a:p>
        </p:txBody>
      </p:sp>
      <p:pic>
        <p:nvPicPr>
          <p:cNvPr id="4" name="Рисунок 3" descr="Metalhead_Kids.jpg"/>
          <p:cNvPicPr>
            <a:picLocks noChangeAspect="1"/>
          </p:cNvPicPr>
          <p:nvPr/>
        </p:nvPicPr>
        <p:blipFill>
          <a:blip r:embed="rId7" cstate="print"/>
          <a:stretch>
            <a:fillRect/>
          </a:stretch>
        </p:blipFill>
        <p:spPr>
          <a:xfrm>
            <a:off x="4572000" y="1268760"/>
            <a:ext cx="4387552" cy="2972566"/>
          </a:xfrm>
          <a:prstGeom prst="rect">
            <a:avLst/>
          </a:prstGeom>
        </p:spPr>
      </p:pic>
    </p:spTree>
  </p:cSld>
  <p:clrMapOvr>
    <a:masterClrMapping/>
  </p:clrMapOvr>
  <p:transition>
    <p:pull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112</TotalTime>
  <Words>507</Words>
  <Application>Microsoft Office PowerPoint</Application>
  <PresentationFormat>Экран (4:3)</PresentationFormat>
  <Paragraphs>43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Солнцестояние</vt:lpstr>
      <vt:lpstr>            Презентация на тему: «Молодежная                       субкультура»</vt:lpstr>
      <vt:lpstr>План</vt:lpstr>
      <vt:lpstr>История термина «субкультура» </vt:lpstr>
      <vt:lpstr>Хиппи </vt:lpstr>
      <vt:lpstr>Слайд 5</vt:lpstr>
      <vt:lpstr>Панки </vt:lpstr>
      <vt:lpstr>Готы</vt:lpstr>
      <vt:lpstr>Эмо</vt:lpstr>
      <vt:lpstr>Металисты</vt:lpstr>
      <vt:lpstr>Яппи</vt:lpstr>
      <vt:lpstr>Влияние субкультур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«Субкультура»</dc:title>
  <dc:creator>mag-iney</dc:creator>
  <cp:lastModifiedBy>mag-iney</cp:lastModifiedBy>
  <cp:revision>12</cp:revision>
  <dcterms:created xsi:type="dcterms:W3CDTF">2014-01-26T16:05:45Z</dcterms:created>
  <dcterms:modified xsi:type="dcterms:W3CDTF">2014-01-26T19:45:26Z</dcterms:modified>
</cp:coreProperties>
</file>