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4" r:id="rId6"/>
    <p:sldId id="259" r:id="rId7"/>
    <p:sldId id="260" r:id="rId8"/>
    <p:sldId id="261" r:id="rId9"/>
    <p:sldId id="262" r:id="rId10"/>
    <p:sldId id="265" r:id="rId11"/>
    <p:sldId id="266" r:id="rId12"/>
    <p:sldId id="267" r:id="rId1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p:scale>
          <a:sx n="59" d="100"/>
          <a:sy n="59" d="100"/>
        </p:scale>
        <p:origin x="270" y="414"/>
      </p:cViewPr>
      <p:guideLst>
        <p:guide orient="horz" pos="2160"/>
        <p:guide pos="3840"/>
        <p:guide pos="39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42A1B2DF-0CD0-4654-87C8-28BAABCB3520}" type="datetimeFigureOut">
              <a:rPr lang="uk-UA" smtClean="0"/>
              <a:t>19.04.2014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10483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42A1B2DF-0CD0-4654-87C8-28BAABCB3520}" type="datetimeFigureOut">
              <a:rPr lang="uk-UA" smtClean="0"/>
              <a:t>19.04.2014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1506161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42A1B2DF-0CD0-4654-87C8-28BAABCB3520}" type="datetimeFigureOut">
              <a:rPr lang="uk-UA" smtClean="0"/>
              <a:t>19.04.2014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227852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42A1B2DF-0CD0-4654-87C8-28BAABCB3520}" type="datetimeFigureOut">
              <a:rPr lang="uk-UA" smtClean="0"/>
              <a:t>19.04.2014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115627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2A1B2DF-0CD0-4654-87C8-28BAABCB3520}" type="datetimeFigureOut">
              <a:rPr lang="uk-UA" smtClean="0"/>
              <a:t>19.04.2014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85587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42A1B2DF-0CD0-4654-87C8-28BAABCB3520}" type="datetimeFigureOut">
              <a:rPr lang="uk-UA" smtClean="0"/>
              <a:t>19.04.2014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304168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42A1B2DF-0CD0-4654-87C8-28BAABCB3520}" type="datetimeFigureOut">
              <a:rPr lang="uk-UA" smtClean="0"/>
              <a:t>19.04.2014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169563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42A1B2DF-0CD0-4654-87C8-28BAABCB3520}" type="datetimeFigureOut">
              <a:rPr lang="uk-UA" smtClean="0"/>
              <a:t>19.04.2014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323127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A1B2DF-0CD0-4654-87C8-28BAABCB3520}" type="datetimeFigureOut">
              <a:rPr lang="uk-UA" smtClean="0"/>
              <a:t>19.04.2014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55966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2A1B2DF-0CD0-4654-87C8-28BAABCB3520}" type="datetimeFigureOut">
              <a:rPr lang="uk-UA" smtClean="0"/>
              <a:t>19.04.2014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326439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2A1B2DF-0CD0-4654-87C8-28BAABCB3520}" type="datetimeFigureOut">
              <a:rPr lang="uk-UA" smtClean="0"/>
              <a:t>19.04.2014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DABCAE6-6573-4659-9A86-9A75E54AD117}" type="slidenum">
              <a:rPr lang="uk-UA" smtClean="0"/>
              <a:t>‹#›</a:t>
            </a:fld>
            <a:endParaRPr lang="uk-UA"/>
          </a:p>
        </p:txBody>
      </p:sp>
    </p:spTree>
    <p:extLst>
      <p:ext uri="{BB962C8B-B14F-4D97-AF65-F5344CB8AC3E}">
        <p14:creationId xmlns:p14="http://schemas.microsoft.com/office/powerpoint/2010/main" val="18759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1B2DF-0CD0-4654-87C8-28BAABCB3520}" type="datetimeFigureOut">
              <a:rPr lang="uk-UA" smtClean="0"/>
              <a:t>19.04.2014</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BCAE6-6573-4659-9A86-9A75E54AD117}" type="slidenum">
              <a:rPr lang="uk-UA" smtClean="0"/>
              <a:t>‹#›</a:t>
            </a:fld>
            <a:endParaRPr lang="uk-UA"/>
          </a:p>
        </p:txBody>
      </p:sp>
    </p:spTree>
    <p:extLst>
      <p:ext uri="{BB962C8B-B14F-4D97-AF65-F5344CB8AC3E}">
        <p14:creationId xmlns:p14="http://schemas.microsoft.com/office/powerpoint/2010/main" val="3837716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4.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83000" b="-8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98242" y="1229193"/>
            <a:ext cx="9144000" cy="2164860"/>
          </a:xfrm>
          <a:blipFill dpi="0" rotWithShape="1">
            <a:blip r:embed="rId4">
              <a:alphaModFix amt="38000"/>
            </a:blip>
            <a:srcRect/>
            <a:tile tx="0" ty="0" sx="100000" sy="100000" flip="none" algn="tl"/>
          </a:blipFill>
        </p:spPr>
        <p:txBody>
          <a:bodyPr>
            <a:normAutofit/>
          </a:bodyPr>
          <a:lstStyle/>
          <a:p>
            <a:r>
              <a:rPr lang="uk-UA" sz="6600" dirty="0" smtClean="0"/>
              <a:t>Гіпотези неокатастрофізму</a:t>
            </a:r>
            <a:endParaRPr lang="uk-UA" sz="6600" dirty="0"/>
          </a:p>
        </p:txBody>
      </p:sp>
      <p:sp>
        <p:nvSpPr>
          <p:cNvPr id="3" name="Подзаголовок 2"/>
          <p:cNvSpPr>
            <a:spLocks noGrp="1"/>
          </p:cNvSpPr>
          <p:nvPr>
            <p:ph type="subTitle" idx="1"/>
          </p:nvPr>
        </p:nvSpPr>
        <p:spPr>
          <a:xfrm>
            <a:off x="1536879" y="4516438"/>
            <a:ext cx="9144000" cy="1655762"/>
          </a:xfrm>
        </p:spPr>
        <p:txBody>
          <a:bodyPr>
            <a:normAutofit lnSpcReduction="10000"/>
          </a:bodyPr>
          <a:lstStyle/>
          <a:p>
            <a:r>
              <a:rPr lang="uk-UA" dirty="0" smtClean="0"/>
              <a:t>Підготувала:</a:t>
            </a:r>
            <a:br>
              <a:rPr lang="uk-UA" dirty="0" smtClean="0"/>
            </a:br>
            <a:r>
              <a:rPr lang="uk-UA" dirty="0" smtClean="0"/>
              <a:t>учениця 7А класу</a:t>
            </a:r>
            <a:br>
              <a:rPr lang="uk-UA" dirty="0" smtClean="0"/>
            </a:br>
            <a:r>
              <a:rPr lang="uk-UA" dirty="0" smtClean="0"/>
              <a:t>НВК «Гімназія №14»</a:t>
            </a:r>
            <a:br>
              <a:rPr lang="uk-UA" dirty="0" smtClean="0"/>
            </a:br>
            <a:r>
              <a:rPr lang="uk-UA" dirty="0" err="1" smtClean="0"/>
              <a:t>м.Луцьк</a:t>
            </a:r>
            <a:r>
              <a:rPr lang="uk-UA" dirty="0" smtClean="0"/>
              <a:t/>
            </a:r>
            <a:br>
              <a:rPr lang="uk-UA" dirty="0" smtClean="0"/>
            </a:br>
            <a:r>
              <a:rPr lang="uk-UA" dirty="0" err="1" smtClean="0"/>
              <a:t>Горковчук</a:t>
            </a:r>
            <a:r>
              <a:rPr lang="uk-UA" dirty="0" smtClean="0"/>
              <a:t> Анна</a:t>
            </a:r>
            <a:endParaRPr lang="uk-UA" dirty="0"/>
          </a:p>
        </p:txBody>
      </p:sp>
    </p:spTree>
    <p:extLst>
      <p:ext uri="{BB962C8B-B14F-4D97-AF65-F5344CB8AC3E}">
        <p14:creationId xmlns:p14="http://schemas.microsoft.com/office/powerpoint/2010/main" val="121284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260648"/>
            <a:ext cx="10515600" cy="1325563"/>
          </a:xfrm>
        </p:spPr>
        <p:txBody>
          <a:bodyPr/>
          <a:lstStyle/>
          <a:p>
            <a:r>
              <a:rPr lang="uk-UA" dirty="0" err="1"/>
              <a:t>Б</a:t>
            </a:r>
            <a:r>
              <a:rPr lang="uk-UA" dirty="0" err="1" smtClean="0"/>
              <a:t>іоценотичні</a:t>
            </a:r>
            <a:r>
              <a:rPr lang="uk-UA" dirty="0" smtClean="0"/>
              <a:t> кризи</a:t>
            </a:r>
            <a:endParaRPr lang="uk-UA" dirty="0"/>
          </a:p>
        </p:txBody>
      </p:sp>
      <p:sp>
        <p:nvSpPr>
          <p:cNvPr id="3" name="Объект 2"/>
          <p:cNvSpPr>
            <a:spLocks noGrp="1"/>
          </p:cNvSpPr>
          <p:nvPr>
            <p:ph idx="1"/>
          </p:nvPr>
        </p:nvSpPr>
        <p:spPr>
          <a:xfrm>
            <a:off x="838200" y="1825625"/>
            <a:ext cx="10515600" cy="3043535"/>
          </a:xfrm>
          <a:solidFill>
            <a:schemeClr val="bg1">
              <a:alpha val="44000"/>
            </a:schemeClr>
          </a:solidFill>
          <a:effectLst>
            <a:glow>
              <a:schemeClr val="accent1"/>
            </a:glow>
            <a:reflection endPos="0" dist="50800" dir="5400000" sy="-100000" algn="bl" rotWithShape="0"/>
            <a:softEdge rad="0"/>
          </a:effectLst>
        </p:spPr>
        <p:txBody>
          <a:bodyPr/>
          <a:lstStyle/>
          <a:p>
            <a:pPr marL="0" indent="0">
              <a:buNone/>
            </a:pPr>
            <a:r>
              <a:rPr lang="uk-UA" dirty="0" smtClean="0"/>
              <a:t>У житті біосфери геологічні катастрофи спричинюють загальні (глобальні) або місцеві (локальні), тобто в межах певної території, </a:t>
            </a:r>
            <a:r>
              <a:rPr lang="uk-UA" dirty="0" err="1" smtClean="0"/>
              <a:t>біоценотичні</a:t>
            </a:r>
            <a:r>
              <a:rPr lang="uk-UA" dirty="0" smtClean="0"/>
              <a:t> кризи. До них можуть приводити не лише </a:t>
            </a:r>
            <a:r>
              <a:rPr lang="uk-UA" dirty="0" err="1" smtClean="0"/>
              <a:t>геоло</a:t>
            </a:r>
            <a:r>
              <a:rPr lang="ru-RU" dirty="0" err="1"/>
              <a:t>гічні</a:t>
            </a:r>
            <a:r>
              <a:rPr lang="ru-RU" dirty="0"/>
              <a:t>, а й </a:t>
            </a:r>
            <a:r>
              <a:rPr lang="ru-RU" dirty="0" err="1"/>
              <a:t>біогенні</a:t>
            </a:r>
            <a:r>
              <a:rPr lang="ru-RU" dirty="0"/>
              <a:t> </a:t>
            </a:r>
            <a:r>
              <a:rPr lang="ru-RU" dirty="0" err="1"/>
              <a:t>фактори</a:t>
            </a:r>
            <a:r>
              <a:rPr lang="ru-RU" dirty="0"/>
              <a:t>; </a:t>
            </a:r>
            <a:r>
              <a:rPr lang="ru-RU" dirty="0" err="1"/>
              <a:t>наприклад</a:t>
            </a:r>
            <a:r>
              <a:rPr lang="ru-RU" dirty="0"/>
              <a:t>, </a:t>
            </a:r>
            <a:r>
              <a:rPr lang="ru-RU" dirty="0" err="1"/>
              <a:t>вищезгадана</a:t>
            </a:r>
            <a:r>
              <a:rPr lang="ru-RU" dirty="0"/>
              <a:t> криза </a:t>
            </a:r>
            <a:r>
              <a:rPr lang="ru-RU" dirty="0" err="1"/>
              <a:t>середини</a:t>
            </a:r>
            <a:r>
              <a:rPr lang="ru-RU" dirty="0"/>
              <a:t> </a:t>
            </a:r>
            <a:r>
              <a:rPr lang="ru-RU" dirty="0" err="1"/>
              <a:t>крейдяного</a:t>
            </a:r>
            <a:r>
              <a:rPr lang="ru-RU" dirty="0"/>
              <a:t> </a:t>
            </a:r>
            <a:r>
              <a:rPr lang="ru-RU" dirty="0" err="1"/>
              <a:t>періоду</a:t>
            </a:r>
            <a:r>
              <a:rPr lang="ru-RU" dirty="0"/>
              <a:t> </a:t>
            </a:r>
            <a:r>
              <a:rPr lang="ru-RU" dirty="0" err="1"/>
              <a:t>спричинена</a:t>
            </a:r>
            <a:r>
              <a:rPr lang="ru-RU" dirty="0"/>
              <a:t> </a:t>
            </a:r>
            <a:r>
              <a:rPr lang="ru-RU" dirty="0" err="1"/>
              <a:t>появою</a:t>
            </a:r>
            <a:r>
              <a:rPr lang="ru-RU" dirty="0"/>
              <a:t> </a:t>
            </a:r>
            <a:r>
              <a:rPr lang="ru-RU" dirty="0" err="1"/>
              <a:t>покритонасінних</a:t>
            </a:r>
            <a:r>
              <a:rPr lang="ru-RU" dirty="0"/>
              <a:t> </a:t>
            </a:r>
            <a:r>
              <a:rPr lang="ru-RU" dirty="0" err="1"/>
              <a:t>рослин</a:t>
            </a:r>
            <a:r>
              <a:rPr lang="ru-RU" dirty="0"/>
              <a:t>; </a:t>
            </a:r>
            <a:r>
              <a:rPr lang="ru-RU" dirty="0" err="1"/>
              <a:t>сучасна</a:t>
            </a:r>
            <a:r>
              <a:rPr lang="ru-RU" dirty="0"/>
              <a:t> </a:t>
            </a:r>
            <a:r>
              <a:rPr lang="ru-RU" dirty="0" err="1"/>
              <a:t>екологічна</a:t>
            </a:r>
            <a:r>
              <a:rPr lang="ru-RU" dirty="0"/>
              <a:t> криза - результат </a:t>
            </a:r>
            <a:r>
              <a:rPr lang="ru-RU" dirty="0" err="1"/>
              <a:t>дії</a:t>
            </a:r>
            <a:r>
              <a:rPr lang="ru-RU" dirty="0"/>
              <a:t> антропогенного фактора </a:t>
            </a:r>
            <a:r>
              <a:rPr lang="ru-RU" dirty="0" err="1"/>
              <a:t>тощо</a:t>
            </a:r>
            <a:r>
              <a:rPr lang="ru-RU" dirty="0"/>
              <a:t>.</a:t>
            </a:r>
            <a:endParaRPr lang="uk-UA" dirty="0"/>
          </a:p>
        </p:txBody>
      </p:sp>
    </p:spTree>
    <p:extLst>
      <p:ext uri="{BB962C8B-B14F-4D97-AF65-F5344CB8AC3E}">
        <p14:creationId xmlns:p14="http://schemas.microsoft.com/office/powerpoint/2010/main" val="85824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84000" b="-8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Висновок</a:t>
            </a:r>
            <a:endParaRPr lang="uk-UA" dirty="0"/>
          </a:p>
        </p:txBody>
      </p:sp>
      <p:sp>
        <p:nvSpPr>
          <p:cNvPr id="3" name="Объект 2"/>
          <p:cNvSpPr>
            <a:spLocks noGrp="1"/>
          </p:cNvSpPr>
          <p:nvPr>
            <p:ph idx="1"/>
          </p:nvPr>
        </p:nvSpPr>
        <p:spPr/>
        <p:txBody>
          <a:bodyPr/>
          <a:lstStyle/>
          <a:p>
            <a:pPr marL="0" indent="0">
              <a:buNone/>
            </a:pPr>
            <a:r>
              <a:rPr lang="uk-UA" dirty="0" smtClean="0"/>
              <a:t>Неокатастрофізм — система поглядів, яка, базуючись на етап-</a:t>
            </a:r>
            <a:r>
              <a:rPr lang="uk-UA" dirty="0" err="1" smtClean="0"/>
              <a:t>ності</a:t>
            </a:r>
            <a:r>
              <a:rPr lang="uk-UA" dirty="0" smtClean="0"/>
              <a:t> історичного розвитку життя на Землі, стверджує, що внаслідок чергувань довгих періодів стабільності умов довкілля з їхніми короткочасними різкими змінами (</a:t>
            </a:r>
            <a:r>
              <a:rPr lang="uk-UA" dirty="0" err="1" smtClean="0"/>
              <a:t>біоценотичні</a:t>
            </a:r>
            <a:r>
              <a:rPr lang="uk-UA" dirty="0" smtClean="0"/>
              <a:t> кризи) темпи еволюції змінюються відповідно від повільних до дуже швидких. Результатом останніх є стрибкоподібне за дуже стислий період часу утворення нових груп організмів (гіпотеза </a:t>
            </a:r>
            <a:r>
              <a:rPr lang="uk-UA" dirty="0" err="1" smtClean="0"/>
              <a:t>сальтаціонізму</a:t>
            </a:r>
            <a:r>
              <a:rPr lang="uk-UA" dirty="0" smtClean="0"/>
              <a:t>).</a:t>
            </a:r>
            <a:endParaRPr lang="uk-UA" dirty="0"/>
          </a:p>
        </p:txBody>
      </p:sp>
    </p:spTree>
    <p:extLst>
      <p:ext uri="{BB962C8B-B14F-4D97-AF65-F5344CB8AC3E}">
        <p14:creationId xmlns:p14="http://schemas.microsoft.com/office/powerpoint/2010/main" val="92964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416" y="260648"/>
            <a:ext cx="10515600" cy="1325563"/>
          </a:xfrm>
          <a:solidFill>
            <a:schemeClr val="bg1">
              <a:alpha val="50000"/>
            </a:schemeClr>
          </a:solidFill>
        </p:spPr>
        <p:txBody>
          <a:bodyPr/>
          <a:lstStyle/>
          <a:p>
            <a:r>
              <a:rPr lang="uk-UA" dirty="0" smtClean="0"/>
              <a:t>Контрольні запитання</a:t>
            </a:r>
            <a:endParaRPr lang="uk-UA" dirty="0"/>
          </a:p>
        </p:txBody>
      </p:sp>
      <p:sp>
        <p:nvSpPr>
          <p:cNvPr id="3" name="Объект 2"/>
          <p:cNvSpPr>
            <a:spLocks noGrp="1"/>
          </p:cNvSpPr>
          <p:nvPr>
            <p:ph idx="1"/>
          </p:nvPr>
        </p:nvSpPr>
        <p:spPr>
          <a:xfrm>
            <a:off x="839416" y="2060848"/>
            <a:ext cx="10515600" cy="4351338"/>
          </a:xfrm>
        </p:spPr>
        <p:txBody>
          <a:bodyPr/>
          <a:lstStyle/>
          <a:p>
            <a:r>
              <a:rPr lang="uk-UA" dirty="0"/>
              <a:t> Що таке </a:t>
            </a:r>
            <a:r>
              <a:rPr lang="uk-UA" dirty="0" err="1"/>
              <a:t>біоценотичні</a:t>
            </a:r>
            <a:r>
              <a:rPr lang="uk-UA" dirty="0"/>
              <a:t> кризи? </a:t>
            </a:r>
            <a:r>
              <a:rPr lang="uk-UA" dirty="0" smtClean="0"/>
              <a:t> </a:t>
            </a:r>
          </a:p>
          <a:p>
            <a:r>
              <a:rPr lang="uk-UA" dirty="0" smtClean="0"/>
              <a:t>У чому </a:t>
            </a:r>
            <a:r>
              <a:rPr lang="uk-UA" dirty="0"/>
              <a:t>полягає суть гіпотез </a:t>
            </a:r>
            <a:r>
              <a:rPr lang="uk-UA" dirty="0" smtClean="0"/>
              <a:t>неокатастрофізму? </a:t>
            </a:r>
          </a:p>
          <a:p>
            <a:r>
              <a:rPr lang="uk-UA" dirty="0" smtClean="0"/>
              <a:t> </a:t>
            </a:r>
            <a:r>
              <a:rPr lang="uk-UA" dirty="0"/>
              <a:t>Що може спричинити глобальні та локальні </a:t>
            </a:r>
            <a:r>
              <a:rPr lang="uk-UA" dirty="0" err="1"/>
              <a:t>біоценотичні</a:t>
            </a:r>
            <a:r>
              <a:rPr lang="uk-UA" dirty="0"/>
              <a:t> кризи?</a:t>
            </a:r>
          </a:p>
        </p:txBody>
      </p:sp>
    </p:spTree>
    <p:extLst>
      <p:ext uri="{BB962C8B-B14F-4D97-AF65-F5344CB8AC3E}">
        <p14:creationId xmlns:p14="http://schemas.microsoft.com/office/powerpoint/2010/main" val="277323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5400" dirty="0" smtClean="0"/>
              <a:t>Зміст</a:t>
            </a:r>
            <a:endParaRPr lang="uk-UA" sz="5400" dirty="0"/>
          </a:p>
        </p:txBody>
      </p:sp>
      <p:sp>
        <p:nvSpPr>
          <p:cNvPr id="3" name="Объект 2"/>
          <p:cNvSpPr>
            <a:spLocks noGrp="1"/>
          </p:cNvSpPr>
          <p:nvPr>
            <p:ph idx="1"/>
          </p:nvPr>
        </p:nvSpPr>
        <p:spPr/>
        <p:txBody>
          <a:bodyPr/>
          <a:lstStyle/>
          <a:p>
            <a:r>
              <a:rPr lang="uk-UA" dirty="0" smtClean="0"/>
              <a:t>Неокатастрофізм</a:t>
            </a:r>
          </a:p>
          <a:p>
            <a:r>
              <a:rPr lang="uk-UA" dirty="0" smtClean="0"/>
              <a:t>Великі катастрофи</a:t>
            </a:r>
          </a:p>
          <a:p>
            <a:r>
              <a:rPr lang="uk-UA" dirty="0" smtClean="0"/>
              <a:t>Етапність історичного розвитку</a:t>
            </a:r>
          </a:p>
          <a:p>
            <a:r>
              <a:rPr lang="uk-UA" dirty="0" smtClean="0"/>
              <a:t>Сучасний </a:t>
            </a:r>
            <a:r>
              <a:rPr lang="uk-UA" dirty="0" err="1" smtClean="0"/>
              <a:t>неокатпастрофізм</a:t>
            </a:r>
            <a:endParaRPr lang="uk-UA" dirty="0" smtClean="0"/>
          </a:p>
          <a:p>
            <a:r>
              <a:rPr lang="uk-UA" dirty="0" err="1" smtClean="0"/>
              <a:t>Біоценотичні</a:t>
            </a:r>
            <a:r>
              <a:rPr lang="uk-UA" dirty="0" smtClean="0"/>
              <a:t> кризи</a:t>
            </a:r>
            <a:r>
              <a:rPr lang="uk-UA" dirty="0" smtClean="0"/>
              <a:t> </a:t>
            </a:r>
            <a:endParaRPr lang="uk-UA" dirty="0"/>
          </a:p>
        </p:txBody>
      </p:sp>
    </p:spTree>
    <p:extLst>
      <p:ext uri="{BB962C8B-B14F-4D97-AF65-F5344CB8AC3E}">
        <p14:creationId xmlns:p14="http://schemas.microsoft.com/office/powerpoint/2010/main" val="37055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337" y="89941"/>
            <a:ext cx="10515600" cy="1325563"/>
          </a:xfrm>
          <a:noFill/>
        </p:spPr>
        <p:txBody>
          <a:bodyPr/>
          <a:lstStyle/>
          <a:p>
            <a:r>
              <a:rPr lang="ru-RU" dirty="0" err="1" smtClean="0">
                <a:solidFill>
                  <a:schemeClr val="bg1"/>
                </a:solidFill>
              </a:rPr>
              <a:t>Неокатастрофізм</a:t>
            </a:r>
            <a:endParaRPr lang="uk-UA" dirty="0">
              <a:solidFill>
                <a:schemeClr val="bg1"/>
              </a:solidFill>
            </a:endParaRPr>
          </a:p>
        </p:txBody>
      </p:sp>
      <p:sp>
        <p:nvSpPr>
          <p:cNvPr id="3" name="Объект 2"/>
          <p:cNvSpPr>
            <a:spLocks noGrp="1"/>
          </p:cNvSpPr>
          <p:nvPr>
            <p:ph idx="1"/>
          </p:nvPr>
        </p:nvSpPr>
        <p:spPr>
          <a:xfrm>
            <a:off x="613347" y="1424065"/>
            <a:ext cx="6716843" cy="4047345"/>
          </a:xfrm>
          <a:blipFill dpi="0" rotWithShape="1">
            <a:blip r:embed="rId3">
              <a:alphaModFix amt="29000"/>
            </a:blip>
            <a:srcRect/>
            <a:tile tx="0" ty="0" sx="100000" sy="100000" flip="none" algn="tl"/>
          </a:blipFill>
        </p:spPr>
        <p:txBody>
          <a:bodyPr>
            <a:normAutofit/>
          </a:bodyPr>
          <a:lstStyle/>
          <a:p>
            <a:pPr marL="0" indent="0">
              <a:buNone/>
            </a:pPr>
            <a:r>
              <a:rPr lang="ru-RU" dirty="0" err="1" smtClean="0">
                <a:solidFill>
                  <a:schemeClr val="bg1"/>
                </a:solidFill>
              </a:rPr>
              <a:t>Неокатастрофізм</a:t>
            </a:r>
            <a:r>
              <a:rPr lang="ru-RU" dirty="0" smtClean="0">
                <a:solidFill>
                  <a:schemeClr val="bg1"/>
                </a:solidFill>
              </a:rPr>
              <a:t> - система </a:t>
            </a:r>
            <a:r>
              <a:rPr lang="ru-RU" dirty="0" err="1" smtClean="0">
                <a:solidFill>
                  <a:schemeClr val="bg1"/>
                </a:solidFill>
              </a:rPr>
              <a:t>поглядів</a:t>
            </a:r>
            <a:r>
              <a:rPr lang="ru-RU" dirty="0" smtClean="0">
                <a:solidFill>
                  <a:schemeClr val="bg1"/>
                </a:solidFill>
              </a:rPr>
              <a:t>, яка </a:t>
            </a:r>
            <a:r>
              <a:rPr lang="ru-RU" dirty="0" err="1" smtClean="0">
                <a:solidFill>
                  <a:schemeClr val="bg1"/>
                </a:solidFill>
              </a:rPr>
              <a:t>грунтується</a:t>
            </a:r>
            <a:r>
              <a:rPr lang="ru-RU" dirty="0" smtClean="0">
                <a:solidFill>
                  <a:schemeClr val="bg1"/>
                </a:solidFill>
              </a:rPr>
              <a:t> на </a:t>
            </a:r>
            <a:r>
              <a:rPr lang="ru-RU" dirty="0" err="1" smtClean="0">
                <a:solidFill>
                  <a:schemeClr val="bg1"/>
                </a:solidFill>
              </a:rPr>
              <a:t>факті</a:t>
            </a:r>
            <a:r>
              <a:rPr lang="ru-RU" dirty="0" smtClean="0">
                <a:solidFill>
                  <a:schemeClr val="bg1"/>
                </a:solidFill>
              </a:rPr>
              <a:t> </a:t>
            </a:r>
            <a:r>
              <a:rPr lang="ru-RU" dirty="0" err="1" smtClean="0">
                <a:solidFill>
                  <a:schemeClr val="bg1"/>
                </a:solidFill>
              </a:rPr>
              <a:t>етапності</a:t>
            </a:r>
            <a:r>
              <a:rPr lang="ru-RU" dirty="0" smtClean="0">
                <a:solidFill>
                  <a:schemeClr val="bg1"/>
                </a:solidFill>
              </a:rPr>
              <a:t> </a:t>
            </a:r>
            <a:r>
              <a:rPr lang="ru-RU" dirty="0" err="1" smtClean="0">
                <a:solidFill>
                  <a:schemeClr val="bg1"/>
                </a:solidFill>
              </a:rPr>
              <a:t>розвитку</a:t>
            </a:r>
            <a:r>
              <a:rPr lang="ru-RU" dirty="0" smtClean="0">
                <a:solidFill>
                  <a:schemeClr val="bg1"/>
                </a:solidFill>
              </a:rPr>
              <a:t> </a:t>
            </a:r>
            <a:r>
              <a:rPr lang="ru-RU" dirty="0" err="1" smtClean="0">
                <a:solidFill>
                  <a:schemeClr val="bg1"/>
                </a:solidFill>
              </a:rPr>
              <a:t>життя</a:t>
            </a:r>
            <a:r>
              <a:rPr lang="ru-RU" dirty="0" smtClean="0">
                <a:solidFill>
                  <a:schemeClr val="bg1"/>
                </a:solidFill>
              </a:rPr>
              <a:t> на </a:t>
            </a:r>
            <a:r>
              <a:rPr lang="ru-RU" dirty="0" err="1" smtClean="0">
                <a:solidFill>
                  <a:schemeClr val="bg1"/>
                </a:solidFill>
              </a:rPr>
              <a:t>Землі</a:t>
            </a:r>
            <a:r>
              <a:rPr lang="ru-RU" dirty="0" smtClean="0">
                <a:solidFill>
                  <a:schemeClr val="bg1"/>
                </a:solidFill>
              </a:rPr>
              <a:t>.</a:t>
            </a:r>
          </a:p>
          <a:p>
            <a:pPr marL="0" indent="0">
              <a:buNone/>
            </a:pPr>
            <a:r>
              <a:rPr lang="uk-UA" dirty="0" smtClean="0">
                <a:solidFill>
                  <a:schemeClr val="bg1"/>
                </a:solidFill>
              </a:rPr>
              <a:t>Неокатастрофізм - ряд гіпотез, згідно з якими, важливу роль в еволюції відіграють катастрофи планетного масштабу. На відміну від </a:t>
            </a:r>
            <a:r>
              <a:rPr lang="uk-UA" dirty="0" err="1" smtClean="0">
                <a:solidFill>
                  <a:schemeClr val="bg1"/>
                </a:solidFill>
              </a:rPr>
              <a:t>катастрофізма</a:t>
            </a:r>
            <a:r>
              <a:rPr lang="uk-UA" dirty="0" smtClean="0">
                <a:solidFill>
                  <a:schemeClr val="bg1"/>
                </a:solidFill>
              </a:rPr>
              <a:t>, неокатастрофізм не пов'язаний з креаціонізмом.</a:t>
            </a:r>
            <a:endParaRPr lang="uk-UA" dirty="0">
              <a:solidFill>
                <a:schemeClr val="bg1"/>
              </a:solidFill>
            </a:endParaRPr>
          </a:p>
        </p:txBody>
      </p:sp>
    </p:spTree>
    <p:extLst>
      <p:ext uri="{BB962C8B-B14F-4D97-AF65-F5344CB8AC3E}">
        <p14:creationId xmlns:p14="http://schemas.microsoft.com/office/powerpoint/2010/main" val="161470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3249" y="365125"/>
            <a:ext cx="10515600" cy="1325563"/>
          </a:xfrm>
        </p:spPr>
        <p:txBody>
          <a:bodyPr/>
          <a:lstStyle/>
          <a:p>
            <a:r>
              <a:rPr lang="uk-UA" dirty="0" smtClean="0"/>
              <a:t>Великі катастрофи</a:t>
            </a:r>
            <a:endParaRPr lang="uk-UA" dirty="0"/>
          </a:p>
        </p:txBody>
      </p:sp>
      <p:sp>
        <p:nvSpPr>
          <p:cNvPr id="3" name="Объект 2"/>
          <p:cNvSpPr>
            <a:spLocks noGrp="1"/>
          </p:cNvSpPr>
          <p:nvPr>
            <p:ph idx="1"/>
          </p:nvPr>
        </p:nvSpPr>
        <p:spPr>
          <a:xfrm>
            <a:off x="613348" y="1783829"/>
            <a:ext cx="5277787" cy="4333173"/>
          </a:xfrm>
          <a:solidFill>
            <a:schemeClr val="bg1">
              <a:alpha val="39000"/>
            </a:schemeClr>
          </a:solidFill>
        </p:spPr>
        <p:txBody>
          <a:bodyPr/>
          <a:lstStyle/>
          <a:p>
            <a:pPr marL="0" indent="0">
              <a:buNone/>
            </a:pPr>
            <a:r>
              <a:rPr lang="uk-UA" dirty="0" smtClean="0"/>
              <a:t>Великими катастрофами, що викликають еволюційні зміни можуть бути спалахи тектонічної активності, що призводять до появи хвиль цунамі, що порушують екосистеми на великих прибережних територіях. Дуже популярні уявлення про великі катастрофи, що викликаються падінням астероїдів.</a:t>
            </a:r>
            <a:endParaRPr lang="uk-UA" dirty="0"/>
          </a:p>
        </p:txBody>
      </p:sp>
      <p:pic>
        <p:nvPicPr>
          <p:cNvPr id="1030" name="Picture 6" descr="http://cs.mypleer.com/news/uploads/2013/03/3370_l2-730x5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697" y="1781975"/>
            <a:ext cx="5960413" cy="43029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3dnews.ru/assets/external/illustrations/2009/09/29/1426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542" y="2008682"/>
            <a:ext cx="5560190" cy="389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2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 calcmode="lin" valueType="num">
                                      <p:cBhvr>
                                        <p:cTn id="29" dur="1000" fill="hold"/>
                                        <p:tgtEl>
                                          <p:spTgt spid="1032"/>
                                        </p:tgtEl>
                                        <p:attrNameLst>
                                          <p:attrName>ppt_w</p:attrName>
                                        </p:attrNameLst>
                                      </p:cBhvr>
                                      <p:tavLst>
                                        <p:tav tm="0">
                                          <p:val>
                                            <p:fltVal val="0"/>
                                          </p:val>
                                        </p:tav>
                                        <p:tav tm="100000">
                                          <p:val>
                                            <p:strVal val="#ppt_w"/>
                                          </p:val>
                                        </p:tav>
                                      </p:tavLst>
                                    </p:anim>
                                    <p:anim calcmode="lin" valueType="num">
                                      <p:cBhvr>
                                        <p:cTn id="30" dur="1000" fill="hold"/>
                                        <p:tgtEl>
                                          <p:spTgt spid="1032"/>
                                        </p:tgtEl>
                                        <p:attrNameLst>
                                          <p:attrName>ppt_h</p:attrName>
                                        </p:attrNameLst>
                                      </p:cBhvr>
                                      <p:tavLst>
                                        <p:tav tm="0">
                                          <p:val>
                                            <p:fltVal val="0"/>
                                          </p:val>
                                        </p:tav>
                                        <p:tav tm="100000">
                                          <p:val>
                                            <p:strVal val="#ppt_h"/>
                                          </p:val>
                                        </p:tav>
                                      </p:tavLst>
                                    </p:anim>
                                    <p:anim calcmode="lin" valueType="num">
                                      <p:cBhvr>
                                        <p:cTn id="31" dur="1000" fill="hold"/>
                                        <p:tgtEl>
                                          <p:spTgt spid="1032"/>
                                        </p:tgtEl>
                                        <p:attrNameLst>
                                          <p:attrName>style.rotation</p:attrName>
                                        </p:attrNameLst>
                                      </p:cBhvr>
                                      <p:tavLst>
                                        <p:tav tm="0">
                                          <p:val>
                                            <p:fltVal val="90"/>
                                          </p:val>
                                        </p:tav>
                                        <p:tav tm="100000">
                                          <p:val>
                                            <p:fltVal val="0"/>
                                          </p:val>
                                        </p:tav>
                                      </p:tavLst>
                                    </p:anim>
                                    <p:animEffect transition="in" filter="fade">
                                      <p:cBhvr>
                                        <p:cTn id="32"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82000" b="-82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689548"/>
            <a:ext cx="10869118" cy="5487415"/>
          </a:xfrm>
        </p:spPr>
        <p:txBody>
          <a:bodyPr>
            <a:normAutofit lnSpcReduction="10000"/>
          </a:bodyPr>
          <a:lstStyle/>
          <a:p>
            <a:pPr marL="0" indent="0">
              <a:buNone/>
            </a:pPr>
            <a:r>
              <a:rPr lang="uk-UA" dirty="0" smtClean="0"/>
              <a:t>Ймовірно, що з катастрофою пов'язано і Масове пермське вимирання (неформально іменується як «Велике вимирання», або як «Мати всіх масових </a:t>
            </a:r>
            <a:r>
              <a:rPr lang="uk-UA" dirty="0" err="1" smtClean="0"/>
              <a:t>вимирань</a:t>
            </a:r>
            <a:r>
              <a:rPr lang="uk-UA" dirty="0" smtClean="0"/>
              <a:t>») - сформувало межу, що розділяє пермський та тріасовий геологічні періоди, тобто палеозой і мезозой, приблизно 250 млн тому. Є однією з найбільших катастроф біосфери в історії Землі, що призвела до вимирання 96% всіх морських видів, і 70% видів річкових хребетних. Катастрофа стала єдиним відомим масовим вимиранням </a:t>
            </a:r>
            <a:r>
              <a:rPr lang="uk-UA" dirty="0" err="1" smtClean="0"/>
              <a:t>комах,в</a:t>
            </a:r>
            <a:r>
              <a:rPr lang="uk-UA" dirty="0" smtClean="0"/>
              <a:t> результаті якого вимерло близько 57% біологічних родів і 83% всього класу комах. Зважаючи втрати такої кількості і різноманітності біологічних видів відновлення біосфери зайняло набагато триваліший період часу в порівнянні з іншими катастрофами, що призводять до вимирання. Моделі, за якими протікало вимирання, перебувають в процесі обговорення. Різні наукові школи припускають від одного до трьох поштовхів вимирання.</a:t>
            </a:r>
            <a:endParaRPr lang="uk-UA" dirty="0"/>
          </a:p>
        </p:txBody>
      </p:sp>
    </p:spTree>
    <p:extLst>
      <p:ext uri="{BB962C8B-B14F-4D97-AF65-F5344CB8AC3E}">
        <p14:creationId xmlns:p14="http://schemas.microsoft.com/office/powerpoint/2010/main" val="16960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83000" b="-83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91344" y="836712"/>
            <a:ext cx="6656882" cy="5112568"/>
          </a:xfrm>
          <a:blipFill dpi="0" rotWithShape="1">
            <a:blip r:embed="rId4">
              <a:alphaModFix amt="59000"/>
              <a:extLst>
                <a:ext uri="{BEBA8EAE-BF5A-486C-A8C5-ECC9F3942E4B}">
                  <a14:imgProps xmlns:a14="http://schemas.microsoft.com/office/drawing/2010/main">
                    <a14:imgLayer r:embed="rId5">
                      <a14:imgEffect>
                        <a14:sharpenSoften amount="-2000"/>
                      </a14:imgEffect>
                    </a14:imgLayer>
                  </a14:imgProps>
                </a:ext>
              </a:extLst>
            </a:blip>
            <a:srcRect/>
            <a:tile tx="0" ty="0" sx="100000" sy="100000" flip="none" algn="tl"/>
          </a:blipFill>
          <a:effectLst>
            <a:reflection endPos="0" dist="50800" dir="5400000" sy="-100000" algn="bl" rotWithShape="0"/>
            <a:softEdge rad="0"/>
          </a:effectLst>
        </p:spPr>
        <p:txBody>
          <a:bodyPr>
            <a:normAutofit fontScale="77500" lnSpcReduction="20000"/>
          </a:bodyPr>
          <a:lstStyle/>
          <a:p>
            <a:pPr marL="0" indent="0">
              <a:buNone/>
            </a:pPr>
            <a:r>
              <a:rPr lang="uk-UA" sz="3100" dirty="0" smtClean="0"/>
              <a:t>В результаті масового вимирання з лиця Землі зникло безліч видів, пішли в минуле цілі загони і навіть класи; більша частина загону </a:t>
            </a:r>
            <a:r>
              <a:rPr lang="uk-UA" sz="3100" dirty="0" err="1" smtClean="0"/>
              <a:t>парарептіліі</a:t>
            </a:r>
            <a:r>
              <a:rPr lang="uk-UA" sz="3100" dirty="0" smtClean="0"/>
              <a:t> (крім предків сучасних черепах), багато видів риб і членистоногих (у тому числі знамениті трилобіти). Катаклізм також сильно вдарив по світу мікроорганізмів.</a:t>
            </a:r>
          </a:p>
          <a:p>
            <a:pPr marL="0" indent="0">
              <a:buNone/>
            </a:pPr>
            <a:r>
              <a:rPr lang="uk-UA" sz="3100" dirty="0" smtClean="0"/>
              <a:t>Вважається, що на відновлення біосфери після масового вимирання пішло близько 30 млн років, проте деякі вчені роблять висновки, що воно могло статися і за більш короткий проміжок часу, близько 5-10 млн років. Вимирання старих форм відкрило дорогу багатьом тваринам, довгий час залишалися в тіні: початок і середина наступного за </a:t>
            </a:r>
            <a:r>
              <a:rPr lang="uk-UA" sz="3100" dirty="0" err="1" smtClean="0"/>
              <a:t>Перм'ю</a:t>
            </a:r>
            <a:r>
              <a:rPr lang="uk-UA" sz="3100" dirty="0" smtClean="0"/>
              <a:t>, тріасового періоду ознаменувався становленням </a:t>
            </a:r>
            <a:r>
              <a:rPr lang="uk-UA" sz="3100" dirty="0" err="1" smtClean="0"/>
              <a:t>архозавров</a:t>
            </a:r>
            <a:r>
              <a:rPr lang="uk-UA" sz="3100" dirty="0" smtClean="0"/>
              <a:t>, від яких відбулися динозаври і крокодили, а згодом птиці. Крім того, саме в тріасі з'являються перші ссавці.</a:t>
            </a:r>
          </a:p>
          <a:p>
            <a:pPr marL="0" indent="0">
              <a:buNone/>
            </a:pPr>
            <a:endParaRPr lang="uk-UA" dirty="0" smtClean="0"/>
          </a:p>
        </p:txBody>
      </p:sp>
      <p:pic>
        <p:nvPicPr>
          <p:cNvPr id="2050" name="Picture 2" descr="http://upload.wikimedia.org/wikipedia/commons/thumb/a/a5/Nyctiphruretus_BW.jpg/275px-Nyctiphruretus_B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102" y="783237"/>
            <a:ext cx="5070967" cy="2784422"/>
          </a:xfrm>
          <a:prstGeom prst="rect">
            <a:avLst/>
          </a:prstGeom>
          <a:noFill/>
          <a:effectLst>
            <a:glow>
              <a:schemeClr val="accent1"/>
            </a:glow>
            <a:reflection stA="48000" endPos="0" dir="5400000" sy="-100000" algn="bl" rotWithShape="0"/>
            <a:softEdge rad="266700"/>
          </a:effectLst>
          <a:extLst>
            <a:ext uri="{909E8E84-426E-40DD-AFC4-6F175D3DCCD1}">
              <a14:hiddenFill xmlns:a14="http://schemas.microsoft.com/office/drawing/2010/main">
                <a:solidFill>
                  <a:srgbClr val="FFFFFF"/>
                </a:solidFill>
              </a14:hiddenFill>
            </a:ext>
          </a:extLst>
        </p:spPr>
      </p:pic>
      <p:pic>
        <p:nvPicPr>
          <p:cNvPr id="2052" name="Picture 4" descr="https://encrypted-tbn0.gstatic.com/images?q=tbn:ANd9GcS5fhlmW-FpRClEvKc7c1rcfd4P8FdEFjuzfrjQnJ0WM01b9cN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0971" y="3596831"/>
            <a:ext cx="4656267" cy="2444205"/>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06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 calcmode="lin" valueType="num">
                                      <p:cBhvr>
                                        <p:cTn id="35" dur="500" fill="hold"/>
                                        <p:tgtEl>
                                          <p:spTgt spid="2052"/>
                                        </p:tgtEl>
                                        <p:attrNameLst>
                                          <p:attrName>ppt_w</p:attrName>
                                        </p:attrNameLst>
                                      </p:cBhvr>
                                      <p:tavLst>
                                        <p:tav tm="0">
                                          <p:val>
                                            <p:fltVal val="0"/>
                                          </p:val>
                                        </p:tav>
                                        <p:tav tm="100000">
                                          <p:val>
                                            <p:strVal val="#ppt_w"/>
                                          </p:val>
                                        </p:tav>
                                      </p:tavLst>
                                    </p:anim>
                                    <p:anim calcmode="lin" valueType="num">
                                      <p:cBhvr>
                                        <p:cTn id="36" dur="500" fill="hold"/>
                                        <p:tgtEl>
                                          <p:spTgt spid="2052"/>
                                        </p:tgtEl>
                                        <p:attrNameLst>
                                          <p:attrName>ppt_h</p:attrName>
                                        </p:attrNameLst>
                                      </p:cBhvr>
                                      <p:tavLst>
                                        <p:tav tm="0">
                                          <p:val>
                                            <p:fltVal val="0"/>
                                          </p:val>
                                        </p:tav>
                                        <p:tav tm="100000">
                                          <p:val>
                                            <p:strVal val="#ppt_h"/>
                                          </p:val>
                                        </p:tav>
                                      </p:tavLst>
                                    </p:anim>
                                    <p:animEffect transition="in" filter="fade">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548680"/>
            <a:ext cx="10515600" cy="1325563"/>
          </a:xfrm>
        </p:spPr>
        <p:txBody>
          <a:bodyPr/>
          <a:lstStyle/>
          <a:p>
            <a:r>
              <a:rPr lang="uk-UA" dirty="0" smtClean="0"/>
              <a:t>Етапність історичного розвитку</a:t>
            </a:r>
            <a:endParaRPr lang="uk-UA" dirty="0"/>
          </a:p>
        </p:txBody>
      </p:sp>
      <p:sp>
        <p:nvSpPr>
          <p:cNvPr id="3" name="Объект 2"/>
          <p:cNvSpPr>
            <a:spLocks noGrp="1"/>
          </p:cNvSpPr>
          <p:nvPr>
            <p:ph idx="1"/>
          </p:nvPr>
        </p:nvSpPr>
        <p:spPr>
          <a:xfrm>
            <a:off x="1271464" y="1988840"/>
            <a:ext cx="9721080" cy="3096344"/>
          </a:xfrm>
          <a:solidFill>
            <a:schemeClr val="bg1">
              <a:alpha val="41000"/>
            </a:schemeClr>
          </a:solidFill>
        </p:spPr>
        <p:txBody>
          <a:bodyPr>
            <a:normAutofit/>
          </a:bodyPr>
          <a:lstStyle/>
          <a:p>
            <a:pPr marL="0" indent="0">
              <a:buNone/>
            </a:pPr>
            <a:r>
              <a:rPr lang="uk-UA" dirty="0"/>
              <a:t>Н</a:t>
            </a:r>
            <a:r>
              <a:rPr lang="uk-UA" dirty="0" smtClean="0"/>
              <a:t>а межах геологічних періодів та епох відбуваються різкі зміни видового складу біосфери, тобто заміна одних </a:t>
            </a:r>
            <a:r>
              <a:rPr lang="uk-UA" dirty="0" err="1" smtClean="0"/>
              <a:t>біо-геоценозів</a:t>
            </a:r>
            <a:r>
              <a:rPr lang="uk-UA" dirty="0" smtClean="0"/>
              <a:t> іншими. Причини цього явища вчені вбачають у неперіодичній зміні інтенсивності екологічних факторів, яка перевищує межі витривалості біогеоценозів, руйнуючи їх, що і спричинює масове вимирання видів-</a:t>
            </a:r>
            <a:r>
              <a:rPr lang="uk-UA" dirty="0" err="1" smtClean="0"/>
              <a:t>ценофілів</a:t>
            </a:r>
            <a:r>
              <a:rPr lang="uk-UA" dirty="0" smtClean="0"/>
              <a:t>. </a:t>
            </a:r>
            <a:endParaRPr lang="uk-UA" dirty="0"/>
          </a:p>
        </p:txBody>
      </p:sp>
    </p:spTree>
    <p:extLst>
      <p:ext uri="{BB962C8B-B14F-4D97-AF65-F5344CB8AC3E}">
        <p14:creationId xmlns:p14="http://schemas.microsoft.com/office/powerpoint/2010/main" val="103725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07368" y="548680"/>
            <a:ext cx="4105672" cy="5328592"/>
          </a:xfrm>
          <a:solidFill>
            <a:schemeClr val="bg1">
              <a:alpha val="26000"/>
            </a:schemeClr>
          </a:solidFill>
        </p:spPr>
        <p:txBody>
          <a:bodyPr>
            <a:normAutofit lnSpcReduction="10000"/>
          </a:bodyPr>
          <a:lstStyle/>
          <a:p>
            <a:pPr marL="0" indent="0">
              <a:buNone/>
            </a:pPr>
            <a:r>
              <a:rPr lang="uk-UA" sz="3200" dirty="0" err="1" smtClean="0"/>
              <a:t>Ценофоби</a:t>
            </a:r>
            <a:r>
              <a:rPr lang="uk-UA" sz="3200" dirty="0" smtClean="0"/>
              <a:t>, як екологічно </a:t>
            </a:r>
            <a:r>
              <a:rPr lang="uk-UA" sz="3200" dirty="0" err="1" smtClean="0"/>
              <a:t>пластичніші</a:t>
            </a:r>
            <a:r>
              <a:rPr lang="uk-UA" sz="3200" dirty="0" smtClean="0"/>
              <a:t> групи, освоюють простір зниклих екосистем і формують там нові стійкі біоценози, еволюціонуючи до нових </a:t>
            </a:r>
            <a:r>
              <a:rPr lang="uk-UA" sz="3200" dirty="0" err="1" smtClean="0"/>
              <a:t>ценофілів</a:t>
            </a:r>
            <a:r>
              <a:rPr lang="uk-UA" sz="3200" dirty="0" smtClean="0"/>
              <a:t>. Цим і пояснюється бурхлива адаптивна радіація на початку періодів та епох.</a:t>
            </a:r>
          </a:p>
          <a:p>
            <a:endParaRPr lang="uk-UA" dirty="0"/>
          </a:p>
        </p:txBody>
      </p:sp>
      <p:pic>
        <p:nvPicPr>
          <p:cNvPr id="4098" name="Picture 2" descr="http://shkola.ua/web/uploads/book/43/images/vYfwClL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548680"/>
            <a:ext cx="6974525"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6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Сучасний неокатастрофізм </a:t>
            </a:r>
            <a:endParaRPr lang="uk-UA" dirty="0"/>
          </a:p>
        </p:txBody>
      </p:sp>
      <p:sp>
        <p:nvSpPr>
          <p:cNvPr id="3" name="Объект 2"/>
          <p:cNvSpPr>
            <a:spLocks noGrp="1"/>
          </p:cNvSpPr>
          <p:nvPr>
            <p:ph idx="1"/>
          </p:nvPr>
        </p:nvSpPr>
        <p:spPr/>
        <p:txBody>
          <a:bodyPr>
            <a:normAutofit fontScale="92500" lnSpcReduction="20000"/>
          </a:bodyPr>
          <a:lstStyle/>
          <a:p>
            <a:pPr marL="0" indent="0">
              <a:buNone/>
            </a:pPr>
            <a:r>
              <a:rPr lang="uk-UA" dirty="0" smtClean="0"/>
              <a:t>Сучасний неокатастрофізм — це розвиток поглядів Ж. Кюв'є та двох геологів — англійця Ч. </a:t>
            </a:r>
            <a:r>
              <a:rPr lang="uk-UA" dirty="0" err="1" smtClean="0"/>
              <a:t>Лайєля</a:t>
            </a:r>
            <a:r>
              <a:rPr lang="uk-UA" dirty="0" smtClean="0"/>
              <a:t> та німця К. фон </a:t>
            </a:r>
            <a:r>
              <a:rPr lang="uk-UA" dirty="0" err="1" smtClean="0"/>
              <a:t>Гоффа</a:t>
            </a:r>
            <a:r>
              <a:rPr lang="uk-UA" dirty="0" smtClean="0"/>
              <a:t>, які в 20-30-ті роки </a:t>
            </a:r>
            <a:r>
              <a:rPr lang="en-US" dirty="0" smtClean="0"/>
              <a:t>XIX </a:t>
            </a:r>
            <a:r>
              <a:rPr lang="uk-UA" dirty="0" smtClean="0"/>
              <a:t>ст. довели, що тривалі проміжки відносно стабільного стану оболонок земної кулі історично розділені різкими та відносно короткочасними її змінами. Останні виникають унаслідок зсуву материкових платформ, горотворчих процесів, зниження чи підвищення рівня Світового океану, що супроводжується активізацією вулканічної діяльності й пов'язаним із нею збільшенням концентрації деяких газів (передусім двооксиду вуглецю, оксидів азоту, сірки тощо) в атмосфері, затопленням або, навпаки, осушенням значних територій тощо. Зокрема, зміна клімату пояснюється зміною співвідношень поверхні моря та суходолу. У 1864 році австрійський геолог Е. </a:t>
            </a:r>
            <a:r>
              <a:rPr lang="uk-UA" dirty="0" err="1" smtClean="0"/>
              <a:t>Зюсс</a:t>
            </a:r>
            <a:r>
              <a:rPr lang="uk-UA" dirty="0" smtClean="0"/>
              <a:t> застосував ці погляди для пояснення швидкої заміни одних комплексів викопних організмів іншими. Цього вченого вважають автором гіпотези неокатастрофізму.</a:t>
            </a:r>
            <a:endParaRPr lang="uk-UA" dirty="0"/>
          </a:p>
        </p:txBody>
      </p:sp>
    </p:spTree>
    <p:extLst>
      <p:ext uri="{BB962C8B-B14F-4D97-AF65-F5344CB8AC3E}">
        <p14:creationId xmlns:p14="http://schemas.microsoft.com/office/powerpoint/2010/main" val="262083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742</Words>
  <Application>Microsoft Office PowerPoint</Application>
  <PresentationFormat>Широкоэкранный</PresentationFormat>
  <Paragraphs>29</Paragraphs>
  <Slides>12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12</vt:i4>
      </vt:variant>
    </vt:vector>
  </HeadingPairs>
  <TitlesOfParts>
    <vt:vector size="16" baseType="lpstr">
      <vt:lpstr>Arial</vt:lpstr>
      <vt:lpstr>Calibri</vt:lpstr>
      <vt:lpstr>Calibri Light</vt:lpstr>
      <vt:lpstr>Тема Office</vt:lpstr>
      <vt:lpstr>Гіпотези неокатастрофізму</vt:lpstr>
      <vt:lpstr>Зміст</vt:lpstr>
      <vt:lpstr>Неокатастрофізм</vt:lpstr>
      <vt:lpstr>Великі катастрофи</vt:lpstr>
      <vt:lpstr>Презентация PowerPoint</vt:lpstr>
      <vt:lpstr>Презентация PowerPoint</vt:lpstr>
      <vt:lpstr>Етапність історичного розвитку</vt:lpstr>
      <vt:lpstr>Презентация PowerPoint</vt:lpstr>
      <vt:lpstr>Сучасний неокатастрофізм </vt:lpstr>
      <vt:lpstr>Біоценотичні кризи</vt:lpstr>
      <vt:lpstr>Висновок</vt:lpstr>
      <vt:lpstr>Контрольні запитання</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Гіпотеза адаптивного компромісу</dc:title>
  <dc:creator>Lenovo</dc:creator>
  <cp:lastModifiedBy>Lenovo</cp:lastModifiedBy>
  <cp:revision>9</cp:revision>
  <dcterms:created xsi:type="dcterms:W3CDTF">2014-04-19T13:48:27Z</dcterms:created>
  <dcterms:modified xsi:type="dcterms:W3CDTF">2014-04-19T17:44:51Z</dcterms:modified>
</cp:coreProperties>
</file>