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9" r:id="rId3"/>
    <p:sldId id="257" r:id="rId4"/>
    <p:sldId id="258" r:id="rId5"/>
    <p:sldId id="260" r:id="rId6"/>
    <p:sldId id="268" r:id="rId7"/>
    <p:sldId id="269" r:id="rId8"/>
    <p:sldId id="270" r:id="rId9"/>
    <p:sldId id="271" r:id="rId10"/>
    <p:sldId id="261" r:id="rId11"/>
    <p:sldId id="263" r:id="rId12"/>
    <p:sldId id="272" r:id="rId13"/>
    <p:sldId id="273" r:id="rId14"/>
    <p:sldId id="274" r:id="rId15"/>
    <p:sldId id="275" r:id="rId16"/>
    <p:sldId id="262" r:id="rId17"/>
    <p:sldId id="276" r:id="rId18"/>
    <p:sldId id="264" r:id="rId19"/>
    <p:sldId id="277" r:id="rId20"/>
    <p:sldId id="278" r:id="rId21"/>
    <p:sldId id="265" r:id="rId22"/>
    <p:sldId id="267" r:id="rId2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20E"/>
    <a:srgbClr val="0AA6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3" autoAdjust="0"/>
    <p:restoredTop sz="94660"/>
  </p:normalViewPr>
  <p:slideViewPr>
    <p:cSldViewPr>
      <p:cViewPr varScale="1">
        <p:scale>
          <a:sx n="85" d="100"/>
          <a:sy n="85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10F43-3008-4132-80BE-3D3F818F3D24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51126-C86E-4194-BDA0-E2D3AC12C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2A6F2-8FAA-48DD-A156-2F35389070B7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B4801-20FC-4642-BE93-5D74B9131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9613" y="274638"/>
            <a:ext cx="1874837" cy="5973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5100" y="274638"/>
            <a:ext cx="5472113" cy="5973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589BB-18E9-4B5B-9423-44312CF265BA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FC35E-5695-469A-B256-E286BDB52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76653-3920-4D97-8FB6-B00683C1DE7E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96AFA-FC2A-4415-B13D-BA3D1095F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34428-175D-4897-A5DC-610FC2D2AEF8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30BA-1D13-4099-8698-BFDCC7942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0975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708A9-99E2-4561-A7F7-F6A47981D48C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9BD0E-289A-4577-B8E6-6357A8069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EB171-ADF6-4C85-A823-DD18554E6190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0F7CC-1796-4508-AEBC-D47F4BEAB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9DED1-3246-4185-96A3-D9627B7CE353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FA327-A093-4B8E-AED9-FD3F8CB67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0CF6B-D17B-4DF6-B870-D0B1679CDB89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6216B-8C1C-4797-BE39-CC2161887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02297-20B2-4219-BC65-C25D115614E3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B85D8-A9A9-40D3-8B9E-B01F02E96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4C309-616F-40D6-8B63-7DBF53474700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E28F8-9CDA-4704-A3DB-CF9928A3D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6265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740174E-1146-4159-95D7-441EC3256397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6E8BC171-B837-43D9-92C2-E112D845B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>
          <a:solidFill>
            <a:schemeClr val="tx1"/>
          </a:solidFill>
          <a:latin typeface="+mn-lt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7541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113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6685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1257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5%D0%BD%D0%B5%D1%80%D0%B3%D1%96%D1%8F" TargetMode="External"/><Relationship Id="rId2" Type="http://schemas.openxmlformats.org/officeDocument/2006/relationships/hyperlink" Target="http://uk.wikipedia.org/wiki/%D0%9C%D0%B5%D1%85%D0%B0%D0%BD%D1%96%D1%87%D0%BD%D0%B0_%D1%80%D0%BE%D0%B1%D0%BE%D1%82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uk.wikipedia.org/wiki/%D0%92%D1%96%D0%B4%D1%81%D0%BE%D1%82%D0%BE%D0%B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0%BA%D1%83%D0%BC%D1%83%D0%BB%D1%8F%D1%82%D0%BE%D1%80%D0%BD%D0%B0_%D0%B1%D0%B0%D1%82%D0%B0%D1%80%D0%B5%D1%8F" TargetMode="External"/><Relationship Id="rId2" Type="http://schemas.openxmlformats.org/officeDocument/2006/relationships/hyperlink" Target="http://uk.wikipedia.org/wiki/%D0%9F%D0%B0%D0%BB%D0%B8%D0%B2%D0%BD%D0%B8%D0%B9_%D0%B5%D0%BB%D0%B5%D0%BC%D0%B5%D0%BD%D1%8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86%D0%BE%D0%BD%D1%96%D1%81%D1%82%D0%BE%D1%8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 descr="34861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0" y="6003925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000" b="1"/>
              <a:t>       Екологічний будинок 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kern="120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8434" name="Содержимое 3" descr="eco_solar-51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95738" y="0"/>
            <a:ext cx="5148262" cy="3357563"/>
          </a:xfrm>
        </p:spPr>
      </p:pic>
      <p:pic>
        <p:nvPicPr>
          <p:cNvPr id="18435" name="Рисунок 4" descr="PVcell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3"/>
            <a:ext cx="50038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5219700" y="3644900"/>
            <a:ext cx="36734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600">
                <a:latin typeface="Corbel" pitchFamily="34" charset="0"/>
              </a:rPr>
              <a:t>Екобудинки з використанням сонячних  батарей</a:t>
            </a:r>
          </a:p>
        </p:txBody>
      </p:sp>
      <p:pic>
        <p:nvPicPr>
          <p:cNvPr id="18437" name="Рисунок 6" descr="105-42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99573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Содержимое 3" descr="68282051_1293202091_christmastabledetailnatural9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0375" y="0"/>
            <a:ext cx="8683625" cy="18446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uk-UA" sz="5400" b="1" kern="1200">
                <a:solidFill>
                  <a:srgbClr val="0AA63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Екологічний декор    будинку</a:t>
            </a:r>
            <a:endParaRPr lang="ru-RU" sz="5400" b="1" kern="1200">
              <a:solidFill>
                <a:srgbClr val="0AA63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6383338" y="6753225"/>
          <a:ext cx="5791200" cy="3829050"/>
        </p:xfrm>
        <a:graphic>
          <a:graphicData uri="http://schemas.openxmlformats.org/presentationml/2006/ole">
            <p:oleObj spid="_x0000_s19460" name="Диаграмма" r:id="rId4" imgW="5791163" imgH="3829162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/>
          </p:cNvSpPr>
          <p:nvPr>
            <p:ph type="body" idx="1"/>
          </p:nvPr>
        </p:nvSpPr>
        <p:spPr>
          <a:xfrm>
            <a:off x="971550" y="0"/>
            <a:ext cx="8172450" cy="2781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000" b="1"/>
              <a:t>Великодні прикраси</a:t>
            </a:r>
            <a:r>
              <a:rPr lang="ru-RU" sz="3000"/>
              <a:t> створені своїми руками, тільки ще більше підкреслять затишок і утихомирену обстановку у вашому домі. Особливо до душі підготовка до свята доведеться дітям – не позбавляйте їх такого задоволення. </a:t>
            </a:r>
          </a:p>
        </p:txBody>
      </p:sp>
      <p:pic>
        <p:nvPicPr>
          <p:cNvPr id="98313" name="Picture 9" descr="1366356257_pashalnyy-dekor-doma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2708275"/>
            <a:ext cx="3024187" cy="3024188"/>
          </a:xfrm>
          <a:prstGeom prst="rect">
            <a:avLst/>
          </a:prstGeom>
          <a:noFill/>
        </p:spPr>
      </p:pic>
      <p:pic>
        <p:nvPicPr>
          <p:cNvPr id="98315" name="Picture 11" descr="Великодній декор вашого дому, своїми руками (фото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570865">
            <a:off x="611188" y="4365625"/>
            <a:ext cx="2857500" cy="1905000"/>
          </a:xfrm>
          <a:prstGeom prst="rect">
            <a:avLst/>
          </a:prstGeom>
          <a:noFill/>
        </p:spPr>
      </p:pic>
      <p:pic>
        <p:nvPicPr>
          <p:cNvPr id="98317" name="Picture 13" descr="1366356295_pashalnyy-dekor-doma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2688005">
            <a:off x="5795963" y="4005263"/>
            <a:ext cx="3128962" cy="2346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/>
          </p:cNvSpPr>
          <p:nvPr>
            <p:ph type="body" idx="1"/>
          </p:nvPr>
        </p:nvSpPr>
        <p:spPr>
          <a:xfrm>
            <a:off x="1042988" y="0"/>
            <a:ext cx="8101012" cy="3429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Еко-френдлі тенденції стають усе популярнішими, тому варто задуматися над декором свого дому натуральними матеріалами. Використовуй дерево, каміння, мох - все це можна знайти під час прогулянки в лісі. Крім того, чудовою прикрасою будинку може стати звичайний папір! Так з нічого виходить оригінальний, милий і екологічний декор! Дивись, які ідеї ми знайшли для натхнення!</a:t>
            </a:r>
          </a:p>
          <a:p>
            <a:pPr>
              <a:lnSpc>
                <a:spcPct val="80000"/>
              </a:lnSpc>
            </a:pPr>
            <a:r>
              <a:rPr lang="ru-RU" sz="2400"/>
              <a:t>Дуже приємне вирішення оздоблення каменів - в'язаний гачком чохол. Це може бути також приємний подарунок без особливої причини:</a:t>
            </a:r>
          </a:p>
        </p:txBody>
      </p:sp>
      <p:pic>
        <p:nvPicPr>
          <p:cNvPr id="99334" name="Picture 6" descr="5fcba05c082f575eedfd892e5302039a_eco_decor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45571">
            <a:off x="1258888" y="3789363"/>
            <a:ext cx="3384550" cy="2684462"/>
          </a:xfrm>
          <a:prstGeom prst="rect">
            <a:avLst/>
          </a:prstGeom>
          <a:noFill/>
        </p:spPr>
      </p:pic>
      <p:pic>
        <p:nvPicPr>
          <p:cNvPr id="99336" name="Picture 8" descr="7136fb3a5deb156c73ef46ea806fcd6c_eco_decor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73837">
            <a:off x="5292725" y="4005263"/>
            <a:ext cx="3025775" cy="2081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>
          <a:xfrm>
            <a:off x="1042988" y="0"/>
            <a:ext cx="8101012" cy="2708275"/>
          </a:xfrm>
        </p:spPr>
        <p:txBody>
          <a:bodyPr/>
          <a:lstStyle/>
          <a:p>
            <a:r>
              <a:rPr lang="ru-RU" sz="2800"/>
              <a:t>Піди до лісу і назбирай жолудів, відокрем шапочку від горіха і на його місце зваляй з повсті маленькі кульки. Вони можуть бути не тільки натурального кольору, а й різнокольорові! З них можна зробити гірлянду або ж просто скинути жолуді у вазу</a:t>
            </a:r>
          </a:p>
        </p:txBody>
      </p:sp>
      <p:pic>
        <p:nvPicPr>
          <p:cNvPr id="100357" name="Picture 5" descr="3c2df362029e8f1760db7b60c888170d_eco_decor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997200"/>
            <a:ext cx="3240087" cy="2160588"/>
          </a:xfrm>
          <a:prstGeom prst="rect">
            <a:avLst/>
          </a:prstGeom>
          <a:noFill/>
        </p:spPr>
      </p:pic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4643438" y="2781300"/>
            <a:ext cx="4176712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500"/>
              <a:t>Подушка, зшита з льону - дуже приємний і корисний спосіб оздоблення оселі</a:t>
            </a:r>
          </a:p>
        </p:txBody>
      </p:sp>
      <p:pic>
        <p:nvPicPr>
          <p:cNvPr id="100360" name="Picture 8" descr="300a494398547da91cfd30005d5d61f8_eco_decor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4076700"/>
            <a:ext cx="3024187" cy="241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/>
          </p:cNvSpPr>
          <p:nvPr>
            <p:ph type="title"/>
          </p:nvPr>
        </p:nvSpPr>
        <p:spPr bwMode="auto">
          <a:xfrm>
            <a:off x="1187450" y="0"/>
            <a:ext cx="3600450" cy="3357563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100"/>
              <a:t>Можеш просто розфарбувати зрізи дерева акриловими фарбами і покрити лаком - гарні підставки під чашки готові</a:t>
            </a:r>
          </a:p>
        </p:txBody>
      </p:sp>
      <p:pic>
        <p:nvPicPr>
          <p:cNvPr id="101381" name="Picture 5" descr="b42bc036c86ce738179d5927e6769a29_eco_decor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716338"/>
            <a:ext cx="3673475" cy="2449512"/>
          </a:xfrm>
          <a:prstGeom prst="rect">
            <a:avLst/>
          </a:prstGeom>
          <a:noFill/>
        </p:spPr>
      </p:pic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5292725" y="4005263"/>
            <a:ext cx="331152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ru-RU" sz="2900" b="1"/>
              <a:t>А ще дуже круто виглядають оленячі роги з аплікацією з паперу</a:t>
            </a:r>
          </a:p>
        </p:txBody>
      </p:sp>
      <p:pic>
        <p:nvPicPr>
          <p:cNvPr id="101386" name="Picture 10" descr="0d2a9cfcf951f716b82dba6f1f80cbda_eco_decor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88913"/>
            <a:ext cx="3995737" cy="352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Содержимое 3" descr="2629254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084888" y="1989138"/>
            <a:ext cx="2843212" cy="4652962"/>
          </a:xfrm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250825" y="4149725"/>
            <a:ext cx="58340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>
                <a:latin typeface="Corbel" pitchFamily="34" charset="0"/>
              </a:rPr>
              <a:t> </a:t>
            </a:r>
            <a:r>
              <a:rPr lang="ru-RU" sz="2400">
                <a:latin typeface="Corbel" pitchFamily="34" charset="0"/>
              </a:rPr>
              <a:t>Натуральні речі не тільки є здоровіші для тіла, але і володіють особливою енергетикою (особливо якщо вони зроблені власноруч або в маленькій майстерні) Віддавайте перевагу плетеним кошикам чи пластиковим виробам </a:t>
            </a:r>
          </a:p>
        </p:txBody>
      </p:sp>
      <p:pic>
        <p:nvPicPr>
          <p:cNvPr id="20486" name="Picture 6" descr="7136fb3a5deb156c73ef46ea806fcd6c_eco_decor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58440">
            <a:off x="1331913" y="549275"/>
            <a:ext cx="4105275" cy="30797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 descr="92d78c992997b6f87df69c88e0ebd61d_eco_decor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102407" name="Picture 7" descr="2c2399005c414f9f7116c548ed8ba3b8_eco_decor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102409" name="Picture 9" descr="858307b90cf1642b8dc7571253d9a266_eco_decor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572000" cy="3430588"/>
          </a:xfrm>
          <a:prstGeom prst="rect">
            <a:avLst/>
          </a:prstGeom>
          <a:noFill/>
        </p:spPr>
      </p:pic>
      <p:pic>
        <p:nvPicPr>
          <p:cNvPr id="102411" name="Picture 11" descr="af47a0f48a6e60d49fb9507f9578004e_eco_decor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3" descr="47_1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713" y="1989138"/>
            <a:ext cx="6481762" cy="29241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7000" b="1">
                <a:solidFill>
                  <a:srgbClr val="0AA63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Флора будинку</a:t>
            </a:r>
            <a:endParaRPr lang="ru-RU" sz="7000" b="1">
              <a:solidFill>
                <a:srgbClr val="0AA63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>
          <a:xfrm>
            <a:off x="971550" y="0"/>
            <a:ext cx="8064500" cy="2708275"/>
          </a:xfrm>
        </p:spPr>
        <p:txBody>
          <a:bodyPr/>
          <a:lstStyle/>
          <a:p>
            <a:r>
              <a:rPr lang="ru-RU" sz="2600"/>
              <a:t>Що й казати, приємно, коли квартира прикрашена рослинами. Пишними і тонкими, світло-зеленими і смарагдовими, чагарниковими і трав'янистими. А найголовніше - такими дихаючими, такими живими, що часом навіть здається, що вони здатні до спілкування.</a:t>
            </a:r>
            <a:r>
              <a:rPr lang="ru-RU"/>
              <a:t> </a:t>
            </a:r>
          </a:p>
        </p:txBody>
      </p:sp>
      <p:pic>
        <p:nvPicPr>
          <p:cNvPr id="103432" name="Picture 8" descr="vvd9cwc-6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00443">
            <a:off x="395288" y="2781300"/>
            <a:ext cx="2554287" cy="3500438"/>
          </a:xfrm>
          <a:prstGeom prst="rect">
            <a:avLst/>
          </a:prstGeom>
          <a:noFill/>
        </p:spPr>
      </p:pic>
      <p:pic>
        <p:nvPicPr>
          <p:cNvPr id="103434" name="Picture 10" descr="ffead6dd13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36356">
            <a:off x="6011863" y="2276475"/>
            <a:ext cx="2627312" cy="3502025"/>
          </a:xfrm>
          <a:prstGeom prst="rect">
            <a:avLst/>
          </a:prstGeom>
          <a:noFill/>
        </p:spPr>
      </p:pic>
      <p:pic>
        <p:nvPicPr>
          <p:cNvPr id="103436" name="Picture 12" descr="_600_600_90_76578851017186692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4437063"/>
            <a:ext cx="3433763" cy="228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550" y="0"/>
            <a:ext cx="8172450" cy="306863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 Насамперед  дім вимагає подачі очищенної води,                  скидання стічних вод і побутових відходів. Все це пов'язано з певним господарством та виробничою діяльністю, яка також завдає шкоди природному середовищу. Таким чином, продуктом подальшого вдосконалення енергоефективного житла є так званий екологічний будинок.</a:t>
            </a:r>
          </a:p>
        </p:txBody>
      </p:sp>
      <p:pic>
        <p:nvPicPr>
          <p:cNvPr id="14338" name="Содержимое 3" descr="straw_bale_houses_op_800x640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3097213"/>
            <a:ext cx="8172450" cy="3760787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>
          <a:xfrm>
            <a:off x="1042988" y="0"/>
            <a:ext cx="8101012" cy="3500438"/>
          </a:xfrm>
        </p:spPr>
        <p:txBody>
          <a:bodyPr/>
          <a:lstStyle/>
          <a:p>
            <a:r>
              <a:rPr lang="ru-RU" sz="2700"/>
              <a:t>Рослинність повинна бути буйної, а квітник схожий на дикий зарослий сад з великими кольоровими плямами . Якщо ж ви прихильник спокійного настрою, посадіть квіти ніжних забарвлень - фіалки, кімнатні троянди, лаванду.</a:t>
            </a:r>
          </a:p>
          <a:p>
            <a:r>
              <a:rPr lang="ru-RU" sz="2700"/>
              <a:t>  Так, наприклад, за допомогою рослин та елементів дизайну можна створити справжню картину, в якій будуть і герої і декорації.  </a:t>
            </a:r>
          </a:p>
        </p:txBody>
      </p:sp>
      <p:pic>
        <p:nvPicPr>
          <p:cNvPr id="104453" name="Picture 5" descr="flowers-flower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4900"/>
            <a:ext cx="2801938" cy="3213100"/>
          </a:xfrm>
          <a:prstGeom prst="rect">
            <a:avLst/>
          </a:prstGeom>
          <a:noFill/>
        </p:spPr>
      </p:pic>
      <p:pic>
        <p:nvPicPr>
          <p:cNvPr id="104455" name="Picture 7" descr="1341074935_komnatnye-rasteniya-kotorye-nelzya-derzhat-v-kvarti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3716338"/>
            <a:ext cx="3635375" cy="3141662"/>
          </a:xfrm>
          <a:prstGeom prst="rect">
            <a:avLst/>
          </a:prstGeom>
          <a:noFill/>
        </p:spPr>
      </p:pic>
      <p:pic>
        <p:nvPicPr>
          <p:cNvPr id="104457" name="Picture 9" descr="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3678238"/>
            <a:ext cx="2736850" cy="3179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971550" y="0"/>
            <a:ext cx="4608513" cy="29972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b="1">
                <a:solidFill>
                  <a:srgbClr val="0AA63A"/>
                </a:solidFill>
              </a:rPr>
              <a:t>Якщо у вашій квартирі все ж таки є синтетичні матеріали їх негативну дію нейтралізують квіти,вони здатні забирати з повітря токсини.</a:t>
            </a:r>
          </a:p>
        </p:txBody>
      </p:sp>
      <p:pic>
        <p:nvPicPr>
          <p:cNvPr id="23554" name="Рисунок 5" descr="catalog273big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4800" y="404813"/>
            <a:ext cx="3759200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1318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924175"/>
            <a:ext cx="4679950" cy="393382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3" descr="5735875sl3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9550" y="2924175"/>
            <a:ext cx="8934450" cy="29972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uk-UA" sz="9600" b="1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Дякую за увагу</a:t>
            </a:r>
            <a:endParaRPr lang="ru-RU" sz="9600" b="1" kern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042988" y="0"/>
            <a:ext cx="792003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>
                <a:latin typeface="Corbel" pitchFamily="34" charset="0"/>
              </a:rPr>
              <a:t>Якщо давати короткі визначення, то енергоефективний будинок - це будинок, у якого багато разів знижено споживання енергії без втрати якості проживання. Екологічний будинок (екобудинок) - це будинок, у якого багатократно, знижені негативні впливи його як на природне середовище, так і на його мешканців</a:t>
            </a:r>
            <a:r>
              <a:rPr lang="ru-RU">
                <a:latin typeface="Corbel" pitchFamily="34" charset="0"/>
              </a:rPr>
              <a:t>.</a:t>
            </a:r>
          </a:p>
        </p:txBody>
      </p:sp>
      <p:pic>
        <p:nvPicPr>
          <p:cNvPr id="15365" name="Picture 5" descr="quinta-da-baronesa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354263"/>
            <a:ext cx="8172450" cy="450373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550" y="0"/>
            <a:ext cx="8172450" cy="371633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90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9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900">
                <a:effectLst>
                  <a:outerShdw blurRad="38100" dist="38100" dir="2700000" algn="tl">
                    <a:srgbClr val="C0C0C0"/>
                  </a:outerShdw>
                </a:effectLst>
              </a:rPr>
              <a:t>При проектуванні та будівництві екологічного будинку зведено до мінімуму негативний вплив його на природне середовище. Ще одна відмінна фактор екодома - матеріали , використовувані при його будівництві , вони повинні бути біогенного походження.глиняна цегла , </a:t>
            </a:r>
            <a:r>
              <a:rPr lang="ru-RU" sz="2000"/>
              <a:t>м</a:t>
            </a:r>
            <a:r>
              <a:rPr lang="en-US" sz="2000"/>
              <a:t>’</a:t>
            </a:r>
            <a:r>
              <a:rPr lang="ru-RU" sz="2000"/>
              <a:t>яке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каміння осадових порід , дерев , соломи та інші рослинні матеріали. Для будівництва будинка повинні використовуватися місцеві будівельні матеріали , маловитратні поспособу видобутку , переробки, перевезення , що дозволяють за стособом технології будівництва будинку без важких технологій . Після закінчення експлуатаційного циклу будинку матеріали природним чином утилізуються на місті.Застосування таких матеріалів робить Екодім доступним мало забезпеченим верствам населення.</a:t>
            </a:r>
            <a:b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89" name="Picture 5" descr="sychasnii_ekologichnii_bydinok_z_solomi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827463"/>
            <a:ext cx="4032250" cy="3030537"/>
          </a:xfrm>
          <a:prstGeom prst="rect">
            <a:avLst/>
          </a:prstGeom>
          <a:noFill/>
        </p:spPr>
      </p:pic>
      <p:pic>
        <p:nvPicPr>
          <p:cNvPr id="16391" name="Picture 7" descr="vermont%2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860800"/>
            <a:ext cx="4140200" cy="2997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187450" y="6021388"/>
            <a:ext cx="7705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200">
                <a:solidFill>
                  <a:srgbClr val="FF0000"/>
                </a:solidFill>
                <a:latin typeface="Corbel" pitchFamily="34" charset="0"/>
              </a:rPr>
              <a:t>Енергія сонця перетворена в електрику</a:t>
            </a: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2555875" y="0"/>
            <a:ext cx="65881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5400">
                <a:latin typeface="Corbel" pitchFamily="34" charset="0"/>
              </a:rPr>
              <a:t>Сонячні батареї </a:t>
            </a:r>
          </a:p>
          <a:p>
            <a:pPr eaLnBrk="1" hangingPunct="1"/>
            <a:r>
              <a:rPr lang="ru-RU" sz="5400">
                <a:latin typeface="Corbel" pitchFamily="34" charset="0"/>
              </a:rPr>
              <a:t>в  екобудинку</a:t>
            </a:r>
          </a:p>
        </p:txBody>
      </p:sp>
      <p:pic>
        <p:nvPicPr>
          <p:cNvPr id="17414" name="Picture 6" descr="2909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773238"/>
            <a:ext cx="5435600" cy="40767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1042988" y="0"/>
            <a:ext cx="8101012" cy="3500438"/>
          </a:xfrm>
        </p:spPr>
        <p:txBody>
          <a:bodyPr/>
          <a:lstStyle/>
          <a:p>
            <a:r>
              <a:rPr lang="ru-RU" sz="2800" b="1"/>
              <a:t>Сонячні батареї</a:t>
            </a:r>
            <a:r>
              <a:rPr lang="ru-RU" sz="2800"/>
              <a:t> – це джерело електричного струму, яке використовує фотоелектричні перетворювачі. </a:t>
            </a:r>
          </a:p>
          <a:p>
            <a:r>
              <a:rPr lang="ru-RU" sz="2800"/>
              <a:t>Фотоелектричні перетворювачі або сонячні елементи (solar cells) — це напівпровідникові вироби, які перетворюють сонячне випромінювання в електричний струм </a:t>
            </a:r>
          </a:p>
        </p:txBody>
      </p:sp>
      <p:pic>
        <p:nvPicPr>
          <p:cNvPr id="31749" name="Picture 5" descr="son_new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89432">
            <a:off x="684213" y="3789363"/>
            <a:ext cx="3600450" cy="2336800"/>
          </a:xfrm>
          <a:prstGeom prst="rect">
            <a:avLst/>
          </a:prstGeom>
          <a:noFill/>
        </p:spPr>
      </p:pic>
      <p:pic>
        <p:nvPicPr>
          <p:cNvPr id="31751" name="Picture 7" descr="sonce_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83787">
            <a:off x="5292725" y="3789363"/>
            <a:ext cx="3240088" cy="22971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971550" y="0"/>
            <a:ext cx="8172450" cy="429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100"/>
              <a:t>Перевага сонячних батарей обумовлена відсутністю рухомих частин, їх високою надійністю і стабільністю.</a:t>
            </a:r>
          </a:p>
          <a:p>
            <a:pPr>
              <a:lnSpc>
                <a:spcPct val="80000"/>
              </a:lnSpc>
            </a:pPr>
            <a:r>
              <a:rPr lang="ru-RU" sz="2100"/>
              <a:t>Недоліком є відносно висока вартість і низький ККД. Вихідна потужність сонячної батареї приблизно пропорційна інтенсивності сонячного потоку. Причому на кількість одержуваної енергії впливає інтенсивність саме від прямих сонячних променів. Номінальна потужність, що вказується в технічних характеристиках, вимірюється при стандартних тестових умовах. За основу нормованого показника сонячної радіації береться значення в 1000 Вт/м2. Інший чинник, що впливає на потужність - температура осередків панелі, із зростанням температури збільшується струм, але зменшується напруга.</a:t>
            </a:r>
          </a:p>
          <a:p>
            <a:pPr>
              <a:lnSpc>
                <a:spcPct val="80000"/>
              </a:lnSpc>
            </a:pPr>
            <a:r>
              <a:rPr lang="ru-RU" sz="2100"/>
              <a:t>ККД-</a:t>
            </a:r>
            <a:r>
              <a:rPr lang="ru-RU" sz="2100" b="1"/>
              <a:t>Коефіціє́нт ко́ри́сної ді́ї</a:t>
            </a:r>
            <a:r>
              <a:rPr lang="ru-RU" sz="2100"/>
              <a:t> — відношення виконаної </a:t>
            </a:r>
            <a:r>
              <a:rPr lang="ru-RU" sz="2100">
                <a:hlinkClick r:id="rId2" tooltip="Механічна робота"/>
              </a:rPr>
              <a:t>роботи</a:t>
            </a:r>
            <a:r>
              <a:rPr lang="ru-RU" sz="2100"/>
              <a:t> до загальних </a:t>
            </a:r>
            <a:r>
              <a:rPr lang="ru-RU" sz="2100">
                <a:hlinkClick r:id="rId3" tooltip="Енергія"/>
              </a:rPr>
              <a:t>енергетичних</a:t>
            </a:r>
            <a:r>
              <a:rPr lang="ru-RU" sz="2100"/>
              <a:t> затрат на її виконання. Безрозмірна велична, яка вимірюється у </a:t>
            </a:r>
            <a:r>
              <a:rPr lang="ru-RU" sz="2100">
                <a:hlinkClick r:id="rId4" tooltip="Відсоток"/>
              </a:rPr>
              <a:t>відсотках</a:t>
            </a:r>
            <a:r>
              <a:rPr lang="ru-RU" sz="2100"/>
              <a:t>. </a:t>
            </a:r>
          </a:p>
          <a:p>
            <a:pPr>
              <a:lnSpc>
                <a:spcPct val="80000"/>
              </a:lnSpc>
            </a:pPr>
            <a:endParaRPr lang="ru-RU" sz="2100"/>
          </a:p>
        </p:txBody>
      </p:sp>
      <p:pic>
        <p:nvPicPr>
          <p:cNvPr id="32773" name="Picture 5" descr="hous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4365625"/>
            <a:ext cx="8172450" cy="2492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1042988" y="0"/>
            <a:ext cx="8101012" cy="685800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900"/>
              <a:t>                                                 </a:t>
            </a:r>
            <a:r>
              <a:rPr lang="ru-RU" sz="2800"/>
              <a:t>Переваги і недоліки</a:t>
            </a:r>
          </a:p>
          <a:p>
            <a:pPr>
              <a:lnSpc>
                <a:spcPct val="80000"/>
              </a:lnSpc>
            </a:pPr>
            <a:r>
              <a:rPr lang="ru-RU" sz="2100"/>
              <a:t>Переваги сонячної батареї:</a:t>
            </a:r>
          </a:p>
          <a:p>
            <a:pPr>
              <a:lnSpc>
                <a:spcPct val="80000"/>
              </a:lnSpc>
            </a:pPr>
            <a:r>
              <a:rPr lang="ru-RU" sz="2100"/>
              <a:t>мала маса і габарити;</a:t>
            </a:r>
          </a:p>
          <a:p>
            <a:pPr>
              <a:lnSpc>
                <a:spcPct val="80000"/>
              </a:lnSpc>
            </a:pPr>
            <a:r>
              <a:rPr lang="ru-RU" sz="2100"/>
              <a:t>невисока вартість у порівнянні, наприклад, з </a:t>
            </a:r>
            <a:r>
              <a:rPr lang="ru-RU" sz="2100">
                <a:hlinkClick r:id="rId2" tooltip="Паливний елемент"/>
              </a:rPr>
              <a:t>паливними елементами</a:t>
            </a:r>
            <a:r>
              <a:rPr lang="ru-RU" sz="2100"/>
              <a:t>;</a:t>
            </a:r>
          </a:p>
          <a:p>
            <a:pPr>
              <a:lnSpc>
                <a:spcPct val="80000"/>
              </a:lnSpc>
            </a:pPr>
            <a:r>
              <a:rPr lang="ru-RU" sz="2100"/>
              <a:t>простота конструкції;</a:t>
            </a:r>
          </a:p>
          <a:p>
            <a:pPr>
              <a:lnSpc>
                <a:spcPct val="80000"/>
              </a:lnSpc>
            </a:pPr>
            <a:r>
              <a:rPr lang="ru-RU" sz="2100"/>
              <a:t>тривалий термін експлуатації.</a:t>
            </a:r>
          </a:p>
          <a:p>
            <a:pPr>
              <a:lnSpc>
                <a:spcPct val="80000"/>
              </a:lnSpc>
            </a:pPr>
            <a:r>
              <a:rPr lang="ru-RU" sz="2100"/>
              <a:t>Недоліки:</a:t>
            </a:r>
          </a:p>
          <a:p>
            <a:pPr>
              <a:lnSpc>
                <a:spcPct val="80000"/>
              </a:lnSpc>
            </a:pPr>
            <a:r>
              <a:rPr lang="ru-RU" sz="2100"/>
              <a:t>неможливість виробляти вночі таку ж вихідну потужність, як вдень, що вимагає використання </a:t>
            </a:r>
            <a:r>
              <a:rPr lang="ru-RU" sz="2100">
                <a:hlinkClick r:id="rId3" tooltip="Акумуляторна батарея"/>
              </a:rPr>
              <a:t>акумулятора</a:t>
            </a:r>
            <a:r>
              <a:rPr lang="ru-RU" sz="2100"/>
              <a:t> або </a:t>
            </a:r>
            <a:r>
              <a:rPr lang="ru-RU" sz="2100">
                <a:hlinkClick r:id="rId4" tooltip="Іоністор"/>
              </a:rPr>
              <a:t>іоністора</a:t>
            </a:r>
            <a:r>
              <a:rPr lang="ru-RU" sz="2100"/>
              <a:t>, який заряджався б вдень для підтримки роботи навантаження в темряві;</a:t>
            </a:r>
          </a:p>
          <a:p>
            <a:pPr>
              <a:lnSpc>
                <a:spcPct val="80000"/>
              </a:lnSpc>
            </a:pPr>
            <a:r>
              <a:rPr lang="ru-RU" sz="2100"/>
              <a:t>різка залежність вихідної потужності від кута падіння променів на світлочутливу поверхню, що змушує використовувати автоматичні системи орієнтування в просторі;</a:t>
            </a:r>
          </a:p>
          <a:p>
            <a:pPr>
              <a:lnSpc>
                <a:spcPct val="80000"/>
              </a:lnSpc>
            </a:pPr>
            <a:r>
              <a:rPr lang="ru-RU" sz="2100"/>
              <a:t>неможливість отримати потужність з квадратного метра сонячної батареї більше 0,1 кВт, використовуючи дешеві матеріали;</a:t>
            </a:r>
          </a:p>
          <a:p>
            <a:pPr>
              <a:lnSpc>
                <a:spcPct val="80000"/>
              </a:lnSpc>
            </a:pPr>
            <a:r>
              <a:rPr lang="ru-RU" sz="2100"/>
              <a:t>швидка деградація фотоелементів в умовах підвищеного радіаційного фону і проникаючої радіації.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100"/>
          </a:p>
          <a:p>
            <a:pPr>
              <a:lnSpc>
                <a:spcPct val="80000"/>
              </a:lnSpc>
            </a:pPr>
            <a:endParaRPr lang="ru-RU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/>
          </p:nvPr>
        </p:nvSpPr>
        <p:spPr bwMode="auto">
          <a:xfrm>
            <a:off x="1331913" y="0"/>
            <a:ext cx="7561262" cy="720725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000">
                <a:solidFill>
                  <a:schemeClr val="tx1"/>
                </a:solidFill>
              </a:rPr>
              <a:t>Скільки можна заощадити,застосовуючи                        сонячні батареї</a:t>
            </a:r>
          </a:p>
        </p:txBody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>
          <a:xfrm>
            <a:off x="1042988" y="908050"/>
            <a:ext cx="8101012" cy="3349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300"/>
              <a:t>Очевидно, що інтенсивність сонячних променів, наприклад, влітку і взимку різна. Ми можемо судити про ефективність сонячних систем, розрахувавши, наскільки система сонячного теплопостачання забезпечує необхідний у побуті об'єм гарячої води. У середньому, для дому чи квартири це співвідношення становить 60-70% залежно від регіону. З травня по жовтень сонячна енергія буде майже повністю покривати всі домашні потреби в гарячій воді. У перехідні місяці сонячне теплопостачання може вигідно підтримувати систему опалення, значно зменшуючи споживання електрики або газу. </a:t>
            </a:r>
          </a:p>
        </p:txBody>
      </p:sp>
      <p:pic>
        <p:nvPicPr>
          <p:cNvPr id="97285" name="Picture 5" descr="cFs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149725"/>
            <a:ext cx="8172450" cy="270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лнцестояние">
  <a:themeElements>
    <a:clrScheme name="Солнцестояние 1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FFFFFF"/>
      </a:accent3>
      <a:accent4>
        <a:srgbClr val="000000"/>
      </a:accent4>
      <a:accent5>
        <a:srgbClr val="AEC7D0"/>
      </a:accent5>
      <a:accent6>
        <a:srgbClr val="E6A608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олнцестояние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794</Words>
  <Application>Microsoft Office PowerPoint</Application>
  <PresentationFormat>On-screen Show (4:3)</PresentationFormat>
  <Paragraphs>41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Corbel</vt:lpstr>
      <vt:lpstr>Wingdings 2</vt:lpstr>
      <vt:lpstr>Verdana</vt:lpstr>
      <vt:lpstr>Calibri</vt:lpstr>
      <vt:lpstr>Gill Sans MT</vt:lpstr>
      <vt:lpstr>Солнцестояние</vt:lpstr>
      <vt:lpstr>Диаграмма</vt:lpstr>
      <vt:lpstr>Слайд 1</vt:lpstr>
      <vt:lpstr> Насамперед  дім вимагає подачі очищенної води,                  скидання стічних вод і побутових відходів. Все це пов'язано з певним господарством та виробничою діяльністю, яка також завдає шкоди природному середовищу. Таким чином, продуктом подальшого вдосконалення енергоефективного житла є так званий екологічний будинок.</vt:lpstr>
      <vt:lpstr>Слайд 3</vt:lpstr>
      <vt:lpstr>  При проектуванні та будівництві екологічного будинку зведено до мінімуму негативний вплив його на природне середовище. Ще одна відмінна фактор екодома - матеріали , використовувані при його будівництві , вони повинні бути біогенного походження.глиняна цегла , м’яке каміння осадових порід , дерев , соломи та інші рослинні матеріали. Для будівництва будинка повинні використовуватися місцеві будівельні матеріали , маловитратні поспособу видобутку , переробки, перевезення , що дозволяють за стособом технології будівництва будинку без важких технологій . Після закінчення експлуатаційного циклу будинку матеріали природним чином утилізуються на місті.Застосування таких матеріалів робить Екодім доступним мало забезпеченим верствам населення. </vt:lpstr>
      <vt:lpstr>Слайд 5</vt:lpstr>
      <vt:lpstr>Слайд 6</vt:lpstr>
      <vt:lpstr>Слайд 7</vt:lpstr>
      <vt:lpstr>Слайд 8</vt:lpstr>
      <vt:lpstr>Скільки можна заощадити,застосовуючи                        сонячні батареї</vt:lpstr>
      <vt:lpstr>Слайд 10</vt:lpstr>
      <vt:lpstr>Екологічний декор    будинку</vt:lpstr>
      <vt:lpstr>Слайд 12</vt:lpstr>
      <vt:lpstr>Слайд 13</vt:lpstr>
      <vt:lpstr>Слайд 14</vt:lpstr>
      <vt:lpstr>Можеш просто розфарбувати зрізи дерева акриловими фарбами і покрити лаком - гарні підставки під чашки готові</vt:lpstr>
      <vt:lpstr>Слайд 16</vt:lpstr>
      <vt:lpstr>Слайд 17</vt:lpstr>
      <vt:lpstr>Флора будинку</vt:lpstr>
      <vt:lpstr>Слайд 19</vt:lpstr>
      <vt:lpstr>Слайд 20</vt:lpstr>
      <vt:lpstr>Якщо у вашій квартирі все ж таки є синтетичні матеріали їх негативну дію нейтралізують квіти,вони здатні забирати з повітря токсини.</vt:lpstr>
      <vt:lpstr>Дякую за увагу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кит</dc:creator>
  <cp:lastModifiedBy>маринка</cp:lastModifiedBy>
  <cp:revision>14</cp:revision>
  <dcterms:created xsi:type="dcterms:W3CDTF">2013-10-23T18:35:41Z</dcterms:created>
  <dcterms:modified xsi:type="dcterms:W3CDTF">2015-02-05T20:11:40Z</dcterms:modified>
</cp:coreProperties>
</file>