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58" r:id="rId3"/>
    <p:sldId id="259" r:id="rId4"/>
    <p:sldId id="260" r:id="rId5"/>
    <p:sldId id="264" r:id="rId6"/>
    <p:sldId id="275" r:id="rId7"/>
    <p:sldId id="276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78" r:id="rId16"/>
    <p:sldId id="268" r:id="rId17"/>
    <p:sldId id="270" r:id="rId18"/>
    <p:sldId id="272" r:id="rId19"/>
    <p:sldId id="273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353F407-403D-41B6-9DA0-C58EBAEB9FC3}" type="datetimeFigureOut">
              <a:rPr lang="uk-UA" smtClean="0"/>
              <a:t>16.12.2013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608E698-E592-4315-BEB0-AEAECEA6E97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7272808" cy="2606000"/>
          </a:xfrm>
        </p:spPr>
        <p:txBody>
          <a:bodyPr>
            <a:no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Музичне мистецтво</a:t>
            </a:r>
            <a:r>
              <a:rPr lang="fr-F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XVI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-XVII </a:t>
            </a:r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ст.</a:t>
            </a:r>
            <a:endParaRPr lang="uk-UA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2232248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У </a:t>
            </a:r>
            <a:r>
              <a:rPr lang="en-US" dirty="0"/>
              <a:t>XV</a:t>
            </a:r>
            <a:r>
              <a:rPr lang="uk-UA" dirty="0"/>
              <a:t>І—</a:t>
            </a:r>
            <a:r>
              <a:rPr lang="en-US" dirty="0"/>
              <a:t>XVII </a:t>
            </a:r>
            <a:r>
              <a:rPr lang="uk-UA" dirty="0"/>
              <a:t>ст. певних здобутків </a:t>
            </a:r>
            <a:r>
              <a:rPr lang="uk-UA" dirty="0" smtClean="0"/>
              <a:t>досягла </a:t>
            </a:r>
            <a:r>
              <a:rPr lang="uk-UA" dirty="0"/>
              <a:t>музична </a:t>
            </a:r>
            <a:r>
              <a:rPr lang="uk-UA" dirty="0" smtClean="0"/>
              <a:t>культура. Вона </a:t>
            </a:r>
            <a:r>
              <a:rPr lang="uk-UA" dirty="0"/>
              <a:t>розвивались у тісному зв’язку з тими змінами, що відбувались в народному побуті та звичаях, а також у діяльності скоморохів, мистецтво яких поєднувало спів, танець і театральні вистави.</a:t>
            </a:r>
          </a:p>
        </p:txBody>
      </p:sp>
    </p:spTree>
    <p:extLst>
      <p:ext uri="{BB962C8B-B14F-4D97-AF65-F5344CB8AC3E}">
        <p14:creationId xmlns:p14="http://schemas.microsoft.com/office/powerpoint/2010/main" val="20831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ума , буря на чорному морі - YouTube [360p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2132856"/>
            <a:ext cx="5760640" cy="43924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60" y="476672"/>
            <a:ext cx="9144000" cy="1296144"/>
          </a:xfrm>
        </p:spPr>
        <p:txBody>
          <a:bodyPr/>
          <a:lstStyle/>
          <a:p>
            <a:r>
              <a:rPr lang="uk-UA" dirty="0" smtClean="0"/>
              <a:t>Дума «Буря на Чорному морі»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2311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276872"/>
            <a:ext cx="8928992" cy="45811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/>
              <a:t>   Серед сліпих кобзарів </a:t>
            </a:r>
            <a:r>
              <a:rPr lang="en-US" dirty="0"/>
              <a:t>XIX </a:t>
            </a:r>
            <a:r>
              <a:rPr lang="uk-UA" dirty="0"/>
              <a:t>ст. також особливо відзначився Андрій </a:t>
            </a:r>
            <a:r>
              <a:rPr lang="uk-UA" dirty="0" err="1"/>
              <a:t>Шут</a:t>
            </a:r>
            <a:r>
              <a:rPr lang="uk-UA" dirty="0"/>
              <a:t>, кобзар з міста Олександрівки </a:t>
            </a:r>
            <a:r>
              <a:rPr lang="uk-UA" dirty="0" err="1"/>
              <a:t>Сосницького</a:t>
            </a:r>
            <a:r>
              <a:rPr lang="uk-UA" dirty="0"/>
              <a:t> повіту Чернігівської губернії. Осліп він сімнадцяти років, перехворівши на віспу. Юнакові треба було якось жити, а також сплачувати державні податки нарівні з усіма козаками-селянами. Він навчився сукати мотузки та робити із суканого прядива селянську упряж, мав неабияку пам'ять і засвоював усе, що чув. Скоро кобзар став улюбленим музикантом і співцем у всій </a:t>
            </a:r>
            <a:r>
              <a:rPr lang="uk-UA" dirty="0" err="1"/>
              <a:t>Сосницькій</a:t>
            </a:r>
            <a:r>
              <a:rPr lang="uk-UA" dirty="0"/>
              <a:t> окрузі, а може, й не лише в ній. Бандуру </a:t>
            </a:r>
            <a:r>
              <a:rPr lang="uk-UA" dirty="0" err="1"/>
              <a:t>Шут</a:t>
            </a:r>
            <a:r>
              <a:rPr lang="uk-UA" dirty="0"/>
              <a:t> випускав з рук лише під час постів. Своє ремесло дуже високо цінував. На його думку, "кобзар-сліпець існує на те, щоб нагадувати людям про Бога та добрі діла». А. </a:t>
            </a:r>
            <a:r>
              <a:rPr lang="uk-UA" dirty="0" err="1"/>
              <a:t>Шут</a:t>
            </a:r>
            <a:r>
              <a:rPr lang="uk-UA" dirty="0"/>
              <a:t> був найкращим знавцем дум серед усіх кобзарів та лірників </a:t>
            </a:r>
            <a:r>
              <a:rPr lang="en-US" dirty="0"/>
              <a:t>XIX—XX </a:t>
            </a:r>
            <a:r>
              <a:rPr lang="uk-UA" dirty="0"/>
              <a:t>століть. Він був великим кобзарем — носієм епічних традицій українського народу.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Андрій </a:t>
            </a:r>
            <a:r>
              <a:rPr lang="uk-UA" dirty="0" err="1" smtClean="0"/>
              <a:t>Шут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69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Андрій </a:t>
            </a:r>
            <a:r>
              <a:rPr lang="uk-UA" dirty="0" err="1" smtClean="0"/>
              <a:t>Шут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4864"/>
            <a:ext cx="3023352" cy="45365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32856"/>
            <a:ext cx="3281934" cy="4608512"/>
          </a:xfrm>
        </p:spPr>
      </p:pic>
    </p:spTree>
    <p:extLst>
      <p:ext uri="{BB962C8B-B14F-4D97-AF65-F5344CB8AC3E}">
        <p14:creationId xmlns:p14="http://schemas.microsoft.com/office/powerpoint/2010/main" val="452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Історичні пісні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2758028"/>
          </a:xfrm>
        </p:spPr>
        <p:txBody>
          <a:bodyPr>
            <a:noAutofit/>
          </a:bodyPr>
          <a:lstStyle/>
          <a:p>
            <a:r>
              <a:rPr lang="uk-UA" sz="2800" dirty="0"/>
              <a:t>Історичні пісні</a:t>
            </a:r>
            <a:r>
              <a:rPr lang="uk-UA" sz="2800" dirty="0" smtClean="0"/>
              <a:t>,</a:t>
            </a:r>
            <a:r>
              <a:rPr lang="en-US" sz="2800" dirty="0" smtClean="0"/>
              <a:t> </a:t>
            </a:r>
            <a:r>
              <a:rPr lang="uk-UA" sz="2800" dirty="0" smtClean="0"/>
              <a:t>як </a:t>
            </a:r>
            <a:r>
              <a:rPr lang="uk-UA" sz="2800" dirty="0"/>
              <a:t>і думи</a:t>
            </a:r>
            <a:r>
              <a:rPr lang="uk-UA" sz="2800" dirty="0" smtClean="0"/>
              <a:t>,</a:t>
            </a:r>
            <a:r>
              <a:rPr lang="en-US" sz="2800" dirty="0" smtClean="0"/>
              <a:t> </a:t>
            </a:r>
            <a:r>
              <a:rPr lang="uk-UA" sz="2800" dirty="0" smtClean="0"/>
              <a:t>присвячені </a:t>
            </a:r>
            <a:r>
              <a:rPr lang="uk-UA" sz="2800" dirty="0"/>
              <a:t>конкретним історичним подіям,оспівуванню історичних осіб. Найдавнішими з них є пісні</a:t>
            </a:r>
            <a:r>
              <a:rPr lang="uk-UA" sz="2800" dirty="0" smtClean="0"/>
              <a:t>,</a:t>
            </a:r>
            <a:r>
              <a:rPr lang="en-US" sz="2800" dirty="0" smtClean="0"/>
              <a:t> </a:t>
            </a:r>
            <a:r>
              <a:rPr lang="uk-UA" sz="2800" dirty="0" err="1" smtClean="0"/>
              <a:t>пов</a:t>
            </a:r>
            <a:r>
              <a:rPr lang="en-US" sz="2800" dirty="0"/>
              <a:t>’</a:t>
            </a:r>
            <a:r>
              <a:rPr lang="uk-UA" sz="2800" dirty="0" err="1"/>
              <a:t>язані</a:t>
            </a:r>
            <a:r>
              <a:rPr lang="uk-UA" sz="2800" dirty="0"/>
              <a:t> з добою козаччини,</a:t>
            </a:r>
            <a:r>
              <a:rPr lang="en-US" sz="2800" dirty="0"/>
              <a:t> </a:t>
            </a:r>
            <a:r>
              <a:rPr lang="uk-UA" sz="2800" dirty="0"/>
              <a:t>зокрема</a:t>
            </a:r>
            <a:r>
              <a:rPr lang="en-US" sz="2800" dirty="0"/>
              <a:t> </a:t>
            </a:r>
            <a:r>
              <a:rPr lang="uk-UA" sz="2800" dirty="0"/>
              <a:t>-</a:t>
            </a:r>
            <a:r>
              <a:rPr lang="en-US" sz="2800" dirty="0"/>
              <a:t> </a:t>
            </a:r>
            <a:r>
              <a:rPr lang="uk-UA" sz="2800" dirty="0"/>
              <a:t>”Пісня про Байду”,що змальовує народного улюбленця Байду </a:t>
            </a:r>
            <a:r>
              <a:rPr lang="uk-UA" sz="2800" dirty="0" smtClean="0"/>
              <a:t>Вишневецького</a:t>
            </a:r>
            <a:r>
              <a:rPr lang="en-US" sz="2800" dirty="0"/>
              <a:t>.</a:t>
            </a:r>
            <a:endParaRPr lang="uk-UA" sz="2800" dirty="0"/>
          </a:p>
        </p:txBody>
      </p:sp>
      <p:pic>
        <p:nvPicPr>
          <p:cNvPr id="1026" name="Picture 2" descr="C:\Users\Irene\Downloads\JkavZ5GhPR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55272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1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Червона калина_ - Пісня про Байду - YouTube [360p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2247900"/>
            <a:ext cx="5544616" cy="4133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«Пісня про Байду»</a:t>
            </a:r>
            <a:endParaRPr lang="uk-UA" dirty="0"/>
          </a:p>
        </p:txBody>
      </p:sp>
      <p:pic>
        <p:nvPicPr>
          <p:cNvPr id="3074" name="Picture 2" descr="C:\Users\Irene\Downloads\Kossak_09-0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-16020"/>
            <a:ext cx="13525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145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rene\Downloads\sqgPvky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5163170" cy="29523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1451" y="2204864"/>
            <a:ext cx="8243835" cy="3877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Давнім жанром історичного епосу є також історична пісня. Пам'яткою </a:t>
            </a:r>
            <a:r>
              <a:rPr lang="uk-UA" dirty="0" smtClean="0"/>
              <a:t>середини </a:t>
            </a:r>
            <a:r>
              <a:rPr lang="en-US" dirty="0"/>
              <a:t>XV </a:t>
            </a:r>
            <a:r>
              <a:rPr lang="uk-UA" dirty="0"/>
              <a:t>століття є відома пісня "Дунаю, </a:t>
            </a:r>
            <a:r>
              <a:rPr lang="uk-UA" dirty="0" err="1"/>
              <a:t>Дунаю</a:t>
            </a:r>
            <a:r>
              <a:rPr lang="uk-UA" dirty="0"/>
              <a:t>, чому смутен течеш". Три роти, що стоять "на </a:t>
            </a:r>
            <a:r>
              <a:rPr lang="uk-UA" dirty="0" err="1"/>
              <a:t>версі</a:t>
            </a:r>
            <a:r>
              <a:rPr lang="uk-UA" dirty="0"/>
              <a:t> Дунаю" - турецька, татарська та польська - </a:t>
            </a:r>
            <a:r>
              <a:rPr lang="uk-UA" dirty="0" smtClean="0"/>
              <a:t>правдиво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916832"/>
          </a:xfrm>
        </p:spPr>
        <p:txBody>
          <a:bodyPr/>
          <a:lstStyle/>
          <a:p>
            <a:r>
              <a:rPr lang="uk-UA" dirty="0" smtClean="0"/>
              <a:t>«Дунаю, </a:t>
            </a:r>
            <a:r>
              <a:rPr lang="uk-UA" dirty="0" err="1" smtClean="0"/>
              <a:t>Дунаю</a:t>
            </a:r>
            <a:r>
              <a:rPr lang="uk-UA" dirty="0" smtClean="0"/>
              <a:t>, чому смутен течеш»</a:t>
            </a:r>
            <a:endParaRPr lang="uk-UA" dirty="0"/>
          </a:p>
        </p:txBody>
      </p:sp>
      <p:pic>
        <p:nvPicPr>
          <p:cNvPr id="4" name="Mihajlo_Haj_-_Dunayu_Dunayu_chemu_smuten_techi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8864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2891" y="3645024"/>
            <a:ext cx="329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відображають тогочасну історичну обстановку України, на землі якої завжди зазіхали загарбники. </a:t>
            </a:r>
          </a:p>
        </p:txBody>
      </p:sp>
    </p:spTree>
    <p:extLst>
      <p:ext uri="{BB962C8B-B14F-4D97-AF65-F5344CB8AC3E}">
        <p14:creationId xmlns:p14="http://schemas.microsoft.com/office/powerpoint/2010/main" val="33353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Куплетна побудова</a:t>
            </a:r>
          </a:p>
          <a:p>
            <a:r>
              <a:rPr lang="uk-UA" dirty="0" smtClean="0"/>
              <a:t>Римовані рядки</a:t>
            </a:r>
          </a:p>
          <a:p>
            <a:r>
              <a:rPr lang="uk-UA" dirty="0" smtClean="0"/>
              <a:t>Віршовий розмір</a:t>
            </a:r>
          </a:p>
          <a:p>
            <a:r>
              <a:rPr lang="uk-UA" dirty="0" smtClean="0"/>
              <a:t>Історична основа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Особливості жанру</a:t>
            </a:r>
            <a:endParaRPr lang="uk-UA" dirty="0"/>
          </a:p>
        </p:txBody>
      </p:sp>
      <p:pic>
        <p:nvPicPr>
          <p:cNvPr id="2050" name="Picture 2" descr="C:\Users\Irene\Downloads\Історичні пісні українського народу — 1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240360" cy="46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rene\Downloads\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307093" cy="26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248347"/>
            <a:ext cx="8856983" cy="4493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Упродовж </a:t>
            </a:r>
            <a:r>
              <a:rPr lang="uk-UA" dirty="0"/>
              <a:t>віків залишається популярною історична пісня-марш</a:t>
            </a:r>
            <a:r>
              <a:rPr lang="uk-UA" dirty="0" smtClean="0"/>
              <a:t>, присвячена </a:t>
            </a:r>
            <a:r>
              <a:rPr lang="uk-UA" dirty="0"/>
              <a:t>героям-гетьманам Петрові Дорошенкові та Петрові </a:t>
            </a:r>
            <a:r>
              <a:rPr lang="uk-UA" dirty="0" smtClean="0"/>
              <a:t>Сагайдачному: ”Ой,на </a:t>
            </a:r>
            <a:r>
              <a:rPr lang="uk-UA" dirty="0"/>
              <a:t>горі та женці жнуть”. Героями історичних пісень</a:t>
            </a:r>
            <a:r>
              <a:rPr lang="uk-UA" dirty="0" smtClean="0"/>
              <a:t>, як </a:t>
            </a:r>
            <a:r>
              <a:rPr lang="uk-UA" dirty="0"/>
              <a:t>і героями дум</a:t>
            </a:r>
            <a:r>
              <a:rPr lang="uk-UA" dirty="0" smtClean="0"/>
              <a:t>, були </a:t>
            </a:r>
            <a:r>
              <a:rPr lang="uk-UA" dirty="0"/>
              <a:t>Богдан Хмельницький</a:t>
            </a:r>
            <a:r>
              <a:rPr lang="uk-UA" dirty="0" smtClean="0"/>
              <a:t>, Максим </a:t>
            </a:r>
            <a:r>
              <a:rPr lang="uk-UA" dirty="0"/>
              <a:t>Кривоніс</a:t>
            </a:r>
            <a:r>
              <a:rPr lang="uk-UA" dirty="0" smtClean="0"/>
              <a:t>, Іван </a:t>
            </a:r>
            <a:r>
              <a:rPr lang="uk-UA" dirty="0"/>
              <a:t>Богун та інші історичні діячі. </a:t>
            </a:r>
            <a:r>
              <a:rPr lang="uk-UA" dirty="0" smtClean="0"/>
              <a:t>Думи </a:t>
            </a:r>
            <a:r>
              <a:rPr lang="uk-UA" dirty="0"/>
              <a:t>та історичні пісні є провідними жанрами </a:t>
            </a:r>
            <a:r>
              <a:rPr lang="uk-UA" dirty="0" smtClean="0"/>
              <a:t>українсько-народної </a:t>
            </a:r>
            <a:r>
              <a:rPr lang="uk-UA" dirty="0"/>
              <a:t>пісенної творчості</a:t>
            </a:r>
            <a:r>
              <a:rPr lang="uk-UA" dirty="0" smtClean="0"/>
              <a:t>. Їхні </a:t>
            </a:r>
            <a:r>
              <a:rPr lang="uk-UA" dirty="0"/>
              <a:t>образи,захоплення українським історичним епосом знайшли своє втілення і в інших видах мистецтва.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Пісня-марш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224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Пісня-марш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3802486" cy="658368"/>
          </a:xfrm>
        </p:spPr>
        <p:txBody>
          <a:bodyPr/>
          <a:lstStyle/>
          <a:p>
            <a:r>
              <a:rPr lang="uk-UA" dirty="0" smtClean="0"/>
              <a:t>Петро Сагайдачний</a:t>
            </a:r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3006519" cy="429309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916832"/>
            <a:ext cx="3805586" cy="658368"/>
          </a:xfrm>
        </p:spPr>
        <p:txBody>
          <a:bodyPr/>
          <a:lstStyle/>
          <a:p>
            <a:r>
              <a:rPr lang="uk-UA" dirty="0" smtClean="0"/>
              <a:t>Петро Дорошенко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24691"/>
            <a:ext cx="3006887" cy="4221089"/>
          </a:xfrm>
        </p:spPr>
      </p:pic>
    </p:spTree>
    <p:extLst>
      <p:ext uri="{BB962C8B-B14F-4D97-AF65-F5344CB8AC3E}">
        <p14:creationId xmlns:p14="http://schemas.microsoft.com/office/powerpoint/2010/main" val="82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Пісня-марш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916832"/>
            <a:ext cx="3240360" cy="658368"/>
          </a:xfrm>
        </p:spPr>
        <p:txBody>
          <a:bodyPr/>
          <a:lstStyle/>
          <a:p>
            <a:r>
              <a:rPr lang="uk-UA" dirty="0" smtClean="0"/>
              <a:t>Богдан Хмельницький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3165279" cy="429309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1916832"/>
            <a:ext cx="3168352" cy="658368"/>
          </a:xfrm>
        </p:spPr>
        <p:txBody>
          <a:bodyPr/>
          <a:lstStyle/>
          <a:p>
            <a:r>
              <a:rPr lang="uk-UA" dirty="0" smtClean="0"/>
              <a:t>Максим Кривоніс </a:t>
            </a:r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64904"/>
            <a:ext cx="3168352" cy="4293096"/>
          </a:xfrm>
        </p:spPr>
      </p:pic>
    </p:spTree>
    <p:extLst>
      <p:ext uri="{BB962C8B-B14F-4D97-AF65-F5344CB8AC3E}">
        <p14:creationId xmlns:p14="http://schemas.microsoft.com/office/powerpoint/2010/main" val="21032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rene\Downloads\1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0659"/>
            <a:ext cx="3411463" cy="194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Українські народні думи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dirty="0" err="1"/>
              <a:t>Українські</a:t>
            </a:r>
            <a:r>
              <a:rPr lang="ru-RU" sz="2800" dirty="0"/>
              <a:t> </a:t>
            </a:r>
            <a:r>
              <a:rPr lang="ru-RU" sz="2800" dirty="0" err="1"/>
              <a:t>народні</a:t>
            </a:r>
            <a:r>
              <a:rPr lang="ru-RU" sz="2800" dirty="0"/>
              <a:t> </a:t>
            </a:r>
            <a:r>
              <a:rPr lang="ru-RU" sz="2800" dirty="0" err="1"/>
              <a:t>думи</a:t>
            </a:r>
            <a:r>
              <a:rPr lang="ru-RU" sz="2800" dirty="0"/>
              <a:t> —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неначе</a:t>
            </a:r>
            <a:r>
              <a:rPr lang="ru-RU" sz="2800" dirty="0"/>
              <a:t> </a:t>
            </a:r>
            <a:r>
              <a:rPr lang="ru-RU" sz="2800" dirty="0" err="1"/>
              <a:t>поетичний</a:t>
            </a:r>
            <a:r>
              <a:rPr lang="ru-RU" sz="2800" dirty="0"/>
              <a:t> </a:t>
            </a:r>
            <a:r>
              <a:rPr lang="ru-RU" sz="2800" dirty="0" err="1"/>
              <a:t>літопис</a:t>
            </a:r>
            <a:r>
              <a:rPr lang="ru-RU" sz="2800" dirty="0"/>
              <a:t> </a:t>
            </a:r>
            <a:r>
              <a:rPr lang="ru-RU" sz="2800" dirty="0" err="1"/>
              <a:t>козацького</a:t>
            </a:r>
            <a:r>
              <a:rPr lang="ru-RU" sz="2800" dirty="0"/>
              <a:t> </a:t>
            </a:r>
            <a:r>
              <a:rPr lang="ru-RU" sz="2800" dirty="0" err="1"/>
              <a:t>життя</a:t>
            </a:r>
            <a:r>
              <a:rPr lang="ru-RU" sz="2800" dirty="0"/>
              <a:t>. Вони </a:t>
            </a:r>
            <a:r>
              <a:rPr lang="ru-RU" sz="2800" dirty="0" err="1"/>
              <a:t>дійшли</a:t>
            </a:r>
            <a:r>
              <a:rPr lang="ru-RU" sz="2800" dirty="0"/>
              <a:t> до нас в </a:t>
            </a:r>
            <a:r>
              <a:rPr lang="ru-RU" sz="2800" dirty="0" err="1"/>
              <a:t>усній</a:t>
            </a:r>
            <a:r>
              <a:rPr lang="ru-RU" sz="2800" dirty="0"/>
              <a:t> </a:t>
            </a:r>
            <a:r>
              <a:rPr lang="ru-RU" sz="2800" dirty="0" err="1"/>
              <a:t>передачі</a:t>
            </a:r>
            <a:r>
              <a:rPr lang="ru-RU" sz="2800" dirty="0"/>
              <a:t> </a:t>
            </a:r>
            <a:r>
              <a:rPr lang="ru-RU" sz="2800" dirty="0" err="1"/>
              <a:t>народних</a:t>
            </a:r>
            <a:r>
              <a:rPr lang="ru-RU" sz="2800" dirty="0"/>
              <a:t> </a:t>
            </a:r>
            <a:r>
              <a:rPr lang="ru-RU" sz="2800" dirty="0" err="1"/>
              <a:t>співаків</a:t>
            </a:r>
            <a:r>
              <a:rPr lang="ru-RU" sz="2800" dirty="0"/>
              <a:t>, </a:t>
            </a:r>
            <a:r>
              <a:rPr lang="ru-RU" sz="2800" dirty="0" err="1"/>
              <a:t>кобзарів</a:t>
            </a:r>
            <a:r>
              <a:rPr lang="ru-RU" sz="2800" dirty="0"/>
              <a:t>, </a:t>
            </a:r>
            <a:r>
              <a:rPr lang="ru-RU" sz="2800" dirty="0" err="1"/>
              <a:t>бандуристів</a:t>
            </a:r>
            <a:r>
              <a:rPr lang="ru-RU" sz="2800" dirty="0"/>
              <a:t>, </a:t>
            </a:r>
            <a:r>
              <a:rPr lang="ru-RU" sz="2800" dirty="0" err="1"/>
              <a:t>лірників</a:t>
            </a:r>
            <a:r>
              <a:rPr lang="ru-RU" sz="2800" dirty="0"/>
              <a:t>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597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Цикли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3810438" cy="658368"/>
          </a:xfrm>
        </p:spPr>
        <p:txBody>
          <a:bodyPr/>
          <a:lstStyle/>
          <a:p>
            <a:r>
              <a:rPr lang="uk-UA" dirty="0" smtClean="0"/>
              <a:t>Старший цикл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2564904"/>
            <a:ext cx="4032448" cy="3172968"/>
          </a:xfrm>
        </p:spPr>
        <p:txBody>
          <a:bodyPr>
            <a:noAutofit/>
          </a:bodyPr>
          <a:lstStyle/>
          <a:p>
            <a:r>
              <a:rPr lang="uk-UA" dirty="0" smtClean="0"/>
              <a:t>Невільницькі думи. </a:t>
            </a:r>
            <a:r>
              <a:rPr lang="uk-UA" dirty="0"/>
              <a:t>У </a:t>
            </a:r>
            <a:r>
              <a:rPr lang="uk-UA" dirty="0" smtClean="0"/>
              <a:t>них оспіваний </a:t>
            </a:r>
            <a:r>
              <a:rPr lang="uk-UA" dirty="0"/>
              <a:t>побут козаків у неволі, їхня туга за рідним краєм, тяжке горе бранців. До невільницьких дум належать: «Плач невольника</a:t>
            </a:r>
            <a:r>
              <a:rPr lang="uk-UA" dirty="0" smtClean="0"/>
              <a:t>», </a:t>
            </a:r>
            <a:r>
              <a:rPr lang="uk-UA" dirty="0"/>
              <a:t>«Маруся Богуславка». «</a:t>
            </a:r>
            <a:r>
              <a:rPr lang="uk-UA" dirty="0" err="1"/>
              <a:t>Озівські</a:t>
            </a:r>
            <a:r>
              <a:rPr lang="uk-UA" dirty="0"/>
              <a:t> брати», «Самійло Кініка</a:t>
            </a:r>
            <a:r>
              <a:rPr lang="uk-UA" dirty="0" smtClean="0"/>
              <a:t>».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916832"/>
            <a:ext cx="3816424" cy="658368"/>
          </a:xfrm>
        </p:spPr>
        <p:txBody>
          <a:bodyPr/>
          <a:lstStyle/>
          <a:p>
            <a:r>
              <a:rPr lang="uk-UA" dirty="0" smtClean="0"/>
              <a:t>Молодший цикл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2564904"/>
            <a:ext cx="3799728" cy="3172968"/>
          </a:xfrm>
        </p:spPr>
        <p:txBody>
          <a:bodyPr>
            <a:normAutofit/>
          </a:bodyPr>
          <a:lstStyle/>
          <a:p>
            <a:r>
              <a:rPr lang="ru-RU" dirty="0"/>
              <a:t>До другого циклу належать </a:t>
            </a:r>
            <a:r>
              <a:rPr lang="ru-RU" dirty="0" err="1"/>
              <a:t>думи</a:t>
            </a:r>
            <a:r>
              <a:rPr lang="ru-RU" dirty="0"/>
              <a:t> </a:t>
            </a:r>
            <a:r>
              <a:rPr lang="ru-RU" dirty="0" err="1"/>
              <a:t>пізніші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велика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до </a:t>
            </a:r>
            <a:r>
              <a:rPr lang="ru-RU" dirty="0" err="1"/>
              <a:t>Хмельниччини</a:t>
            </a:r>
            <a:r>
              <a:rPr lang="ru-RU" dirty="0" smtClean="0"/>
              <a:t>. «</a:t>
            </a:r>
            <a:r>
              <a:rPr lang="ru-RU" dirty="0"/>
              <a:t>Дума про </a:t>
            </a:r>
            <a:r>
              <a:rPr lang="ru-RU" dirty="0" err="1"/>
              <a:t>козака</a:t>
            </a:r>
            <a:r>
              <a:rPr lang="ru-RU" dirty="0"/>
              <a:t> </a:t>
            </a:r>
            <a:r>
              <a:rPr lang="ru-RU" dirty="0" err="1"/>
              <a:t>Голоту</a:t>
            </a:r>
            <a:r>
              <a:rPr lang="ru-RU" dirty="0"/>
              <a:t>» </a:t>
            </a:r>
            <a:r>
              <a:rPr lang="ru-RU" dirty="0" err="1"/>
              <a:t>належить</a:t>
            </a:r>
            <a:r>
              <a:rPr lang="ru-RU" dirty="0"/>
              <a:t> до </a:t>
            </a:r>
            <a:r>
              <a:rPr lang="ru-RU" dirty="0" err="1"/>
              <a:t>найстарших</a:t>
            </a:r>
            <a:r>
              <a:rPr lang="ru-RU" dirty="0"/>
              <a:t> дум.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187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Неподільність на строфи</a:t>
            </a:r>
          </a:p>
          <a:p>
            <a:r>
              <a:rPr lang="uk-UA" dirty="0" smtClean="0"/>
              <a:t>Нерівномірність рядків</a:t>
            </a:r>
          </a:p>
          <a:p>
            <a:r>
              <a:rPr lang="uk-UA" dirty="0" smtClean="0"/>
              <a:t>Виразний ритм</a:t>
            </a:r>
          </a:p>
          <a:p>
            <a:r>
              <a:rPr lang="uk-UA" dirty="0" smtClean="0"/>
              <a:t>Можлива відсутність рими </a:t>
            </a:r>
          </a:p>
          <a:p>
            <a:r>
              <a:rPr lang="uk-UA" dirty="0" smtClean="0"/>
              <a:t>Детальна розповідь</a:t>
            </a:r>
          </a:p>
          <a:p>
            <a:r>
              <a:rPr lang="uk-UA" dirty="0" smtClean="0"/>
              <a:t>Молитовна форма</a:t>
            </a:r>
          </a:p>
          <a:p>
            <a:r>
              <a:rPr lang="uk-UA" dirty="0" smtClean="0"/>
              <a:t>Велика за розміром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Особливості жанру</a:t>
            </a:r>
            <a:endParaRPr lang="uk-UA" dirty="0"/>
          </a:p>
        </p:txBody>
      </p:sp>
      <p:pic>
        <p:nvPicPr>
          <p:cNvPr id="1026" name="Picture 2" descr="C:\Users\Irene\Downloads\7043625_64bdd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84009"/>
            <a:ext cx="34391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248347"/>
            <a:ext cx="8856983" cy="4421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/>
              <a:t>Кобзарство в Україні було унікальним культурно-історичним явищем. Народні лірники та кобзарі об'єднувалися в організації з особливим </a:t>
            </a:r>
            <a:r>
              <a:rPr lang="uk-UA" dirty="0" smtClean="0"/>
              <a:t>устроєм. Ці </a:t>
            </a:r>
            <a:r>
              <a:rPr lang="uk-UA" dirty="0"/>
              <a:t>організації називалися кобзарськими братствами чи гуртами, у яких були свої ватажки й отамани, свої соцькі й десяцькі, судді, скарбники тощо. Ці братства діяли за територіальним принципом, тобто кожне з них об'єднувало кобзарів певного повіту України. Ї</a:t>
            </a:r>
            <a:r>
              <a:rPr lang="uk-UA" dirty="0" smtClean="0"/>
              <a:t>х </a:t>
            </a:r>
            <a:r>
              <a:rPr lang="uk-UA" dirty="0"/>
              <a:t>місцем зборів служила обрана ними церква, до якої всі члени збиралися у визначені свята. Як у кожному ремеслі, тут теж були свої майстри та учні, які повинні були перейняти від досвідчених співців уміння, опанувати таємну мову </a:t>
            </a:r>
            <a:r>
              <a:rPr lang="uk-UA" dirty="0" smtClean="0"/>
              <a:t>братства. </a:t>
            </a:r>
            <a:r>
              <a:rPr lang="uk-UA" b="1" i="1" dirty="0" smtClean="0">
                <a:latin typeface="Century Gothic" pitchFamily="34" charset="0"/>
                <a:cs typeface="Aparajita" pitchFamily="34" charset="0"/>
              </a:rPr>
              <a:t>Найвідоміші кобзарі: </a:t>
            </a:r>
            <a:r>
              <a:rPr lang="uk-UA" dirty="0" smtClean="0"/>
              <a:t>Остап Вересай, Гнат </a:t>
            </a:r>
            <a:r>
              <a:rPr lang="uk-UA" dirty="0" err="1" smtClean="0"/>
              <a:t>Гончаренко</a:t>
            </a:r>
            <a:r>
              <a:rPr lang="uk-UA" dirty="0" smtClean="0"/>
              <a:t>, Михайло Кравченко, Петро Ткаченко. 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Кобзарі та лірники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58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Кобзарі та лірники</a:t>
            </a:r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3024336" cy="479715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9"/>
            <a:ext cx="3066003" cy="4797152"/>
          </a:xfrm>
        </p:spPr>
      </p:pic>
    </p:spTree>
    <p:extLst>
      <p:ext uri="{BB962C8B-B14F-4D97-AF65-F5344CB8AC3E}">
        <p14:creationId xmlns:p14="http://schemas.microsoft.com/office/powerpoint/2010/main" val="34066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Кобзарі та лірники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16832"/>
            <a:ext cx="4310192" cy="42850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1800" b="1" dirty="0" smtClean="0"/>
              <a:t>Кобза́р</a:t>
            </a:r>
            <a:r>
              <a:rPr lang="vi-VN" sz="1800" dirty="0"/>
              <a:t> — український народний співець і музикант. Кобзарі були творцями, хранителями і передавачами епічної традиції у формі історичних пісень, дум (мелодійних речитативів змінюваних форм), релігійних піснеспівів, моралізаторських пісень, а також казок та переказів, супроводжуваних грою </a:t>
            </a:r>
            <a:r>
              <a:rPr lang="vi-VN" sz="1800" dirty="0" smtClean="0"/>
              <a:t>на</a:t>
            </a:r>
            <a:r>
              <a:rPr lang="uk-UA" sz="1800" dirty="0" smtClean="0"/>
              <a:t> кобзі, лірі або бандурі</a:t>
            </a:r>
            <a:r>
              <a:rPr lang="vi-VN" sz="1800" dirty="0" smtClean="0"/>
              <a:t> </a:t>
            </a:r>
            <a:r>
              <a:rPr lang="vi-VN" sz="1800" dirty="0"/>
              <a:t>звідки інша їхня назва — лірники або бандуристи. Значення їх </a:t>
            </a:r>
            <a:r>
              <a:rPr lang="vi-VN" sz="1800" dirty="0" smtClean="0"/>
              <a:t>для</a:t>
            </a:r>
            <a:r>
              <a:rPr lang="uk-UA" sz="1800" dirty="0" smtClean="0"/>
              <a:t> </a:t>
            </a:r>
            <a:r>
              <a:rPr lang="uk-UA" sz="1800" dirty="0" smtClean="0"/>
              <a:t>украї</a:t>
            </a:r>
            <a:r>
              <a:rPr lang="uk-UA" sz="1800" dirty="0" smtClean="0"/>
              <a:t>нс</a:t>
            </a:r>
            <a:r>
              <a:rPr lang="uk-UA" sz="1800" dirty="0" smtClean="0"/>
              <a:t>ького </a:t>
            </a:r>
            <a:r>
              <a:rPr lang="uk-UA" sz="1800" dirty="0" smtClean="0"/>
              <a:t>народу</a:t>
            </a:r>
            <a:r>
              <a:rPr lang="vi-VN" sz="1800" dirty="0" smtClean="0"/>
              <a:t> можна </a:t>
            </a:r>
            <a:r>
              <a:rPr lang="vi-VN" sz="1800" dirty="0"/>
              <a:t>порівняти зі </a:t>
            </a:r>
            <a:r>
              <a:rPr lang="vi-VN" sz="1800" dirty="0" smtClean="0"/>
              <a:t>значенням</a:t>
            </a:r>
            <a:r>
              <a:rPr lang="uk-UA" sz="1800" dirty="0" smtClean="0"/>
              <a:t> давньогрецьких поеті</a:t>
            </a:r>
            <a:r>
              <a:rPr lang="vi-VN" sz="1800" dirty="0" smtClean="0"/>
              <a:t> </a:t>
            </a:r>
            <a:r>
              <a:rPr lang="vi-VN" sz="1800" dirty="0"/>
              <a:t>у давній Греції, арабських поетів </a:t>
            </a:r>
            <a:r>
              <a:rPr lang="vi-VN" sz="1800" dirty="0" smtClean="0"/>
              <a:t>для</a:t>
            </a:r>
            <a:r>
              <a:rPr lang="uk-UA" sz="1800" dirty="0" smtClean="0"/>
              <a:t> </a:t>
            </a:r>
            <a:r>
              <a:rPr lang="uk-UA" sz="1800" dirty="0" err="1" smtClean="0"/>
              <a:t>Арабії</a:t>
            </a:r>
            <a:r>
              <a:rPr lang="vi-VN" sz="1800" dirty="0" smtClean="0"/>
              <a:t>, </a:t>
            </a:r>
            <a:r>
              <a:rPr lang="vi-VN" sz="1800" dirty="0"/>
              <a:t>або степових співців-акинів для </a:t>
            </a:r>
            <a:r>
              <a:rPr lang="vi-VN" sz="1800" dirty="0" smtClean="0"/>
              <a:t>людей</a:t>
            </a:r>
            <a:r>
              <a:rPr lang="uk-UA" sz="1800" dirty="0" smtClean="0"/>
              <a:t> Середньої Азії, Монголії і Казахстану</a:t>
            </a:r>
            <a:r>
              <a:rPr lang="vi-VN" sz="1800" dirty="0" smtClean="0"/>
              <a:t>.</a:t>
            </a:r>
            <a:endParaRPr lang="uk-UA" sz="1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1916832"/>
            <a:ext cx="4319337" cy="44290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800" b="1" dirty="0" smtClean="0"/>
              <a:t>Лірники </a:t>
            </a:r>
            <a:r>
              <a:rPr lang="uk-UA" sz="1800" dirty="0"/>
              <a:t>співали в першу чергу історичні думи, які укладали самі, що прославляли діяння </a:t>
            </a:r>
            <a:r>
              <a:rPr lang="uk-UA" sz="1800" dirty="0" smtClean="0"/>
              <a:t>гетьманів; далі </a:t>
            </a:r>
            <a:r>
              <a:rPr lang="uk-UA" sz="1800" dirty="0"/>
              <a:t>після історичних дум співали побожних пісень про св. Миколая та ін. Далі продовжували спів святковими думками і жартівливими шумками. Закінчували як правило жартівливими піснями</a:t>
            </a:r>
            <a:r>
              <a:rPr lang="uk-UA" sz="1800" dirty="0" smtClean="0"/>
              <a:t>. В </a:t>
            </a:r>
            <a:r>
              <a:rPr lang="uk-UA" sz="1800" dirty="0"/>
              <a:t>мистецтві лірників зібрано було пісні про давню славу козацьку, з якими вони мандрували від хати до хати. Дуже часто мистецтво співу та гри на лірі передавалося по спадковості, від батька до сина і т. д. </a:t>
            </a:r>
            <a:r>
              <a:rPr lang="uk-UA" sz="1800" dirty="0" smtClean="0"/>
              <a:t>Відомими </a:t>
            </a:r>
            <a:r>
              <a:rPr lang="uk-UA" sz="1800" dirty="0"/>
              <a:t>лірниками </a:t>
            </a:r>
            <a:r>
              <a:rPr lang="uk-UA" sz="1800" dirty="0" smtClean="0"/>
              <a:t>були І. </a:t>
            </a:r>
            <a:r>
              <a:rPr lang="uk-UA" sz="1800" dirty="0" err="1" smtClean="0"/>
              <a:t>Скубій</a:t>
            </a:r>
            <a:r>
              <a:rPr lang="uk-UA" sz="1800" dirty="0" smtClean="0"/>
              <a:t>, </a:t>
            </a:r>
            <a:r>
              <a:rPr lang="uk-UA" sz="1800" dirty="0" err="1" smtClean="0"/>
              <a:t>Архим</a:t>
            </a:r>
            <a:r>
              <a:rPr lang="uk-UA" sz="1800" dirty="0" smtClean="0"/>
              <a:t> </a:t>
            </a:r>
            <a:r>
              <a:rPr lang="uk-UA" sz="1800" dirty="0" err="1" smtClean="0"/>
              <a:t>Никоненко</a:t>
            </a:r>
            <a:r>
              <a:rPr lang="uk-UA" sz="1800" dirty="0" smtClean="0"/>
              <a:t>, Аврам Гребінь, Антін Скоба.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93204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rene\Downloads\Coin_of_Ukraine_Verecai_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5" y="45091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248347"/>
            <a:ext cx="9036495" cy="3651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 smtClean="0"/>
              <a:t>   Остап </a:t>
            </a:r>
            <a:r>
              <a:rPr lang="uk-UA" sz="2000" dirty="0"/>
              <a:t>Вересай народився 1803 року в селі Калюжниці на Чернігівщині в родині кріпака. Батько Остапа був сліпим, грав на скрипці і цим заробляв на хліб. На четвертому році життя втратив зір і Остап. У 15 років хлопця віддали в науку до кобзаря. Вересай виявив надзвичайне музичне обдаровання, добру пам'ять, тож досить швидко опанував репертуар. </a:t>
            </a:r>
            <a:br>
              <a:rPr lang="uk-UA" sz="2000" dirty="0"/>
            </a:br>
            <a:r>
              <a:rPr lang="uk-UA" sz="2000" dirty="0"/>
              <a:t>   Остап Вересай мандрував по всій Україні, зворушуючи слухачів майстерним виконанням народних дум та пісень. Ще за життя став відомим далеко за межами </a:t>
            </a:r>
            <a:r>
              <a:rPr lang="uk-UA" sz="2000" dirty="0" smtClean="0"/>
              <a:t>України.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  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Остап Вересай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8877" y="4725144"/>
            <a:ext cx="7059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Жив Остап Вересай у поневіряннях і злиднях, не маючи помешкання, аж поки відомий етнограф Павло Чубинський на громадські гроші придбав йому оселю в селі </a:t>
            </a:r>
            <a:r>
              <a:rPr lang="uk-UA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Сокиринцях</a:t>
            </a: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на Чернігівщині, де він і помер у 1890 році.</a:t>
            </a: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Остап Вересай</a:t>
            </a:r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2856"/>
            <a:ext cx="3312368" cy="460595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6" y="2132856"/>
            <a:ext cx="3385384" cy="4608512"/>
          </a:xfrm>
        </p:spPr>
      </p:pic>
    </p:spTree>
    <p:extLst>
      <p:ext uri="{BB962C8B-B14F-4D97-AF65-F5344CB8AC3E}">
        <p14:creationId xmlns:p14="http://schemas.microsoft.com/office/powerpoint/2010/main" val="3185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246</TotalTime>
  <Words>880</Words>
  <Application>Microsoft Office PowerPoint</Application>
  <PresentationFormat>Экран (4:3)</PresentationFormat>
  <Paragraphs>50</Paragraphs>
  <Slides>19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Твердый переплет</vt:lpstr>
      <vt:lpstr>Музичне мистецтво XVI-XVII ст.</vt:lpstr>
      <vt:lpstr>Українські народні думи</vt:lpstr>
      <vt:lpstr>Цикли</vt:lpstr>
      <vt:lpstr>Особливості жанру</vt:lpstr>
      <vt:lpstr>Кобзарі та лірники</vt:lpstr>
      <vt:lpstr>Кобзарі та лірники</vt:lpstr>
      <vt:lpstr>Кобзарі та лірники</vt:lpstr>
      <vt:lpstr> Остап Вересай</vt:lpstr>
      <vt:lpstr>Остап Вересай</vt:lpstr>
      <vt:lpstr>Дума «Буря на Чорному морі»</vt:lpstr>
      <vt:lpstr>Андрій Шут</vt:lpstr>
      <vt:lpstr>Андрій Шут</vt:lpstr>
      <vt:lpstr>Історичні пісні</vt:lpstr>
      <vt:lpstr>«Пісня про Байду»</vt:lpstr>
      <vt:lpstr>«Дунаю, Дунаю, чому смутен течеш»</vt:lpstr>
      <vt:lpstr>Особливості жанру</vt:lpstr>
      <vt:lpstr>Пісня-марш</vt:lpstr>
      <vt:lpstr>Пісня-марш</vt:lpstr>
      <vt:lpstr>Пісня-марш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Музичне мистецтво XVI-XVII ст.</dc:title>
  <dc:creator>Ira</dc:creator>
  <cp:lastModifiedBy>Ira</cp:lastModifiedBy>
  <cp:revision>17</cp:revision>
  <dcterms:created xsi:type="dcterms:W3CDTF">2013-12-14T11:52:41Z</dcterms:created>
  <dcterms:modified xsi:type="dcterms:W3CDTF">2013-12-16T19:19:23Z</dcterms:modified>
</cp:coreProperties>
</file>