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7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C9E84E-8D13-44DA-9909-9AD2F994B17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45EEFB-1A7F-437B-A6F8-2E8614D17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rvyazaniya.ru/salfetki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Виготовлення в</a:t>
            </a:r>
            <a:r>
              <a:rPr lang="en-US" dirty="0" smtClean="0"/>
              <a:t>’</a:t>
            </a:r>
            <a:r>
              <a:rPr lang="uk-UA" dirty="0" err="1" smtClean="0"/>
              <a:t>язаної</a:t>
            </a:r>
            <a:r>
              <a:rPr lang="uk-UA" dirty="0" smtClean="0"/>
              <a:t> серветки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endParaRPr lang="ru-RU" sz="1400" dirty="0"/>
          </a:p>
        </p:txBody>
      </p:sp>
    </p:spTree>
  </p:cSld>
  <p:clrMapOvr>
    <a:masterClrMapping/>
  </p:clrMapOvr>
  <p:transition advTm="42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Оскільки виробник не проходив спеціальне навчання в </a:t>
            </a:r>
            <a:r>
              <a:rPr lang="uk-UA" dirty="0" err="1" smtClean="0"/>
              <a:t>данній</a:t>
            </a:r>
            <a:r>
              <a:rPr lang="uk-UA" dirty="0" smtClean="0"/>
              <a:t> галузі і не мав стажу роботи, то оплата праці рахується за ІІІ розрядом.</a:t>
            </a:r>
          </a:p>
          <a:p>
            <a:r>
              <a:rPr lang="uk-UA" dirty="0" smtClean="0"/>
              <a:t>ІІІ розряд-460 </a:t>
            </a:r>
            <a:r>
              <a:rPr lang="uk-UA" dirty="0" err="1" smtClean="0"/>
              <a:t>грн</a:t>
            </a:r>
            <a:r>
              <a:rPr lang="uk-UA" dirty="0" smtClean="0"/>
              <a:t> в місяць.</a:t>
            </a:r>
          </a:p>
          <a:p>
            <a:r>
              <a:rPr lang="uk-UA" dirty="0" smtClean="0"/>
              <a:t>ІІІ розряд-6 </a:t>
            </a:r>
            <a:r>
              <a:rPr lang="uk-UA" dirty="0" err="1" smtClean="0"/>
              <a:t>грн</a:t>
            </a:r>
            <a:r>
              <a:rPr lang="uk-UA" dirty="0" smtClean="0"/>
              <a:t> за годину праці.</a:t>
            </a:r>
          </a:p>
          <a:p>
            <a:r>
              <a:rPr lang="uk-UA" dirty="0" smtClean="0"/>
              <a:t>Отже враховуючи тривалість виготовлення </a:t>
            </a:r>
            <a:r>
              <a:rPr lang="uk-UA" dirty="0" err="1" smtClean="0"/>
              <a:t>данного</a:t>
            </a:r>
            <a:r>
              <a:rPr lang="uk-UA" dirty="0" smtClean="0"/>
              <a:t> виробу отримуємо оплату праці:</a:t>
            </a:r>
          </a:p>
          <a:p>
            <a:r>
              <a:rPr lang="uk-UA" dirty="0" smtClean="0"/>
              <a:t>6грн*(3*4)= 6 </a:t>
            </a:r>
            <a:r>
              <a:rPr lang="uk-UA" dirty="0" err="1" smtClean="0"/>
              <a:t>грн</a:t>
            </a:r>
            <a:r>
              <a:rPr lang="uk-UA" dirty="0" smtClean="0"/>
              <a:t>*12 год=72 грн.</a:t>
            </a:r>
          </a:p>
          <a:p>
            <a:r>
              <a:rPr lang="uk-UA" dirty="0" smtClean="0"/>
              <a:t>ВСЬОГО: 72 грн.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Оплата праці</a:t>
            </a:r>
            <a:endParaRPr lang="ru-RU" dirty="0"/>
          </a:p>
        </p:txBody>
      </p:sp>
    </p:spTree>
  </p:cSld>
  <p:clrMapOvr>
    <a:masterClrMapping/>
  </p:clrMapOvr>
  <p:transition advTm="8219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А=0,1В/</a:t>
            </a:r>
            <a:r>
              <a:rPr lang="en-US" dirty="0" smtClean="0"/>
              <a:t>N</a:t>
            </a:r>
          </a:p>
          <a:p>
            <a:r>
              <a:rPr lang="ru-RU" dirty="0" err="1" smtClean="0"/>
              <a:t>В-варт</a:t>
            </a:r>
            <a:r>
              <a:rPr lang="uk-UA" dirty="0" smtClean="0"/>
              <a:t>і</a:t>
            </a:r>
            <a:r>
              <a:rPr lang="ru-RU" dirty="0" err="1" smtClean="0"/>
              <a:t>сть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;</a:t>
            </a:r>
          </a:p>
          <a:p>
            <a:r>
              <a:rPr lang="en-US" dirty="0" smtClean="0"/>
              <a:t>N</a:t>
            </a:r>
            <a:r>
              <a:rPr lang="uk-UA" dirty="0" err="1" smtClean="0"/>
              <a:t>-час</a:t>
            </a:r>
            <a:r>
              <a:rPr lang="uk-UA" dirty="0" smtClean="0"/>
              <a:t> зносу.</a:t>
            </a:r>
          </a:p>
          <a:p>
            <a:r>
              <a:rPr lang="uk-UA" dirty="0" smtClean="0"/>
              <a:t>А=0,1*(3 </a:t>
            </a:r>
            <a:r>
              <a:rPr lang="uk-UA" dirty="0" err="1" smtClean="0"/>
              <a:t>грн</a:t>
            </a:r>
            <a:r>
              <a:rPr lang="uk-UA" dirty="0" smtClean="0"/>
              <a:t>/12 </a:t>
            </a:r>
            <a:r>
              <a:rPr lang="uk-UA" dirty="0" err="1" smtClean="0"/>
              <a:t>год</a:t>
            </a:r>
            <a:r>
              <a:rPr lang="uk-UA" dirty="0" smtClean="0"/>
              <a:t>)=0,03 грн.</a:t>
            </a:r>
          </a:p>
          <a:p>
            <a:r>
              <a:rPr lang="en-US" dirty="0" smtClean="0"/>
              <a:t>0</a:t>
            </a:r>
            <a:r>
              <a:rPr lang="ru-RU" dirty="0" smtClean="0"/>
              <a:t>,03 </a:t>
            </a:r>
            <a:r>
              <a:rPr lang="ru-RU" dirty="0" err="1" smtClean="0"/>
              <a:t>грн</a:t>
            </a:r>
            <a:r>
              <a:rPr lang="ru-RU" dirty="0" smtClean="0"/>
              <a:t>-</a:t>
            </a:r>
            <a:r>
              <a:rPr lang="uk-UA" dirty="0" smtClean="0"/>
              <a:t>3 коп.</a:t>
            </a:r>
          </a:p>
          <a:p>
            <a:r>
              <a:rPr lang="uk-UA" dirty="0" smtClean="0"/>
              <a:t>ВСЬОГО: 3 коп.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Амортизація</a:t>
            </a:r>
            <a:endParaRPr lang="ru-RU" dirty="0"/>
          </a:p>
        </p:txBody>
      </p:sp>
    </p:spTree>
  </p:cSld>
  <p:clrMapOvr>
    <a:masterClrMapping/>
  </p:clrMapOvr>
  <p:transition advTm="4625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S=E</a:t>
            </a:r>
            <a:r>
              <a:rPr lang="ru-RU" dirty="0" err="1" smtClean="0"/>
              <a:t>в+Ее+Ез+А</a:t>
            </a:r>
            <a:endParaRPr lang="ru-RU" dirty="0" smtClean="0"/>
          </a:p>
          <a:p>
            <a:r>
              <a:rPr lang="ru-RU" dirty="0" smtClean="0"/>
              <a:t>Ев=12 </a:t>
            </a:r>
            <a:r>
              <a:rPr lang="ru-RU" dirty="0" err="1" smtClean="0"/>
              <a:t>грн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Ее=36 коп;</a:t>
            </a:r>
          </a:p>
          <a:p>
            <a:r>
              <a:rPr lang="ru-RU" dirty="0" smtClean="0"/>
              <a:t>Ез=72 </a:t>
            </a:r>
            <a:r>
              <a:rPr lang="ru-RU" dirty="0" err="1" smtClean="0"/>
              <a:t>грн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А=3 коп.</a:t>
            </a:r>
          </a:p>
          <a:p>
            <a:r>
              <a:rPr lang="en-US" dirty="0" smtClean="0"/>
              <a:t>S=</a:t>
            </a:r>
            <a:r>
              <a:rPr lang="uk-UA" dirty="0" smtClean="0"/>
              <a:t>12 грн.+36 коп.+72 грн.+3 коп=84 грн.39 коп.</a:t>
            </a:r>
          </a:p>
          <a:p>
            <a:r>
              <a:rPr lang="uk-UA" dirty="0" smtClean="0"/>
              <a:t>ВАРТІСТЬ ВИРОБУ:84 грн.39 коп.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Собівартість</a:t>
            </a:r>
            <a:endParaRPr lang="ru-RU" dirty="0"/>
          </a:p>
        </p:txBody>
      </p:sp>
    </p:spTree>
  </p:cSld>
  <p:clrMapOvr>
    <a:masterClrMapping/>
  </p:clrMapOvr>
  <p:transition advTm="5141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/>
              <a:t>1.Дослідження ринку</a:t>
            </a:r>
          </a:p>
          <a:p>
            <a:pPr>
              <a:buNone/>
            </a:pPr>
            <a:r>
              <a:rPr lang="uk-UA" sz="3200" dirty="0" smtClean="0"/>
              <a:t>2.Визначення місткості ринку(купівельна спроможність)</a:t>
            </a:r>
          </a:p>
          <a:p>
            <a:pPr>
              <a:buNone/>
            </a:pPr>
            <a:r>
              <a:rPr lang="uk-UA" sz="3200" dirty="0" smtClean="0"/>
              <a:t>3.Визначення споживачів товару</a:t>
            </a:r>
          </a:p>
          <a:p>
            <a:pPr>
              <a:buNone/>
            </a:pPr>
            <a:r>
              <a:rPr lang="uk-UA" sz="3200" dirty="0" smtClean="0"/>
              <a:t>4.Формування каналів збуту</a:t>
            </a:r>
          </a:p>
          <a:p>
            <a:pPr>
              <a:buNone/>
            </a:pPr>
            <a:r>
              <a:rPr lang="uk-UA" sz="3200" dirty="0" smtClean="0"/>
              <a:t>5.Реклама виробу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Маркетингові дослідження</a:t>
            </a:r>
            <a:endParaRPr lang="ru-RU" dirty="0"/>
          </a:p>
        </p:txBody>
      </p:sp>
    </p:spTree>
  </p:cSld>
  <p:clrMapOvr>
    <a:masterClrMapping/>
  </p:clrMapOvr>
  <p:transition advTm="411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Місткість</a:t>
            </a:r>
            <a:r>
              <a:rPr lang="ru-RU" sz="1800" dirty="0" smtClean="0"/>
              <a:t> ринку —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обсяги</a:t>
            </a:r>
            <a:r>
              <a:rPr lang="ru-RU" sz="1800" dirty="0" smtClean="0"/>
              <a:t> продажу </a:t>
            </a:r>
            <a:r>
              <a:rPr lang="ru-RU" sz="1800" dirty="0" err="1" smtClean="0"/>
              <a:t>товарів</a:t>
            </a:r>
            <a:r>
              <a:rPr lang="ru-RU" sz="1800" dirty="0" smtClean="0"/>
              <a:t> на конкретному ринку (продажу </a:t>
            </a:r>
            <a:r>
              <a:rPr lang="ru-RU" sz="1800" dirty="0" err="1" smtClean="0"/>
              <a:t>конкретній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споживачів</a:t>
            </a:r>
            <a:r>
              <a:rPr lang="ru-RU" sz="1800" dirty="0" smtClean="0"/>
              <a:t> </a:t>
            </a:r>
            <a:r>
              <a:rPr lang="ru-RU" sz="1800" dirty="0" err="1" smtClean="0"/>
              <a:t>даного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регіону</a:t>
            </a:r>
            <a:r>
              <a:rPr lang="ru-RU" sz="1800" dirty="0" smtClean="0"/>
              <a:t> в заданий </a:t>
            </a:r>
            <a:r>
              <a:rPr lang="ru-RU" sz="1800" dirty="0" err="1" smtClean="0"/>
              <a:t>проміжок</a:t>
            </a:r>
            <a:r>
              <a:rPr lang="ru-RU" sz="1800" dirty="0" smtClean="0"/>
              <a:t> часу в тому самому </a:t>
            </a:r>
            <a:r>
              <a:rPr lang="ru-RU" sz="1800" dirty="0" err="1" smtClean="0"/>
              <a:t>бізнес-середовищі</a:t>
            </a:r>
            <a:r>
              <a:rPr lang="ru-RU" sz="1800" dirty="0" smtClean="0"/>
              <a:t> в рамках </a:t>
            </a:r>
            <a:r>
              <a:rPr lang="ru-RU" sz="1800" dirty="0" err="1" smtClean="0"/>
              <a:t>конкретної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маркетингової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програми</a:t>
            </a:r>
            <a:r>
              <a:rPr lang="ru-RU" sz="1800" dirty="0" smtClean="0"/>
              <a:t>).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Визначення</a:t>
            </a:r>
            <a:r>
              <a:rPr lang="ru-RU" dirty="0" smtClean="0"/>
              <a:t> м</a:t>
            </a:r>
            <a:r>
              <a:rPr lang="uk-UA" dirty="0" err="1" smtClean="0"/>
              <a:t>істкості</a:t>
            </a:r>
            <a:r>
              <a:rPr lang="uk-UA" dirty="0" smtClean="0"/>
              <a:t> ринку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Оскільки дітям не потрібні в*</a:t>
            </a:r>
            <a:r>
              <a:rPr lang="uk-UA" dirty="0" err="1" smtClean="0"/>
              <a:t>язані</a:t>
            </a:r>
            <a:r>
              <a:rPr lang="uk-UA" dirty="0" smtClean="0"/>
              <a:t> </a:t>
            </a:r>
            <a:r>
              <a:rPr lang="uk-UA" dirty="0" err="1" smtClean="0"/>
              <a:t>сереветки</a:t>
            </a:r>
            <a:r>
              <a:rPr lang="uk-UA" dirty="0" smtClean="0"/>
              <a:t>, то споживачами будуть люди, які цінують ручну працю, але водночас не зможуть її самі виготовити.</a:t>
            </a:r>
          </a:p>
          <a:p>
            <a:r>
              <a:rPr lang="uk-UA" dirty="0" smtClean="0"/>
              <a:t>Отже, споживачами будуть люди віком від 25-30(вік, коли людина заробляє на власні потреби, але водночас зайнята їх самостійним виготовленням) до 55-60років(в цей вік зрілі люди ідуть на пенсію і тому мають більше часу щоб виготовити такий виріб самостійно)</a:t>
            </a:r>
            <a:r>
              <a:rPr lang="uk-UA" dirty="0" err="1" smtClean="0"/>
              <a:t>.Вік</a:t>
            </a:r>
            <a:r>
              <a:rPr lang="uk-UA" dirty="0" smtClean="0"/>
              <a:t> від 25-30 років до 55-60 років – вік, коли людина має роботу, щоб бути зайнятою і має зарплату щоб оплачувати свої </a:t>
            </a:r>
            <a:r>
              <a:rPr lang="uk-UA" dirty="0" err="1" smtClean="0"/>
              <a:t>поребності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Споживачі товару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Даний виріб можна подарувати на свята(Новий Рік, Різдво).</a:t>
            </a:r>
          </a:p>
          <a:p>
            <a:r>
              <a:rPr lang="uk-UA" dirty="0" smtClean="0"/>
              <a:t>Даний виріб можна продати на ринкові:</a:t>
            </a:r>
          </a:p>
          <a:p>
            <a:r>
              <a:rPr lang="uk-UA" dirty="0" smtClean="0"/>
              <a:t>На свята, які мають наступити, люди шукають якийсь особливий подарунок для своїх рідних та близьких. </a:t>
            </a:r>
            <a:r>
              <a:rPr lang="uk-UA" dirty="0" err="1" smtClean="0"/>
              <a:t>Серветка-</a:t>
            </a:r>
            <a:r>
              <a:rPr lang="uk-UA" dirty="0" smtClean="0"/>
              <a:t> унікальний подарунок, який може послугувати як предметом декору, так і побутовою</a:t>
            </a:r>
            <a:r>
              <a:rPr lang="en-US" dirty="0" smtClean="0"/>
              <a:t> </a:t>
            </a:r>
            <a:r>
              <a:rPr lang="uk-UA" dirty="0" smtClean="0"/>
              <a:t>річчю.</a:t>
            </a:r>
          </a:p>
          <a:p>
            <a:endParaRPr lang="en-US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Канали збуту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3000372"/>
            <a:ext cx="5000660" cy="251258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Реклама виробу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1500174"/>
            <a:ext cx="4572000" cy="923330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Купуйте в*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язану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серветку, адже це є не просто цікавим подарунком для друзів ,а й гарною річчю для дому!!!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200" dirty="0" smtClean="0"/>
              <a:t>Висновок:за допомогою цього проекту я дізналася історію </a:t>
            </a:r>
            <a:r>
              <a:rPr lang="uk-UA" sz="3200" dirty="0" smtClean="0"/>
              <a:t>в</a:t>
            </a:r>
            <a:r>
              <a:rPr lang="en-US" sz="3200" dirty="0" smtClean="0"/>
              <a:t>`</a:t>
            </a:r>
            <a:r>
              <a:rPr lang="uk-UA" sz="3200" dirty="0" err="1" smtClean="0"/>
              <a:t>язан</a:t>
            </a:r>
            <a:r>
              <a:rPr lang="en-US" sz="3200" dirty="0" smtClean="0"/>
              <a:t>j</a:t>
            </a:r>
            <a:r>
              <a:rPr lang="uk-UA" sz="3200" dirty="0" smtClean="0"/>
              <a:t>ї </a:t>
            </a:r>
            <a:r>
              <a:rPr lang="uk-UA" sz="3200" dirty="0" smtClean="0"/>
              <a:t>серветки, дізналася ринкові ціни на даний виріб, та навчилася обраховувати вартість товару.</a:t>
            </a:r>
          </a:p>
          <a:p>
            <a:r>
              <a:rPr lang="uk-UA" sz="3200" dirty="0" smtClean="0"/>
              <a:t>Використана література:</a:t>
            </a:r>
          </a:p>
          <a:p>
            <a:r>
              <a:rPr lang="uk-UA" sz="3200" dirty="0" smtClean="0"/>
              <a:t>Сайт  </a:t>
            </a:r>
            <a:r>
              <a:rPr lang="en-US" sz="3200" dirty="0" smtClean="0">
                <a:hlinkClick r:id="rId2"/>
              </a:rPr>
              <a:t>http://www.mirvyazaniya.ru/salfetki.html</a:t>
            </a:r>
            <a:endParaRPr lang="uk-UA" sz="3200" dirty="0" smtClean="0"/>
          </a:p>
          <a:p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Висновок і використана література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/>
              <a:t>  Для проекту я вибрала саме виготовлення в</a:t>
            </a:r>
            <a:r>
              <a:rPr lang="en-US" sz="3600" dirty="0" smtClean="0"/>
              <a:t>’</a:t>
            </a:r>
            <a:r>
              <a:rPr lang="uk-UA" sz="3600" dirty="0" err="1" smtClean="0"/>
              <a:t>язаної</a:t>
            </a:r>
            <a:r>
              <a:rPr lang="uk-UA" sz="3600" dirty="0" smtClean="0"/>
              <a:t> серветки,тому що цей виріб є предметом декору будь-якого </a:t>
            </a:r>
            <a:r>
              <a:rPr lang="uk-UA" sz="3600" dirty="0" err="1" smtClean="0"/>
              <a:t>інтер</a:t>
            </a:r>
            <a:r>
              <a:rPr lang="en-US" sz="3600" dirty="0" smtClean="0"/>
              <a:t>’</a:t>
            </a:r>
            <a:r>
              <a:rPr lang="uk-UA" sz="3600" dirty="0" err="1" smtClean="0"/>
              <a:t>єру</a:t>
            </a:r>
            <a:r>
              <a:rPr lang="uk-UA" sz="3600" dirty="0" smtClean="0"/>
              <a:t> в будинку і просто гарною річчю.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Організаційно-підготовчий етап</a:t>
            </a:r>
            <a:endParaRPr lang="ru-RU" dirty="0"/>
          </a:p>
        </p:txBody>
      </p:sp>
    </p:spTree>
  </p:cSld>
  <p:clrMapOvr>
    <a:masterClrMapping/>
  </p:clrMapOvr>
  <p:transition advTm="253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643050"/>
            <a:ext cx="6929486" cy="3871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             Сам виріб               </a:t>
            </a:r>
            <a:endParaRPr lang="ru-RU" dirty="0"/>
          </a:p>
        </p:txBody>
      </p:sp>
    </p:spTree>
  </p:cSld>
  <p:clrMapOvr>
    <a:masterClrMapping/>
  </p:clrMapOvr>
  <p:transition advTm="3297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9781" y="1481138"/>
            <a:ext cx="4664437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         Схема виробу</a:t>
            </a:r>
            <a:endParaRPr lang="ru-RU" dirty="0"/>
          </a:p>
        </p:txBody>
      </p:sp>
    </p:spTree>
  </p:cSld>
  <p:clrMapOvr>
    <a:masterClrMapping/>
  </p:clrMapOvr>
  <p:transition advTm="30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Метою цього проекту я </a:t>
            </a:r>
            <a:r>
              <a:rPr lang="uk-UA" dirty="0" err="1" smtClean="0"/>
              <a:t>вдосконали</a:t>
            </a:r>
            <a:r>
              <a:rPr lang="uk-UA" dirty="0" smtClean="0"/>
              <a:t> своє вміння в</a:t>
            </a:r>
            <a:r>
              <a:rPr lang="en-US" dirty="0" smtClean="0"/>
              <a:t>’</a:t>
            </a:r>
            <a:r>
              <a:rPr lang="uk-UA" dirty="0" err="1" smtClean="0"/>
              <a:t>язати</a:t>
            </a:r>
            <a:r>
              <a:rPr lang="uk-UA" dirty="0" smtClean="0"/>
              <a:t>, виготовити гарний в</a:t>
            </a:r>
            <a:r>
              <a:rPr lang="en-US" dirty="0" smtClean="0"/>
              <a:t>’</a:t>
            </a:r>
            <a:r>
              <a:rPr lang="uk-UA" dirty="0" err="1" smtClean="0"/>
              <a:t>язаний</a:t>
            </a:r>
            <a:r>
              <a:rPr lang="uk-UA" dirty="0" smtClean="0"/>
              <a:t> виріб.</a:t>
            </a:r>
          </a:p>
          <a:p>
            <a:pPr>
              <a:buNone/>
            </a:pPr>
            <a:r>
              <a:rPr lang="uk-UA" dirty="0" smtClean="0"/>
              <a:t>   Основні завдання.</a:t>
            </a:r>
          </a:p>
          <a:p>
            <a:r>
              <a:rPr lang="uk-UA" dirty="0" smtClean="0"/>
              <a:t>Основними завданнями проекту є виготовлення серветки, </a:t>
            </a:r>
            <a:r>
              <a:rPr lang="uk-UA" dirty="0" err="1" smtClean="0"/>
              <a:t>вичення</a:t>
            </a:r>
            <a:r>
              <a:rPr lang="uk-UA" dirty="0" smtClean="0"/>
              <a:t> інформації про історію в</a:t>
            </a:r>
            <a:r>
              <a:rPr lang="en-US" dirty="0" smtClean="0"/>
              <a:t>’</a:t>
            </a:r>
            <a:r>
              <a:rPr lang="uk-UA" dirty="0" err="1" smtClean="0"/>
              <a:t>язаної</a:t>
            </a:r>
            <a:r>
              <a:rPr lang="uk-UA" dirty="0" smtClean="0"/>
              <a:t> серветки.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Мета і основні завдання проекту</a:t>
            </a:r>
            <a:endParaRPr lang="ru-RU" dirty="0"/>
          </a:p>
        </p:txBody>
      </p:sp>
    </p:spTree>
  </p:cSld>
  <p:clrMapOvr>
    <a:masterClrMapping/>
  </p:clrMapOvr>
  <p:transition advTm="812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000" dirty="0" smtClean="0"/>
              <a:t>    </a:t>
            </a:r>
            <a:r>
              <a:rPr lang="en-US" sz="1000" dirty="0" smtClean="0"/>
              <a:t>  </a:t>
            </a:r>
            <a:r>
              <a:rPr lang="ru-RU" sz="1000" dirty="0" smtClean="0"/>
              <a:t> </a:t>
            </a:r>
            <a:r>
              <a:rPr lang="ru-RU" sz="1000" dirty="0" err="1" smtClean="0"/>
              <a:t>Україна</a:t>
            </a:r>
            <a:r>
              <a:rPr lang="ru-RU" sz="1000" dirty="0" smtClean="0"/>
              <a:t> славиться на весь </a:t>
            </a:r>
            <a:r>
              <a:rPr lang="ru-RU" sz="1000" dirty="0" err="1" smtClean="0"/>
              <a:t>світ</a:t>
            </a:r>
            <a:r>
              <a:rPr lang="ru-RU" sz="1000" dirty="0" smtClean="0"/>
              <a:t> </a:t>
            </a:r>
            <a:r>
              <a:rPr lang="ru-RU" sz="1000" dirty="0" err="1" smtClean="0"/>
              <a:t>своїми</a:t>
            </a:r>
            <a:r>
              <a:rPr lang="ru-RU" sz="1000" dirty="0" smtClean="0"/>
              <a:t> </a:t>
            </a:r>
            <a:r>
              <a:rPr lang="ru-RU" sz="1000" dirty="0" err="1" smtClean="0"/>
              <a:t>народними</a:t>
            </a:r>
            <a:r>
              <a:rPr lang="ru-RU" sz="1000" dirty="0" smtClean="0"/>
              <a:t> ремеслами. </a:t>
            </a:r>
            <a:r>
              <a:rPr lang="ru-RU" sz="1000" dirty="0" err="1" smtClean="0"/>
              <a:t>Історики</a:t>
            </a:r>
            <a:r>
              <a:rPr lang="ru-RU" sz="1000" dirty="0" smtClean="0"/>
              <a:t> </a:t>
            </a:r>
            <a:r>
              <a:rPr lang="ru-RU" sz="1000" dirty="0" err="1" smtClean="0"/>
              <a:t>звернули</a:t>
            </a:r>
            <a:r>
              <a:rPr lang="ru-RU" sz="1000" dirty="0" smtClean="0"/>
              <a:t> свою </a:t>
            </a:r>
            <a:r>
              <a:rPr lang="ru-RU" sz="1000" dirty="0" err="1" smtClean="0"/>
              <a:t>увагу</a:t>
            </a:r>
            <a:r>
              <a:rPr lang="ru-RU" sz="1000" dirty="0" smtClean="0"/>
              <a:t> на </a:t>
            </a:r>
            <a:r>
              <a:rPr lang="ru-RU" sz="1000" dirty="0" err="1" smtClean="0"/>
              <a:t>цей</a:t>
            </a:r>
            <a:r>
              <a:rPr lang="ru-RU" sz="1000" dirty="0" smtClean="0"/>
              <a:t> вид </a:t>
            </a:r>
            <a:r>
              <a:rPr lang="ru-RU" sz="1000" dirty="0" err="1" smtClean="0"/>
              <a:t>мистецтва</a:t>
            </a:r>
            <a:r>
              <a:rPr lang="ru-RU" sz="1000" dirty="0" smtClean="0"/>
              <a:t> </a:t>
            </a:r>
            <a:r>
              <a:rPr lang="ru-RU" sz="1000" dirty="0" err="1" smtClean="0"/>
              <a:t>відносно</a:t>
            </a:r>
            <a:r>
              <a:rPr lang="ru-RU" sz="1000" dirty="0" smtClean="0"/>
              <a:t> недавно – у ХХ </a:t>
            </a:r>
            <a:r>
              <a:rPr lang="ru-RU" sz="1000" dirty="0" err="1" smtClean="0"/>
              <a:t>столітті</a:t>
            </a:r>
            <a:r>
              <a:rPr lang="ru-RU" sz="1000" dirty="0" smtClean="0"/>
              <a:t>. </a:t>
            </a:r>
          </a:p>
          <a:p>
            <a:pPr>
              <a:buNone/>
            </a:pPr>
            <a:r>
              <a:rPr lang="ru-RU" sz="1000" dirty="0" smtClean="0"/>
              <a:t>    </a:t>
            </a:r>
            <a:r>
              <a:rPr lang="en-US" sz="1000" dirty="0" smtClean="0"/>
              <a:t> </a:t>
            </a:r>
            <a:r>
              <a:rPr lang="ru-RU" sz="1000" dirty="0" smtClean="0"/>
              <a:t> </a:t>
            </a:r>
            <a:r>
              <a:rPr lang="en-US" sz="1000" dirty="0" smtClean="0"/>
              <a:t> </a:t>
            </a:r>
            <a:r>
              <a:rPr lang="ru-RU" sz="1000" dirty="0" smtClean="0"/>
              <a:t>Археологи </a:t>
            </a:r>
            <a:r>
              <a:rPr lang="ru-RU" sz="1000" dirty="0" err="1" smtClean="0"/>
              <a:t>зробили</a:t>
            </a:r>
            <a:r>
              <a:rPr lang="ru-RU" sz="1000" dirty="0" smtClean="0"/>
              <a:t> </a:t>
            </a:r>
            <a:r>
              <a:rPr lang="ru-RU" sz="1000" dirty="0" err="1" smtClean="0"/>
              <a:t>аналіз</a:t>
            </a:r>
            <a:r>
              <a:rPr lang="ru-RU" sz="1000" dirty="0" smtClean="0"/>
              <a:t> </a:t>
            </a:r>
            <a:r>
              <a:rPr lang="ru-RU" sz="1000" dirty="0" err="1" smtClean="0"/>
              <a:t>традиційного</a:t>
            </a:r>
            <a:r>
              <a:rPr lang="ru-RU" sz="1000" dirty="0" smtClean="0"/>
              <a:t> </a:t>
            </a:r>
            <a:r>
              <a:rPr lang="ru-RU" sz="1000" dirty="0" err="1" smtClean="0"/>
              <a:t>одягу</a:t>
            </a:r>
            <a:r>
              <a:rPr lang="ru-RU" sz="1000" dirty="0" smtClean="0"/>
              <a:t> </a:t>
            </a:r>
            <a:r>
              <a:rPr lang="ru-RU" sz="1000" dirty="0" err="1" smtClean="0"/>
              <a:t>українців</a:t>
            </a:r>
            <a:r>
              <a:rPr lang="ru-RU" sz="1000" dirty="0" smtClean="0"/>
              <a:t> </a:t>
            </a:r>
            <a:r>
              <a:rPr lang="ru-RU" sz="1000" dirty="0" err="1" smtClean="0"/>
              <a:t>і</a:t>
            </a:r>
            <a:r>
              <a:rPr lang="ru-RU" sz="1000" dirty="0" smtClean="0"/>
              <a:t> </a:t>
            </a:r>
            <a:r>
              <a:rPr lang="ru-RU" sz="1000" dirty="0" err="1" smtClean="0"/>
              <a:t>прийшли</a:t>
            </a:r>
            <a:r>
              <a:rPr lang="ru-RU" sz="1000" dirty="0" smtClean="0"/>
              <a:t> до </a:t>
            </a:r>
            <a:r>
              <a:rPr lang="ru-RU" sz="1000" dirty="0" err="1" smtClean="0"/>
              <a:t>висновку</a:t>
            </a:r>
            <a:r>
              <a:rPr lang="ru-RU" sz="1000" dirty="0" smtClean="0"/>
              <a:t>, </a:t>
            </a:r>
            <a:r>
              <a:rPr lang="ru-RU" sz="1000" dirty="0" err="1" smtClean="0"/>
              <a:t>що</a:t>
            </a:r>
            <a:r>
              <a:rPr lang="ru-RU" sz="1000" dirty="0" smtClean="0"/>
              <a:t> при </a:t>
            </a:r>
            <a:r>
              <a:rPr lang="ru-RU" sz="1000" dirty="0" err="1" smtClean="0"/>
              <a:t>виготовленні</a:t>
            </a:r>
            <a:r>
              <a:rPr lang="ru-RU" sz="1000" dirty="0" smtClean="0"/>
              <a:t> </a:t>
            </a:r>
            <a:r>
              <a:rPr lang="ru-RU" sz="1000" dirty="0" err="1" smtClean="0"/>
              <a:t>одягу</a:t>
            </a:r>
            <a:r>
              <a:rPr lang="ru-RU" sz="1000" dirty="0" smtClean="0"/>
              <a:t> </a:t>
            </a:r>
            <a:r>
              <a:rPr lang="ru-RU" sz="1000" dirty="0" err="1" smtClean="0"/>
              <a:t>були</a:t>
            </a:r>
            <a:r>
              <a:rPr lang="ru-RU" sz="1000" dirty="0" smtClean="0"/>
              <a:t> </a:t>
            </a:r>
            <a:r>
              <a:rPr lang="ru-RU" sz="1000" dirty="0" err="1" smtClean="0"/>
              <a:t>використані</a:t>
            </a:r>
            <a:r>
              <a:rPr lang="ru-RU" sz="1000" dirty="0" smtClean="0"/>
              <a:t> </a:t>
            </a:r>
            <a:r>
              <a:rPr lang="ru-RU" sz="1000" dirty="0" err="1" smtClean="0"/>
              <a:t>дві</a:t>
            </a:r>
            <a:r>
              <a:rPr lang="ru-RU" sz="1000" dirty="0" smtClean="0"/>
              <a:t> </a:t>
            </a:r>
            <a:r>
              <a:rPr lang="ru-RU" sz="1000" dirty="0" err="1" smtClean="0"/>
              <a:t>основні</a:t>
            </a:r>
            <a:r>
              <a:rPr lang="ru-RU" sz="1000" dirty="0" smtClean="0"/>
              <a:t> </a:t>
            </a:r>
            <a:r>
              <a:rPr lang="ru-RU" sz="1000" dirty="0" err="1" smtClean="0"/>
              <a:t>техніки</a:t>
            </a:r>
            <a:r>
              <a:rPr lang="ru-RU" sz="1000" dirty="0" smtClean="0"/>
              <a:t> – </a:t>
            </a:r>
            <a:r>
              <a:rPr lang="ru-RU" sz="1000" dirty="0" err="1" smtClean="0"/>
              <a:t>в’язання</a:t>
            </a:r>
            <a:r>
              <a:rPr lang="ru-RU" sz="1000" dirty="0" smtClean="0"/>
              <a:t> та </a:t>
            </a:r>
            <a:r>
              <a:rPr lang="ru-RU" sz="1000" dirty="0" err="1" smtClean="0"/>
              <a:t>плетіння</a:t>
            </a:r>
            <a:r>
              <a:rPr lang="ru-RU" sz="1000" dirty="0" smtClean="0"/>
              <a:t>.       </a:t>
            </a:r>
            <a:r>
              <a:rPr lang="ru-RU" sz="1000" dirty="0" err="1" smtClean="0"/>
              <a:t>В’язання</a:t>
            </a:r>
            <a:r>
              <a:rPr lang="ru-RU" sz="1000" dirty="0" smtClean="0"/>
              <a:t> активно </a:t>
            </a:r>
            <a:r>
              <a:rPr lang="ru-RU" sz="1000" dirty="0" err="1" smtClean="0"/>
              <a:t>використовувалося</a:t>
            </a:r>
            <a:r>
              <a:rPr lang="ru-RU" sz="1000" dirty="0" smtClean="0"/>
              <a:t> за </a:t>
            </a:r>
            <a:r>
              <a:rPr lang="ru-RU" sz="1000" dirty="0" err="1" smtClean="0"/>
              <a:t>часів</a:t>
            </a:r>
            <a:r>
              <a:rPr lang="ru-RU" sz="1000" dirty="0" smtClean="0"/>
              <a:t> </a:t>
            </a:r>
            <a:r>
              <a:rPr lang="ru-RU" sz="1000" dirty="0" err="1" smtClean="0"/>
              <a:t>Трипільської</a:t>
            </a:r>
            <a:r>
              <a:rPr lang="ru-RU" sz="1000" dirty="0" smtClean="0"/>
              <a:t> </a:t>
            </a:r>
            <a:r>
              <a:rPr lang="ru-RU" sz="1000" dirty="0" err="1" smtClean="0"/>
              <a:t>культури</a:t>
            </a:r>
            <a:r>
              <a:rPr lang="ru-RU" sz="1000" dirty="0" smtClean="0"/>
              <a:t>. На </a:t>
            </a:r>
            <a:r>
              <a:rPr lang="ru-RU" sz="1000" dirty="0" err="1" smtClean="0"/>
              <a:t>уламках</a:t>
            </a:r>
            <a:r>
              <a:rPr lang="ru-RU" sz="1000" dirty="0" smtClean="0"/>
              <a:t> посуду </a:t>
            </a:r>
            <a:r>
              <a:rPr lang="ru-RU" sz="1000" dirty="0" err="1" smtClean="0"/>
              <a:t>були</a:t>
            </a:r>
            <a:r>
              <a:rPr lang="ru-RU" sz="1000" dirty="0" smtClean="0"/>
              <a:t> </a:t>
            </a:r>
            <a:r>
              <a:rPr lang="ru-RU" sz="1000" dirty="0" err="1" smtClean="0"/>
              <a:t>знайдені</a:t>
            </a:r>
            <a:r>
              <a:rPr lang="ru-RU" sz="1000" dirty="0" smtClean="0"/>
              <a:t> </a:t>
            </a:r>
            <a:r>
              <a:rPr lang="ru-RU" sz="1000" dirty="0" err="1" smtClean="0"/>
              <a:t>уривки</a:t>
            </a:r>
            <a:r>
              <a:rPr lang="ru-RU" sz="1000" dirty="0" smtClean="0"/>
              <a:t> </a:t>
            </a:r>
            <a:r>
              <a:rPr lang="ru-RU" sz="1000" dirty="0" err="1" smtClean="0"/>
              <a:t>в’язаних</a:t>
            </a:r>
            <a:r>
              <a:rPr lang="ru-RU" sz="1000" dirty="0" smtClean="0"/>
              <a:t> </a:t>
            </a:r>
            <a:r>
              <a:rPr lang="ru-RU" sz="1000" dirty="0" err="1" smtClean="0"/>
              <a:t>виробів</a:t>
            </a:r>
            <a:r>
              <a:rPr lang="ru-RU" sz="1000" dirty="0" smtClean="0"/>
              <a:t>. Через </a:t>
            </a:r>
            <a:r>
              <a:rPr lang="ru-RU" sz="1000" dirty="0" err="1" smtClean="0"/>
              <a:t>деякий</a:t>
            </a:r>
            <a:r>
              <a:rPr lang="ru-RU" sz="1000" dirty="0" smtClean="0"/>
              <a:t> час </a:t>
            </a:r>
            <a:r>
              <a:rPr lang="ru-RU" sz="1000" dirty="0" err="1" smtClean="0"/>
              <a:t>почалося</a:t>
            </a:r>
            <a:r>
              <a:rPr lang="ru-RU" sz="1000" dirty="0" smtClean="0"/>
              <a:t> </a:t>
            </a:r>
            <a:r>
              <a:rPr lang="ru-RU" sz="1000" dirty="0" err="1" smtClean="0"/>
              <a:t>в’язання</a:t>
            </a:r>
            <a:r>
              <a:rPr lang="ru-RU" sz="1000" dirty="0" smtClean="0"/>
              <a:t> </a:t>
            </a:r>
            <a:r>
              <a:rPr lang="ru-RU" sz="1000" dirty="0" err="1" smtClean="0"/>
              <a:t>ритуальних</a:t>
            </a:r>
            <a:r>
              <a:rPr lang="ru-RU" sz="1000" dirty="0" smtClean="0"/>
              <a:t> </a:t>
            </a:r>
            <a:r>
              <a:rPr lang="ru-RU" sz="1000" dirty="0" err="1" smtClean="0"/>
              <a:t>виробів</a:t>
            </a:r>
            <a:r>
              <a:rPr lang="ru-RU" sz="1000" dirty="0" smtClean="0"/>
              <a:t>, </a:t>
            </a:r>
            <a:r>
              <a:rPr lang="ru-RU" sz="1000" dirty="0" err="1" smtClean="0"/>
              <a:t>жіночих</a:t>
            </a:r>
            <a:r>
              <a:rPr lang="ru-RU" sz="1000" dirty="0" smtClean="0"/>
              <a:t> </a:t>
            </a:r>
            <a:r>
              <a:rPr lang="ru-RU" sz="1000" dirty="0" err="1" smtClean="0"/>
              <a:t>головних</a:t>
            </a:r>
            <a:r>
              <a:rPr lang="ru-RU" sz="1000" dirty="0" smtClean="0"/>
              <a:t> </a:t>
            </a:r>
            <a:r>
              <a:rPr lang="ru-RU" sz="1000" dirty="0" err="1" smtClean="0"/>
              <a:t>уборів</a:t>
            </a:r>
            <a:r>
              <a:rPr lang="ru-RU" sz="1000" dirty="0" smtClean="0"/>
              <a:t>, </a:t>
            </a:r>
            <a:r>
              <a:rPr lang="ru-RU" sz="1000" dirty="0" err="1" smtClean="0"/>
              <a:t>сіточок</a:t>
            </a:r>
            <a:r>
              <a:rPr lang="ru-RU" sz="1000" dirty="0" smtClean="0"/>
              <a:t> для </a:t>
            </a:r>
            <a:r>
              <a:rPr lang="ru-RU" sz="1000" dirty="0" err="1" smtClean="0"/>
              <a:t>волосся</a:t>
            </a:r>
            <a:r>
              <a:rPr lang="ru-RU" sz="1000" dirty="0" smtClean="0"/>
              <a:t>.</a:t>
            </a:r>
          </a:p>
          <a:p>
            <a:pPr>
              <a:buNone/>
            </a:pPr>
            <a:r>
              <a:rPr lang="ru-RU" sz="1000" dirty="0" smtClean="0"/>
              <a:t>    </a:t>
            </a:r>
            <a:r>
              <a:rPr lang="en-US" sz="1000" dirty="0" smtClean="0"/>
              <a:t> </a:t>
            </a:r>
            <a:r>
              <a:rPr lang="ru-RU" sz="1000" dirty="0" smtClean="0"/>
              <a:t> </a:t>
            </a:r>
            <a:r>
              <a:rPr lang="en-US" sz="1000" dirty="0" smtClean="0"/>
              <a:t> </a:t>
            </a:r>
            <a:r>
              <a:rPr lang="ru-RU" sz="1000" dirty="0" smtClean="0"/>
              <a:t>Археологи </a:t>
            </a:r>
            <a:r>
              <a:rPr lang="ru-RU" sz="1000" dirty="0" err="1" smtClean="0"/>
              <a:t>знайшли</a:t>
            </a:r>
            <a:r>
              <a:rPr lang="ru-RU" sz="1000" dirty="0" smtClean="0"/>
              <a:t> </a:t>
            </a:r>
            <a:r>
              <a:rPr lang="ru-RU" sz="1000" dirty="0" err="1" smtClean="0"/>
              <a:t>перші</a:t>
            </a:r>
            <a:r>
              <a:rPr lang="ru-RU" sz="1000" dirty="0" smtClean="0"/>
              <a:t> </a:t>
            </a:r>
            <a:r>
              <a:rPr lang="ru-RU" sz="1000" dirty="0" err="1" smtClean="0"/>
              <a:t>мідні</a:t>
            </a:r>
            <a:r>
              <a:rPr lang="ru-RU" sz="1000" dirty="0" smtClean="0"/>
              <a:t> </a:t>
            </a:r>
            <a:r>
              <a:rPr lang="ru-RU" sz="1000" dirty="0" err="1" smtClean="0"/>
              <a:t>гачки</a:t>
            </a:r>
            <a:r>
              <a:rPr lang="ru-RU" sz="1000" dirty="0" smtClean="0"/>
              <a:t> для </a:t>
            </a:r>
            <a:r>
              <a:rPr lang="ru-RU" sz="1000" dirty="0" err="1" smtClean="0"/>
              <a:t>в’язання</a:t>
            </a:r>
            <a:r>
              <a:rPr lang="ru-RU" sz="1000" dirty="0" smtClean="0"/>
              <a:t>, </a:t>
            </a:r>
            <a:r>
              <a:rPr lang="ru-RU" sz="1000" dirty="0" err="1" smtClean="0"/>
              <a:t>датовані</a:t>
            </a:r>
            <a:r>
              <a:rPr lang="ru-RU" sz="1000" dirty="0" smtClean="0"/>
              <a:t> VII-VI ст. до н.е. У </a:t>
            </a:r>
            <a:r>
              <a:rPr lang="ru-RU" sz="1000" dirty="0" err="1" smtClean="0"/>
              <a:t>цей</a:t>
            </a:r>
            <a:r>
              <a:rPr lang="ru-RU" sz="1000" dirty="0" smtClean="0"/>
              <a:t> час самими </a:t>
            </a:r>
            <a:r>
              <a:rPr lang="ru-RU" sz="1000" dirty="0" err="1" smtClean="0"/>
              <a:t>популярними</a:t>
            </a:r>
            <a:r>
              <a:rPr lang="ru-RU" sz="1000" dirty="0" smtClean="0"/>
              <a:t> </a:t>
            </a:r>
            <a:r>
              <a:rPr lang="ru-RU" sz="1000" dirty="0" err="1" smtClean="0"/>
              <a:t>матеріалами</a:t>
            </a:r>
            <a:r>
              <a:rPr lang="ru-RU" sz="1000" dirty="0" smtClean="0"/>
              <a:t> для </a:t>
            </a:r>
            <a:r>
              <a:rPr lang="ru-RU" sz="1000" dirty="0" err="1" smtClean="0"/>
              <a:t>в’язання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були</a:t>
            </a:r>
            <a:r>
              <a:rPr lang="ru-RU" sz="1000" dirty="0" smtClean="0"/>
              <a:t> </a:t>
            </a:r>
            <a:r>
              <a:rPr lang="ru-RU" sz="1000" dirty="0" err="1" smtClean="0"/>
              <a:t>льон</a:t>
            </a:r>
            <a:r>
              <a:rPr lang="ru-RU" sz="1000" dirty="0" smtClean="0"/>
              <a:t>, </a:t>
            </a:r>
            <a:r>
              <a:rPr lang="ru-RU" sz="1000" dirty="0" err="1" smtClean="0"/>
              <a:t>коноплі</a:t>
            </a:r>
            <a:r>
              <a:rPr lang="ru-RU" sz="1000" dirty="0" smtClean="0"/>
              <a:t> та шерсть. </a:t>
            </a:r>
            <a:r>
              <a:rPr lang="ru-RU" sz="1000" dirty="0" err="1" smtClean="0"/>
              <a:t>В’язані</a:t>
            </a:r>
            <a:r>
              <a:rPr lang="ru-RU" sz="1000" dirty="0" smtClean="0"/>
              <a:t> </a:t>
            </a:r>
            <a:r>
              <a:rPr lang="ru-RU" sz="1000" dirty="0" err="1" smtClean="0"/>
              <a:t>речі</a:t>
            </a:r>
            <a:r>
              <a:rPr lang="ru-RU" sz="1000" dirty="0" smtClean="0"/>
              <a:t> </a:t>
            </a:r>
            <a:r>
              <a:rPr lang="ru-RU" sz="1000" dirty="0" err="1" smtClean="0"/>
              <a:t>стають</a:t>
            </a:r>
            <a:r>
              <a:rPr lang="ru-RU" sz="1000" dirty="0" smtClean="0"/>
              <a:t> предметом </a:t>
            </a:r>
            <a:r>
              <a:rPr lang="ru-RU" sz="1000" dirty="0" err="1" smtClean="0"/>
              <a:t>торгівлі</a:t>
            </a:r>
            <a:r>
              <a:rPr lang="ru-RU" sz="1000" dirty="0" smtClean="0"/>
              <a:t>, </a:t>
            </a:r>
            <a:r>
              <a:rPr lang="ru-RU" sz="1000" dirty="0" err="1" smtClean="0"/>
              <a:t>їх</a:t>
            </a:r>
            <a:r>
              <a:rPr lang="ru-RU" sz="1000" dirty="0" smtClean="0"/>
              <a:t> </a:t>
            </a:r>
            <a:r>
              <a:rPr lang="ru-RU" sz="1000" dirty="0" err="1" smtClean="0"/>
              <a:t>продають</a:t>
            </a:r>
            <a:r>
              <a:rPr lang="ru-RU" sz="1000" dirty="0" smtClean="0"/>
              <a:t> </a:t>
            </a:r>
            <a:r>
              <a:rPr lang="ru-RU" sz="1000" dirty="0" err="1" smtClean="0"/>
              <a:t>грецьким</a:t>
            </a:r>
            <a:r>
              <a:rPr lang="ru-RU" sz="1000" dirty="0" smtClean="0"/>
              <a:t> </a:t>
            </a:r>
            <a:r>
              <a:rPr lang="ru-RU" sz="1000" dirty="0" err="1" smtClean="0"/>
              <a:t>колоніям</a:t>
            </a:r>
            <a:r>
              <a:rPr lang="ru-RU" sz="1000" dirty="0" smtClean="0"/>
              <a:t>, </a:t>
            </a:r>
            <a:r>
              <a:rPr lang="ru-RU" sz="1000" dirty="0" err="1" smtClean="0"/>
              <a:t>купцям</a:t>
            </a:r>
            <a:r>
              <a:rPr lang="ru-RU" sz="1000" dirty="0" smtClean="0"/>
              <a:t> </a:t>
            </a:r>
            <a:r>
              <a:rPr lang="ru-RU" sz="1000" dirty="0" err="1" smtClean="0"/>
              <a:t>з</a:t>
            </a:r>
            <a:r>
              <a:rPr lang="ru-RU" sz="1000" dirty="0" smtClean="0"/>
              <a:t> </a:t>
            </a:r>
            <a:r>
              <a:rPr lang="ru-RU" sz="1000" dirty="0" err="1" smtClean="0"/>
              <a:t>Індії</a:t>
            </a:r>
            <a:r>
              <a:rPr lang="ru-RU" sz="1000" dirty="0" smtClean="0"/>
              <a:t> та </a:t>
            </a:r>
            <a:r>
              <a:rPr lang="ru-RU" sz="1000" dirty="0" err="1" smtClean="0"/>
              <a:t>Персії</a:t>
            </a:r>
            <a:r>
              <a:rPr lang="ru-RU" sz="1000" dirty="0" smtClean="0"/>
              <a:t>.</a:t>
            </a: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      </a:t>
            </a:r>
            <a:endParaRPr lang="ru-RU" sz="1000" dirty="0" smtClean="0"/>
          </a:p>
          <a:p>
            <a:pPr>
              <a:buNone/>
            </a:pPr>
            <a:r>
              <a:rPr lang="ru-RU" sz="1000" dirty="0" smtClean="0"/>
              <a:t>     </a:t>
            </a: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       </a:t>
            </a:r>
            <a:r>
              <a:rPr lang="ru-RU" sz="1000" dirty="0" smtClean="0"/>
              <a:t>У Х </a:t>
            </a:r>
            <a:r>
              <a:rPr lang="ru-RU" sz="1000" dirty="0" err="1" smtClean="0"/>
              <a:t>столітті</a:t>
            </a:r>
            <a:r>
              <a:rPr lang="ru-RU" sz="1000" dirty="0" smtClean="0"/>
              <a:t> </a:t>
            </a:r>
            <a:r>
              <a:rPr lang="ru-RU" sz="1000" dirty="0" err="1" smtClean="0"/>
              <a:t>в’язання</a:t>
            </a:r>
            <a:r>
              <a:rPr lang="ru-RU" sz="1000" dirty="0" smtClean="0"/>
              <a:t> </a:t>
            </a:r>
            <a:r>
              <a:rPr lang="ru-RU" sz="1000" dirty="0" err="1" smtClean="0"/>
              <a:t>стає</a:t>
            </a:r>
            <a:r>
              <a:rPr lang="ru-RU" sz="1000" dirty="0" smtClean="0"/>
              <a:t> ремеслом </a:t>
            </a:r>
            <a:r>
              <a:rPr lang="ru-RU" sz="1000" dirty="0" err="1" smtClean="0"/>
              <a:t>з</a:t>
            </a:r>
            <a:r>
              <a:rPr lang="ru-RU" sz="1000" dirty="0" smtClean="0"/>
              <a:t> центром у </a:t>
            </a:r>
            <a:r>
              <a:rPr lang="ru-RU" sz="1000" dirty="0" err="1" smtClean="0"/>
              <a:t>Києві</a:t>
            </a:r>
            <a:r>
              <a:rPr lang="ru-RU" sz="1000" dirty="0" smtClean="0"/>
              <a:t>. </a:t>
            </a:r>
            <a:r>
              <a:rPr lang="ru-RU" sz="1000" dirty="0" err="1" smtClean="0"/>
              <a:t>Сільські</a:t>
            </a:r>
            <a:r>
              <a:rPr lang="ru-RU" sz="1000" dirty="0" smtClean="0"/>
              <a:t> </a:t>
            </a:r>
            <a:r>
              <a:rPr lang="ru-RU" sz="1000" dirty="0" err="1" smtClean="0"/>
              <a:t>ремісники</a:t>
            </a:r>
            <a:r>
              <a:rPr lang="ru-RU" sz="1000" dirty="0" smtClean="0"/>
              <a:t> </a:t>
            </a:r>
            <a:r>
              <a:rPr lang="ru-RU" sz="1000" dirty="0" err="1" smtClean="0"/>
              <a:t>виготовляли</a:t>
            </a:r>
            <a:r>
              <a:rPr lang="ru-RU" sz="1000" dirty="0" smtClean="0"/>
              <a:t> </a:t>
            </a:r>
            <a:r>
              <a:rPr lang="ru-RU" sz="1000" dirty="0" err="1" smtClean="0"/>
              <a:t>в’язаний</a:t>
            </a:r>
            <a:r>
              <a:rPr lang="ru-RU" sz="1000" dirty="0" smtClean="0"/>
              <a:t> </a:t>
            </a:r>
            <a:r>
              <a:rPr lang="ru-RU" sz="1000" dirty="0" err="1" smtClean="0"/>
              <a:t>одяг</a:t>
            </a:r>
            <a:r>
              <a:rPr lang="ru-RU" sz="1000" dirty="0" smtClean="0"/>
              <a:t> для </a:t>
            </a:r>
            <a:r>
              <a:rPr lang="ru-RU" sz="1000" dirty="0" err="1" smtClean="0"/>
              <a:t>мешканців</a:t>
            </a:r>
            <a:r>
              <a:rPr lang="ru-RU" sz="1000" dirty="0" smtClean="0"/>
              <a:t> </a:t>
            </a:r>
            <a:r>
              <a:rPr lang="ru-RU" sz="1000" dirty="0" err="1" smtClean="0"/>
              <a:t>сіл</a:t>
            </a:r>
            <a:r>
              <a:rPr lang="ru-RU" sz="1000" dirty="0" smtClean="0"/>
              <a:t>, а </a:t>
            </a:r>
            <a:r>
              <a:rPr lang="ru-RU" sz="1000" dirty="0" err="1" smtClean="0"/>
              <a:t>міські</a:t>
            </a:r>
            <a:r>
              <a:rPr lang="ru-RU" sz="1000" dirty="0" smtClean="0"/>
              <a:t> </a:t>
            </a:r>
            <a:r>
              <a:rPr lang="ru-RU" sz="1000" dirty="0" err="1" smtClean="0"/>
              <a:t>орієнтувалися</a:t>
            </a:r>
            <a:r>
              <a:rPr lang="ru-RU" sz="1000" dirty="0" smtClean="0"/>
              <a:t> не </a:t>
            </a:r>
            <a:r>
              <a:rPr lang="ru-RU" sz="1000" dirty="0" err="1" smtClean="0"/>
              <a:t>тільки</a:t>
            </a:r>
            <a:r>
              <a:rPr lang="ru-RU" sz="1000" dirty="0" smtClean="0"/>
              <a:t> на </a:t>
            </a:r>
            <a:r>
              <a:rPr lang="ru-RU" sz="1000" dirty="0" err="1" smtClean="0"/>
              <a:t>місцеве</a:t>
            </a:r>
            <a:r>
              <a:rPr lang="ru-RU" sz="1000" dirty="0" smtClean="0"/>
              <a:t> </a:t>
            </a:r>
            <a:r>
              <a:rPr lang="ru-RU" sz="1000" dirty="0" err="1" smtClean="0"/>
              <a:t>населення</a:t>
            </a:r>
            <a:r>
              <a:rPr lang="ru-RU" sz="1000" dirty="0" smtClean="0"/>
              <a:t>, </a:t>
            </a:r>
            <a:r>
              <a:rPr lang="ru-RU" sz="1000" dirty="0" err="1" smtClean="0"/>
              <a:t>але</a:t>
            </a:r>
            <a:r>
              <a:rPr lang="ru-RU" sz="1000" dirty="0" smtClean="0"/>
              <a:t> </a:t>
            </a:r>
            <a:r>
              <a:rPr lang="ru-RU" sz="1000" dirty="0" err="1" smtClean="0"/>
              <a:t>й</a:t>
            </a:r>
            <a:r>
              <a:rPr lang="ru-RU" sz="1000" dirty="0" smtClean="0"/>
              <a:t> </a:t>
            </a:r>
            <a:r>
              <a:rPr lang="ru-RU" sz="1000" dirty="0" err="1" smtClean="0"/>
              <a:t>на</a:t>
            </a:r>
            <a:r>
              <a:rPr lang="ru-RU" sz="1000" dirty="0" smtClean="0"/>
              <a:t> </a:t>
            </a:r>
            <a:r>
              <a:rPr lang="ru-RU" sz="1000" dirty="0" err="1" smtClean="0"/>
              <a:t>приїжджих</a:t>
            </a:r>
            <a:r>
              <a:rPr lang="ru-RU" sz="1000" dirty="0" smtClean="0"/>
              <a:t>. </a:t>
            </a:r>
          </a:p>
          <a:p>
            <a:pPr>
              <a:buNone/>
            </a:pPr>
            <a:r>
              <a:rPr lang="ru-RU" sz="1000" dirty="0" smtClean="0"/>
              <a:t>    </a:t>
            </a:r>
            <a:r>
              <a:rPr lang="en-US" sz="1000" dirty="0" smtClean="0"/>
              <a:t>  </a:t>
            </a:r>
            <a:r>
              <a:rPr lang="ru-RU" sz="1000" dirty="0" smtClean="0"/>
              <a:t> </a:t>
            </a:r>
            <a:r>
              <a:rPr lang="ru-RU" sz="1000" dirty="0" err="1" smtClean="0"/>
              <a:t>Національні</a:t>
            </a:r>
            <a:r>
              <a:rPr lang="ru-RU" sz="1000" dirty="0" smtClean="0"/>
              <a:t> </a:t>
            </a:r>
            <a:r>
              <a:rPr lang="ru-RU" sz="1000" dirty="0" err="1" smtClean="0"/>
              <a:t>традиції</a:t>
            </a:r>
            <a:r>
              <a:rPr lang="ru-RU" sz="1000" dirty="0" smtClean="0"/>
              <a:t> </a:t>
            </a:r>
            <a:r>
              <a:rPr lang="ru-RU" sz="1000" dirty="0" err="1" smtClean="0"/>
              <a:t>в’язання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передавалися</a:t>
            </a:r>
            <a:r>
              <a:rPr lang="ru-RU" sz="1000" dirty="0" smtClean="0"/>
              <a:t> </a:t>
            </a:r>
            <a:r>
              <a:rPr lang="ru-RU" sz="1000" dirty="0" err="1" smtClean="0"/>
              <a:t>крізь</a:t>
            </a:r>
            <a:r>
              <a:rPr lang="ru-RU" sz="1000" dirty="0" smtClean="0"/>
              <a:t> </a:t>
            </a:r>
            <a:r>
              <a:rPr lang="ru-RU" sz="1000" dirty="0" err="1" smtClean="0"/>
              <a:t>століття</a:t>
            </a:r>
            <a:r>
              <a:rPr lang="ru-RU" sz="1000" dirty="0" smtClean="0"/>
              <a:t>. </a:t>
            </a:r>
            <a:r>
              <a:rPr lang="ru-RU" sz="1000" dirty="0" err="1" smtClean="0"/>
              <a:t>Українські</a:t>
            </a:r>
            <a:r>
              <a:rPr lang="ru-RU" sz="1000" dirty="0" smtClean="0"/>
              <a:t> </a:t>
            </a:r>
            <a:r>
              <a:rPr lang="ru-RU" sz="1000" dirty="0" err="1" smtClean="0"/>
              <a:t>умільці</a:t>
            </a:r>
            <a:r>
              <a:rPr lang="ru-RU" sz="1000" dirty="0" smtClean="0"/>
              <a:t> </a:t>
            </a:r>
            <a:r>
              <a:rPr lang="ru-RU" sz="1000" dirty="0" err="1" smtClean="0"/>
              <a:t>славляться</a:t>
            </a:r>
            <a:r>
              <a:rPr lang="ru-RU" sz="1000" dirty="0" smtClean="0"/>
              <a:t> </a:t>
            </a:r>
            <a:r>
              <a:rPr lang="ru-RU" sz="1000" dirty="0" err="1" smtClean="0"/>
              <a:t>виробами</a:t>
            </a:r>
            <a:r>
              <a:rPr lang="ru-RU" sz="1000" dirty="0" smtClean="0"/>
              <a:t> </a:t>
            </a:r>
            <a:r>
              <a:rPr lang="ru-RU" sz="1000" dirty="0" err="1" smtClean="0"/>
              <a:t>ручної</a:t>
            </a:r>
            <a:r>
              <a:rPr lang="ru-RU" sz="1000" dirty="0" smtClean="0"/>
              <a:t> </a:t>
            </a:r>
            <a:r>
              <a:rPr lang="ru-RU" sz="1000" dirty="0" err="1" smtClean="0"/>
              <a:t>роботи</a:t>
            </a:r>
            <a:r>
              <a:rPr lang="ru-RU" sz="1000" dirty="0" smtClean="0"/>
              <a:t> – </a:t>
            </a:r>
            <a:r>
              <a:rPr lang="ru-RU" sz="1000" dirty="0" err="1" smtClean="0"/>
              <a:t>одягом</a:t>
            </a:r>
            <a:r>
              <a:rPr lang="ru-RU" sz="1000" dirty="0" smtClean="0"/>
              <a:t>, шарфами, </a:t>
            </a:r>
            <a:r>
              <a:rPr lang="ru-RU" sz="1000" dirty="0" err="1" smtClean="0"/>
              <a:t>шкарпетками</a:t>
            </a:r>
            <a:r>
              <a:rPr lang="ru-RU" sz="1000" dirty="0" smtClean="0"/>
              <a:t>, </a:t>
            </a:r>
            <a:r>
              <a:rPr lang="ru-RU" sz="1000" dirty="0" err="1" smtClean="0"/>
              <a:t>хустками,шапочками,рукавицями</a:t>
            </a:r>
            <a:r>
              <a:rPr lang="ru-RU" sz="1000" dirty="0" smtClean="0"/>
              <a:t>. </a:t>
            </a:r>
            <a:r>
              <a:rPr lang="ru-RU" sz="1000" dirty="0" err="1" smtClean="0"/>
              <a:t>Крім</a:t>
            </a:r>
            <a:r>
              <a:rPr lang="ru-RU" sz="1000" dirty="0" smtClean="0"/>
              <a:t> </a:t>
            </a:r>
            <a:r>
              <a:rPr lang="ru-RU" sz="1000" dirty="0" err="1" smtClean="0"/>
              <a:t>одягу</a:t>
            </a:r>
            <a:r>
              <a:rPr lang="ru-RU" sz="1000" dirty="0" smtClean="0"/>
              <a:t> </a:t>
            </a:r>
            <a:r>
              <a:rPr lang="ru-RU" sz="1000" dirty="0" err="1" smtClean="0"/>
              <a:t>місцеві</a:t>
            </a:r>
            <a:r>
              <a:rPr lang="ru-RU" sz="1000" dirty="0" smtClean="0"/>
              <a:t> </a:t>
            </a:r>
            <a:r>
              <a:rPr lang="ru-RU" sz="1000" dirty="0" err="1" smtClean="0"/>
              <a:t>умільці</a:t>
            </a:r>
            <a:r>
              <a:rPr lang="ru-RU" sz="1000" dirty="0" smtClean="0"/>
              <a:t> </a:t>
            </a:r>
            <a:r>
              <a:rPr lang="ru-RU" sz="1000" dirty="0" err="1" smtClean="0"/>
              <a:t>виготовляють</a:t>
            </a:r>
            <a:r>
              <a:rPr lang="ru-RU" sz="1000" dirty="0" smtClean="0"/>
              <a:t> </a:t>
            </a:r>
            <a:r>
              <a:rPr lang="ru-RU" sz="1000" dirty="0" err="1" smtClean="0"/>
              <a:t>прикраси</a:t>
            </a:r>
            <a:r>
              <a:rPr lang="ru-RU" sz="1000" dirty="0" smtClean="0"/>
              <a:t> для дому – </a:t>
            </a:r>
            <a:r>
              <a:rPr lang="ru-RU" sz="1000" dirty="0" err="1" smtClean="0"/>
              <a:t>серветки</a:t>
            </a:r>
            <a:r>
              <a:rPr lang="ru-RU" sz="1000" dirty="0" smtClean="0"/>
              <a:t>, </a:t>
            </a:r>
            <a:r>
              <a:rPr lang="ru-RU" sz="1000" dirty="0" err="1" smtClean="0"/>
              <a:t>покривала</a:t>
            </a:r>
            <a:r>
              <a:rPr lang="ru-RU" sz="1000" dirty="0" smtClean="0"/>
              <a:t> </a:t>
            </a:r>
            <a:r>
              <a:rPr lang="ru-RU" sz="1000" dirty="0" err="1" smtClean="0"/>
              <a:t>і</a:t>
            </a:r>
            <a:r>
              <a:rPr lang="ru-RU" sz="1000" dirty="0" smtClean="0"/>
              <a:t> </a:t>
            </a:r>
            <a:r>
              <a:rPr lang="ru-RU" sz="1000" dirty="0" err="1" smtClean="0"/>
              <a:t>навіть</a:t>
            </a:r>
            <a:r>
              <a:rPr lang="ru-RU" sz="1000" dirty="0" smtClean="0"/>
              <a:t> </a:t>
            </a:r>
            <a:r>
              <a:rPr lang="ru-RU" sz="1000" dirty="0" err="1" smtClean="0"/>
              <a:t>плетені</a:t>
            </a:r>
            <a:r>
              <a:rPr lang="ru-RU" sz="1000" dirty="0" smtClean="0"/>
              <a:t> </a:t>
            </a:r>
            <a:r>
              <a:rPr lang="ru-RU" sz="1000" dirty="0" err="1" smtClean="0"/>
              <a:t>килими</a:t>
            </a:r>
            <a:r>
              <a:rPr lang="ru-RU" sz="1000" dirty="0" smtClean="0"/>
              <a:t>. Великою </a:t>
            </a:r>
            <a:r>
              <a:rPr lang="ru-RU" sz="1000" dirty="0" err="1" smtClean="0"/>
              <a:t>популярністю</a:t>
            </a:r>
            <a:r>
              <a:rPr lang="ru-RU" sz="1000" dirty="0" smtClean="0"/>
              <a:t> </a:t>
            </a:r>
            <a:r>
              <a:rPr lang="ru-RU" sz="1000" dirty="0" err="1" smtClean="0"/>
              <a:t>користуються</a:t>
            </a:r>
            <a:r>
              <a:rPr lang="ru-RU" sz="1000" dirty="0" smtClean="0"/>
              <a:t> </a:t>
            </a:r>
            <a:r>
              <a:rPr lang="ru-RU" sz="1000" dirty="0" err="1" smtClean="0"/>
              <a:t>плетені</a:t>
            </a:r>
            <a:r>
              <a:rPr lang="ru-RU" sz="1000" dirty="0" smtClean="0"/>
              <a:t> </a:t>
            </a:r>
            <a:r>
              <a:rPr lang="ru-RU" sz="1000" dirty="0" err="1" smtClean="0"/>
              <a:t>ікони</a:t>
            </a:r>
            <a:r>
              <a:rPr lang="ru-RU" sz="1000" dirty="0" smtClean="0"/>
              <a:t>. В </a:t>
            </a:r>
            <a:r>
              <a:rPr lang="ru-RU" sz="1000" dirty="0" err="1" smtClean="0"/>
              <a:t>Україні</a:t>
            </a:r>
            <a:r>
              <a:rPr lang="ru-RU" sz="1000" dirty="0" smtClean="0"/>
              <a:t> </a:t>
            </a:r>
            <a:r>
              <a:rPr lang="ru-RU" sz="1000" dirty="0" err="1" smtClean="0"/>
              <a:t>можна</a:t>
            </a:r>
            <a:r>
              <a:rPr lang="ru-RU" sz="1000" dirty="0" smtClean="0"/>
              <a:t> так само </a:t>
            </a:r>
            <a:r>
              <a:rPr lang="ru-RU" sz="1000" dirty="0" err="1" smtClean="0"/>
              <a:t>придбати</a:t>
            </a:r>
            <a:r>
              <a:rPr lang="ru-RU" sz="1000" dirty="0" smtClean="0"/>
              <a:t> </a:t>
            </a:r>
            <a:r>
              <a:rPr lang="ru-RU" sz="1000" dirty="0" err="1" smtClean="0"/>
              <a:t>в’язані</a:t>
            </a:r>
            <a:r>
              <a:rPr lang="ru-RU" sz="1000" dirty="0" smtClean="0"/>
              <a:t> </a:t>
            </a:r>
            <a:r>
              <a:rPr lang="ru-RU" sz="1000" dirty="0" err="1" smtClean="0"/>
              <a:t>сувеніри</a:t>
            </a:r>
            <a:r>
              <a:rPr lang="ru-RU" sz="1000" dirty="0" smtClean="0"/>
              <a:t>, </a:t>
            </a:r>
            <a:r>
              <a:rPr lang="ru-RU" sz="1000" dirty="0" err="1" smtClean="0"/>
              <a:t>іграшки</a:t>
            </a:r>
            <a:r>
              <a:rPr lang="ru-RU" sz="1000" dirty="0" smtClean="0"/>
              <a:t>, </a:t>
            </a:r>
            <a:r>
              <a:rPr lang="ru-RU" sz="1000" dirty="0" err="1" smtClean="0"/>
              <a:t>прикраси</a:t>
            </a:r>
            <a:r>
              <a:rPr lang="ru-RU" sz="1000" dirty="0" smtClean="0"/>
              <a:t> для </a:t>
            </a:r>
            <a:r>
              <a:rPr lang="ru-RU" sz="1000" dirty="0" err="1" smtClean="0"/>
              <a:t>одягу</a:t>
            </a:r>
            <a:r>
              <a:rPr lang="ru-RU" sz="1000" dirty="0" smtClean="0"/>
              <a:t>.</a:t>
            </a:r>
          </a:p>
          <a:p>
            <a:pPr>
              <a:buNone/>
            </a:pPr>
            <a:r>
              <a:rPr lang="ru-RU" sz="1000" dirty="0" smtClean="0"/>
              <a:t>     </a:t>
            </a:r>
            <a:r>
              <a:rPr lang="en-US" sz="1000" dirty="0" smtClean="0"/>
              <a:t> </a:t>
            </a:r>
            <a:r>
              <a:rPr lang="ru-RU" sz="1000" dirty="0" err="1" smtClean="0"/>
              <a:t>Ще</a:t>
            </a:r>
            <a:r>
              <a:rPr lang="ru-RU" sz="1000" dirty="0" smtClean="0"/>
              <a:t> недавно, коли </a:t>
            </a:r>
            <a:r>
              <a:rPr lang="ru-RU" sz="1000" dirty="0" err="1" smtClean="0"/>
              <a:t>людство</a:t>
            </a:r>
            <a:r>
              <a:rPr lang="ru-RU" sz="1000" dirty="0" smtClean="0"/>
              <a:t> не </a:t>
            </a:r>
            <a:r>
              <a:rPr lang="ru-RU" sz="1000" dirty="0" err="1" smtClean="0"/>
              <a:t>було</a:t>
            </a:r>
            <a:r>
              <a:rPr lang="ru-RU" sz="1000" dirty="0" smtClean="0"/>
              <a:t> </a:t>
            </a:r>
            <a:r>
              <a:rPr lang="ru-RU" sz="1000" dirty="0" err="1" smtClean="0"/>
              <a:t>поглинене</a:t>
            </a:r>
            <a:r>
              <a:rPr lang="ru-RU" sz="1000" dirty="0" smtClean="0"/>
              <a:t> </a:t>
            </a:r>
            <a:r>
              <a:rPr lang="ru-RU" sz="1000" dirty="0" err="1" smtClean="0"/>
              <a:t>телебаченням</a:t>
            </a:r>
            <a:r>
              <a:rPr lang="ru-RU" sz="1000" dirty="0" smtClean="0"/>
              <a:t>, </a:t>
            </a:r>
            <a:r>
              <a:rPr lang="ru-RU" sz="1000" dirty="0" err="1" smtClean="0"/>
              <a:t>інтернетом</a:t>
            </a:r>
            <a:r>
              <a:rPr lang="ru-RU" sz="1000" dirty="0" smtClean="0"/>
              <a:t> </a:t>
            </a:r>
            <a:r>
              <a:rPr lang="ru-RU" sz="1000" dirty="0" err="1" smtClean="0"/>
              <a:t>і</a:t>
            </a:r>
            <a:r>
              <a:rPr lang="ru-RU" sz="1000" dirty="0" smtClean="0"/>
              <a:t> </a:t>
            </a:r>
            <a:r>
              <a:rPr lang="ru-RU" sz="1000" dirty="0" err="1" smtClean="0"/>
              <a:t>сучасними</a:t>
            </a:r>
            <a:r>
              <a:rPr lang="ru-RU" sz="1000" dirty="0" smtClean="0"/>
              <a:t> </a:t>
            </a:r>
            <a:r>
              <a:rPr lang="ru-RU" sz="1000" dirty="0" err="1" smtClean="0"/>
              <a:t>розвагами</a:t>
            </a:r>
            <a:r>
              <a:rPr lang="ru-RU" sz="1000" dirty="0" smtClean="0"/>
              <a:t>, </a:t>
            </a:r>
            <a:r>
              <a:rPr lang="ru-RU" sz="1000" dirty="0" err="1" smtClean="0"/>
              <a:t>в’язання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виконувало</a:t>
            </a:r>
            <a:r>
              <a:rPr lang="ru-RU" sz="1000" dirty="0" smtClean="0"/>
              <a:t> одну </a:t>
            </a:r>
            <a:r>
              <a:rPr lang="ru-RU" sz="1000" dirty="0" err="1" smtClean="0"/>
              <a:t>з</a:t>
            </a:r>
            <a:r>
              <a:rPr lang="ru-RU" sz="1000" dirty="0" smtClean="0"/>
              <a:t> </a:t>
            </a:r>
            <a:r>
              <a:rPr lang="ru-RU" sz="1000" dirty="0" err="1" smtClean="0"/>
              <a:t>провідних</a:t>
            </a:r>
            <a:r>
              <a:rPr lang="ru-RU" sz="1000" dirty="0" smtClean="0"/>
              <a:t> ролей в </a:t>
            </a:r>
            <a:r>
              <a:rPr lang="ru-RU" sz="1000" dirty="0" err="1" smtClean="0"/>
              <a:t>організації</a:t>
            </a:r>
            <a:r>
              <a:rPr lang="ru-RU" sz="1000" dirty="0" smtClean="0"/>
              <a:t> </a:t>
            </a:r>
            <a:r>
              <a:rPr lang="ru-RU" sz="1000" dirty="0" err="1" smtClean="0"/>
              <a:t>жіночого</a:t>
            </a:r>
            <a:r>
              <a:rPr lang="ru-RU" sz="1000" dirty="0" smtClean="0"/>
              <a:t> </a:t>
            </a:r>
            <a:r>
              <a:rPr lang="ru-RU" sz="1000" dirty="0" err="1" smtClean="0"/>
              <a:t>дозвілля</a:t>
            </a:r>
            <a:r>
              <a:rPr lang="ru-RU" sz="1000" dirty="0" smtClean="0"/>
              <a:t>.</a:t>
            </a:r>
          </a:p>
          <a:p>
            <a:pPr>
              <a:buNone/>
            </a:pPr>
            <a:r>
              <a:rPr lang="ru-RU" sz="1000" dirty="0" smtClean="0"/>
              <a:t> </a:t>
            </a:r>
            <a:endParaRPr lang="ru-RU" sz="1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Історична довідка</a:t>
            </a:r>
            <a:endParaRPr lang="ru-RU" dirty="0"/>
          </a:p>
        </p:txBody>
      </p:sp>
      <p:pic>
        <p:nvPicPr>
          <p:cNvPr id="5" name="Рисунок 4" descr="nm_nalbindning_need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3000372"/>
            <a:ext cx="916761" cy="611174"/>
          </a:xfrm>
          <a:prstGeom prst="rect">
            <a:avLst/>
          </a:prstGeom>
        </p:spPr>
      </p:pic>
    </p:spTree>
  </p:cSld>
  <p:clrMapOvr>
    <a:masterClrMapping/>
  </p:clrMapOvr>
  <p:transition advTm="1581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Аналіз зразків-аналогів</a:t>
            </a:r>
            <a:endParaRPr lang="ru-RU" dirty="0"/>
          </a:p>
        </p:txBody>
      </p:sp>
      <p:pic>
        <p:nvPicPr>
          <p:cNvPr id="6" name="Содержимое 5" descr="75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214422"/>
            <a:ext cx="1785908" cy="1714512"/>
          </a:xfrm>
        </p:spPr>
      </p:pic>
      <p:pic>
        <p:nvPicPr>
          <p:cNvPr id="7" name="Рисунок 6" descr="45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08" y="1214422"/>
            <a:ext cx="2071692" cy="1714512"/>
          </a:xfrm>
          <a:prstGeom prst="rect">
            <a:avLst/>
          </a:prstGeom>
        </p:spPr>
      </p:pic>
      <p:pic>
        <p:nvPicPr>
          <p:cNvPr id="8" name="Рисунок 7" descr="7676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1214422"/>
            <a:ext cx="2087792" cy="1714512"/>
          </a:xfrm>
          <a:prstGeom prst="rect">
            <a:avLst/>
          </a:prstGeom>
        </p:spPr>
      </p:pic>
      <p:pic>
        <p:nvPicPr>
          <p:cNvPr id="9" name="Рисунок 8" descr="45454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3702" y="1214422"/>
            <a:ext cx="2062167" cy="1714511"/>
          </a:xfrm>
          <a:prstGeom prst="rect">
            <a:avLst/>
          </a:prstGeom>
        </p:spPr>
      </p:pic>
      <p:pic>
        <p:nvPicPr>
          <p:cNvPr id="10" name="Рисунок 9" descr="756767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10" y="3357562"/>
            <a:ext cx="2068493" cy="1847854"/>
          </a:xfrm>
          <a:prstGeom prst="rect">
            <a:avLst/>
          </a:prstGeom>
        </p:spPr>
      </p:pic>
      <p:pic>
        <p:nvPicPr>
          <p:cNvPr id="11" name="Рисунок 10" descr="i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4678" y="3357562"/>
            <a:ext cx="2054484" cy="1876429"/>
          </a:xfrm>
          <a:prstGeom prst="rect">
            <a:avLst/>
          </a:prstGeom>
        </p:spPr>
      </p:pic>
      <p:pic>
        <p:nvPicPr>
          <p:cNvPr id="12" name="Рисунок 11" descr="i.jpeg4.jpe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8" y="3357562"/>
            <a:ext cx="2071702" cy="1864532"/>
          </a:xfrm>
          <a:prstGeom prst="rect">
            <a:avLst/>
          </a:prstGeom>
        </p:spPr>
      </p:pic>
    </p:spTree>
  </p:cSld>
  <p:clrMapOvr>
    <a:masterClrMapping/>
  </p:clrMapOvr>
  <p:transition advTm="373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Економічні </a:t>
            </a:r>
            <a:r>
              <a:rPr lang="uk-UA" dirty="0" err="1" smtClean="0"/>
              <a:t>розахунки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200" dirty="0" smtClean="0"/>
              <a:t>1.Розрахунок матеріальних витрат</a:t>
            </a:r>
            <a:br>
              <a:rPr lang="uk-UA" sz="2200" dirty="0" smtClean="0"/>
            </a:br>
            <a:r>
              <a:rPr lang="uk-UA" sz="2200" dirty="0" smtClean="0"/>
              <a:t>Всього:12 </a:t>
            </a:r>
            <a:r>
              <a:rPr lang="uk-UA" sz="2200" dirty="0" err="1" smtClean="0"/>
              <a:t>грн</a:t>
            </a:r>
            <a:endParaRPr lang="ru-RU" sz="2200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05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01728">
                <a:tc>
                  <a:txBody>
                    <a:bodyPr/>
                    <a:lstStyle/>
                    <a:p>
                      <a:r>
                        <a:rPr lang="uk-UA" dirty="0" smtClean="0"/>
                        <a:t>Матеріал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Ціна одиниці в </a:t>
                      </a:r>
                      <a:r>
                        <a:rPr lang="uk-UA" sz="1400" dirty="0" err="1" smtClean="0"/>
                        <a:t>грн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Витрата матеріалу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Вартість витрат</a:t>
                      </a:r>
                      <a:endParaRPr lang="ru-RU" dirty="0"/>
                    </a:p>
                  </a:txBody>
                  <a:tcPr/>
                </a:tc>
              </a:tr>
              <a:tr h="1101728">
                <a:tc>
                  <a:txBody>
                    <a:bodyPr/>
                    <a:lstStyle/>
                    <a:p>
                      <a:r>
                        <a:rPr lang="uk-UA" dirty="0" smtClean="0"/>
                        <a:t>Нитки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9грн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r>
                        <a:rPr lang="uk-UA" baseline="0" dirty="0" smtClean="0"/>
                        <a:t> моток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9грн</a:t>
                      </a:r>
                      <a:endParaRPr lang="ru-RU" dirty="0"/>
                    </a:p>
                  </a:txBody>
                  <a:tcPr/>
                </a:tc>
              </a:tr>
              <a:tr h="1101728">
                <a:tc>
                  <a:txBody>
                    <a:bodyPr/>
                    <a:lstStyle/>
                    <a:p>
                      <a:r>
                        <a:rPr lang="uk-UA" dirty="0" smtClean="0"/>
                        <a:t>Крючок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3грн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 крючок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3грн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429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 кВт=29 коп.</a:t>
            </a:r>
          </a:p>
          <a:p>
            <a:r>
              <a:rPr lang="uk-UA" dirty="0" smtClean="0"/>
              <a:t>100 Вт=3 коп.</a:t>
            </a:r>
          </a:p>
          <a:p>
            <a:r>
              <a:rPr lang="uk-UA" dirty="0" smtClean="0"/>
              <a:t>Працюватимемо 4 дні.</a:t>
            </a:r>
          </a:p>
          <a:p>
            <a:r>
              <a:rPr lang="uk-UA" dirty="0" smtClean="0"/>
              <a:t>Одна проста лампочка витрачає за годину своєї праці 100Вт.</a:t>
            </a:r>
          </a:p>
          <a:p>
            <a:r>
              <a:rPr lang="uk-UA" dirty="0" smtClean="0"/>
              <a:t>Отже працюючи кожного дня по 3 год. Ми отримаємо суму витрат електроенергії</a:t>
            </a:r>
            <a:r>
              <a:rPr lang="ru-RU" dirty="0" smtClean="0"/>
              <a:t>:</a:t>
            </a:r>
          </a:p>
          <a:p>
            <a:r>
              <a:rPr lang="uk-UA" dirty="0" smtClean="0"/>
              <a:t>3*(3*4)=3*12=36 коп.</a:t>
            </a:r>
          </a:p>
          <a:p>
            <a:r>
              <a:rPr lang="uk-UA" dirty="0" smtClean="0"/>
              <a:t>ВСЬОГО:36 коп.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Витрата електроенергії</a:t>
            </a:r>
            <a:endParaRPr lang="ru-RU" dirty="0"/>
          </a:p>
        </p:txBody>
      </p:sp>
    </p:spTree>
  </p:cSld>
  <p:clrMapOvr>
    <a:masterClrMapping/>
  </p:clrMapOvr>
  <p:transition advTm="7016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</TotalTime>
  <Words>682</Words>
  <Application>Microsoft Office PowerPoint</Application>
  <PresentationFormat>Экран (4:3)</PresentationFormat>
  <Paragraphs>86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Lucida Sans Unicode</vt:lpstr>
      <vt:lpstr>Verdana</vt:lpstr>
      <vt:lpstr>Wingdings 2</vt:lpstr>
      <vt:lpstr>Wingdings 3</vt:lpstr>
      <vt:lpstr>Открытая</vt:lpstr>
      <vt:lpstr>Виготовлення в’язаної серветки</vt:lpstr>
      <vt:lpstr>Організаційно-підготовчий етап</vt:lpstr>
      <vt:lpstr>               Сам виріб               </vt:lpstr>
      <vt:lpstr>           Схема виробу</vt:lpstr>
      <vt:lpstr>Мета і основні завдання проекту</vt:lpstr>
      <vt:lpstr>Історична довідка</vt:lpstr>
      <vt:lpstr>Аналіз зразків-аналогів</vt:lpstr>
      <vt:lpstr>Економічні розахунки 1.Розрахунок матеріальних витрат Всього:12 грн</vt:lpstr>
      <vt:lpstr>Витрата електроенергії</vt:lpstr>
      <vt:lpstr>Оплата праці</vt:lpstr>
      <vt:lpstr>Амортизація</vt:lpstr>
      <vt:lpstr>Собівартість</vt:lpstr>
      <vt:lpstr>Маркетингові дослідження</vt:lpstr>
      <vt:lpstr>Визначення місткості ринку</vt:lpstr>
      <vt:lpstr>Споживачі товару</vt:lpstr>
      <vt:lpstr>Канали збуту</vt:lpstr>
      <vt:lpstr>            Реклама виробу</vt:lpstr>
      <vt:lpstr>Висновок і використана література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Виготовлення в’язаної серветки</dc:title>
  <dc:creator>XATA</dc:creator>
  <cp:lastModifiedBy>Анастасия Темченко</cp:lastModifiedBy>
  <cp:revision>23</cp:revision>
  <dcterms:created xsi:type="dcterms:W3CDTF">2011-10-18T16:27:28Z</dcterms:created>
  <dcterms:modified xsi:type="dcterms:W3CDTF">2015-02-03T19:06:08Z</dcterms:modified>
</cp:coreProperties>
</file>