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6" r:id="rId5"/>
    <p:sldId id="263" r:id="rId6"/>
    <p:sldId id="265" r:id="rId7"/>
    <p:sldId id="259" r:id="rId8"/>
    <p:sldId id="264" r:id="rId9"/>
    <p:sldId id="267" r:id="rId10"/>
    <p:sldId id="271" r:id="rId11"/>
    <p:sldId id="268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62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26B93-D6B2-4432-9B19-376DE754E31F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AEA2B1C-8889-4C30-B45C-746962D0E0DB}">
      <dgm:prSet/>
      <dgm:spPr/>
      <dgm:t>
        <a:bodyPr/>
        <a:lstStyle/>
        <a:p>
          <a:pPr rtl="0"/>
          <a:r>
            <a:rPr lang="ru-RU" dirty="0" err="1" smtClean="0"/>
            <a:t>Розширює</a:t>
          </a:r>
          <a:r>
            <a:rPr lang="ru-RU" dirty="0" smtClean="0"/>
            <a:t> </a:t>
          </a:r>
          <a:r>
            <a:rPr lang="ru-RU" dirty="0" err="1" smtClean="0"/>
            <a:t>ринок</a:t>
          </a:r>
          <a:r>
            <a:rPr lang="ru-RU" dirty="0" smtClean="0"/>
            <a:t> </a:t>
          </a:r>
          <a:r>
            <a:rPr lang="ru-RU" dirty="0" err="1" smtClean="0"/>
            <a:t>збуту</a:t>
          </a:r>
          <a:r>
            <a:rPr lang="ru-RU" dirty="0" smtClean="0"/>
            <a:t> </a:t>
          </a:r>
          <a:r>
            <a:rPr lang="ru-RU" dirty="0" err="1" smtClean="0"/>
            <a:t>товарів</a:t>
          </a:r>
          <a:r>
            <a:rPr lang="ru-RU" dirty="0" smtClean="0"/>
            <a:t>; </a:t>
          </a:r>
          <a:endParaRPr lang="ru-RU" dirty="0"/>
        </a:p>
      </dgm:t>
    </dgm:pt>
    <dgm:pt modelId="{C97FF036-74BC-4136-955B-BD749DB8503B}" type="parTrans" cxnId="{338D04FB-0C48-4467-AFEE-5E3CE8575D8D}">
      <dgm:prSet/>
      <dgm:spPr/>
      <dgm:t>
        <a:bodyPr/>
        <a:lstStyle/>
        <a:p>
          <a:endParaRPr lang="ru-RU"/>
        </a:p>
      </dgm:t>
    </dgm:pt>
    <dgm:pt modelId="{BAE537D6-BE9C-440C-965C-E9DF6A80B1A2}" type="sibTrans" cxnId="{338D04FB-0C48-4467-AFEE-5E3CE8575D8D}">
      <dgm:prSet/>
      <dgm:spPr/>
      <dgm:t>
        <a:bodyPr/>
        <a:lstStyle/>
        <a:p>
          <a:endParaRPr lang="ru-RU"/>
        </a:p>
      </dgm:t>
    </dgm:pt>
    <dgm:pt modelId="{C608D3C1-5A36-427C-A80B-31DA6FCE7821}">
      <dgm:prSet/>
      <dgm:spPr/>
      <dgm:t>
        <a:bodyPr/>
        <a:lstStyle/>
        <a:p>
          <a:pPr rtl="0"/>
          <a:r>
            <a:rPr lang="ru-RU" dirty="0" err="1" smtClean="0"/>
            <a:t>Прискорює</a:t>
          </a:r>
          <a:r>
            <a:rPr lang="ru-RU" dirty="0" smtClean="0"/>
            <a:t> </a:t>
          </a:r>
          <a:r>
            <a:rPr lang="ru-RU" dirty="0" err="1" smtClean="0"/>
            <a:t>процес</a:t>
          </a:r>
          <a:r>
            <a:rPr lang="ru-RU" dirty="0" smtClean="0"/>
            <a:t> </a:t>
          </a:r>
          <a:r>
            <a:rPr lang="ru-RU" dirty="0" err="1" smtClean="0"/>
            <a:t>реалізації</a:t>
          </a:r>
          <a:r>
            <a:rPr lang="ru-RU" dirty="0" smtClean="0"/>
            <a:t> </a:t>
          </a:r>
          <a:r>
            <a:rPr lang="ru-RU" dirty="0" err="1" smtClean="0"/>
            <a:t>товарів</a:t>
          </a:r>
          <a:r>
            <a:rPr lang="ru-RU" dirty="0" smtClean="0"/>
            <a:t> і </a:t>
          </a:r>
          <a:r>
            <a:rPr lang="ru-RU" dirty="0" err="1" smtClean="0"/>
            <a:t>отримання</a:t>
          </a:r>
          <a:r>
            <a:rPr lang="ru-RU" dirty="0" smtClean="0"/>
            <a:t> </a:t>
          </a:r>
          <a:r>
            <a:rPr lang="ru-RU" dirty="0" err="1" smtClean="0"/>
            <a:t>прибутку</a:t>
          </a:r>
          <a:r>
            <a:rPr lang="ru-RU" dirty="0" smtClean="0"/>
            <a:t>; </a:t>
          </a:r>
          <a:endParaRPr lang="ru-RU" dirty="0"/>
        </a:p>
      </dgm:t>
    </dgm:pt>
    <dgm:pt modelId="{1B27C066-9977-45A6-8C21-981436C6392C}" type="parTrans" cxnId="{C36D29E6-FA76-4B4D-84B9-6B51AF27C3B7}">
      <dgm:prSet/>
      <dgm:spPr/>
      <dgm:t>
        <a:bodyPr/>
        <a:lstStyle/>
        <a:p>
          <a:endParaRPr lang="ru-RU"/>
        </a:p>
      </dgm:t>
    </dgm:pt>
    <dgm:pt modelId="{907D67EB-837F-42E7-AB99-9293A6E23D61}" type="sibTrans" cxnId="{C36D29E6-FA76-4B4D-84B9-6B51AF27C3B7}">
      <dgm:prSet/>
      <dgm:spPr/>
      <dgm:t>
        <a:bodyPr/>
        <a:lstStyle/>
        <a:p>
          <a:endParaRPr lang="ru-RU"/>
        </a:p>
      </dgm:t>
    </dgm:pt>
    <dgm:pt modelId="{D25F375C-BD18-49AB-9590-F0357B43984C}">
      <dgm:prSet/>
      <dgm:spPr/>
      <dgm:t>
        <a:bodyPr/>
        <a:lstStyle/>
        <a:p>
          <a:pPr rtl="0"/>
          <a:r>
            <a:rPr lang="ru-RU" dirty="0" err="1" smtClean="0"/>
            <a:t>Стимулює</a:t>
          </a:r>
          <a:r>
            <a:rPr lang="ru-RU" dirty="0" smtClean="0"/>
            <a:t> </a:t>
          </a:r>
          <a:r>
            <a:rPr lang="ru-RU" dirty="0" err="1" smtClean="0"/>
            <a:t>ефективність</a:t>
          </a:r>
          <a:r>
            <a:rPr lang="ru-RU" dirty="0" smtClean="0"/>
            <a:t> </a:t>
          </a:r>
          <a:r>
            <a:rPr lang="ru-RU" dirty="0" err="1" smtClean="0"/>
            <a:t>праці</a:t>
          </a:r>
          <a:r>
            <a:rPr lang="ru-RU" dirty="0" smtClean="0"/>
            <a:t>; </a:t>
          </a:r>
          <a:endParaRPr lang="ru-RU" dirty="0"/>
        </a:p>
      </dgm:t>
    </dgm:pt>
    <dgm:pt modelId="{B948A8EC-7589-40DC-A6E7-AE4161AA6A34}" type="parTrans" cxnId="{4B8A7C5A-123F-42E7-96C3-743FBF619BFC}">
      <dgm:prSet/>
      <dgm:spPr/>
      <dgm:t>
        <a:bodyPr/>
        <a:lstStyle/>
        <a:p>
          <a:endParaRPr lang="ru-RU"/>
        </a:p>
      </dgm:t>
    </dgm:pt>
    <dgm:pt modelId="{D29EE373-E7FD-4B1F-BF47-57D204136EE5}" type="sibTrans" cxnId="{4B8A7C5A-123F-42E7-96C3-743FBF619BFC}">
      <dgm:prSet/>
      <dgm:spPr/>
      <dgm:t>
        <a:bodyPr/>
        <a:lstStyle/>
        <a:p>
          <a:endParaRPr lang="ru-RU"/>
        </a:p>
      </dgm:t>
    </dgm:pt>
    <dgm:pt modelId="{1A225A89-BF34-446F-B7AC-8392FBBBABA7}">
      <dgm:prSet/>
      <dgm:spPr/>
      <dgm:t>
        <a:bodyPr/>
        <a:lstStyle/>
        <a:p>
          <a:pPr rtl="0"/>
          <a:r>
            <a:rPr lang="ru-RU" dirty="0" err="1" smtClean="0"/>
            <a:t>Забезпечує</a:t>
          </a:r>
          <a:r>
            <a:rPr lang="ru-RU" dirty="0" smtClean="0"/>
            <a:t> </a:t>
          </a:r>
          <a:r>
            <a:rPr lang="ru-RU" dirty="0" err="1" smtClean="0"/>
            <a:t>скорочення</a:t>
          </a:r>
          <a:r>
            <a:rPr lang="ru-RU" dirty="0" smtClean="0"/>
            <a:t> </a:t>
          </a:r>
          <a:r>
            <a:rPr lang="ru-RU" dirty="0" err="1" smtClean="0"/>
            <a:t>витрат</a:t>
          </a:r>
          <a:r>
            <a:rPr lang="ru-RU" dirty="0" smtClean="0"/>
            <a:t> </a:t>
          </a:r>
          <a:r>
            <a:rPr lang="ru-RU" dirty="0" err="1" smtClean="0"/>
            <a:t>обігу</a:t>
          </a:r>
          <a:r>
            <a:rPr lang="ru-RU" dirty="0" smtClean="0"/>
            <a:t>:</a:t>
          </a:r>
          <a:endParaRPr lang="ru-RU" dirty="0"/>
        </a:p>
      </dgm:t>
    </dgm:pt>
    <dgm:pt modelId="{D5719F3B-E2BA-4B7F-A63D-F413B4006A81}" type="parTrans" cxnId="{7423944D-31E1-4F61-A7C3-4855FE561E2A}">
      <dgm:prSet/>
      <dgm:spPr/>
      <dgm:t>
        <a:bodyPr/>
        <a:lstStyle/>
        <a:p>
          <a:endParaRPr lang="ru-RU"/>
        </a:p>
      </dgm:t>
    </dgm:pt>
    <dgm:pt modelId="{6DE765C6-5ADC-4852-AFDE-482DAE507AEE}" type="sibTrans" cxnId="{7423944D-31E1-4F61-A7C3-4855FE561E2A}">
      <dgm:prSet/>
      <dgm:spPr/>
      <dgm:t>
        <a:bodyPr/>
        <a:lstStyle/>
        <a:p>
          <a:endParaRPr lang="ru-RU"/>
        </a:p>
      </dgm:t>
    </dgm:pt>
    <dgm:pt modelId="{56C7C153-CE3D-4C25-ACDE-F38E38D2778B}" type="pres">
      <dgm:prSet presAssocID="{02626B93-D6B2-4432-9B19-376DE754E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1C1AF-534E-4B4C-9056-57EE4C86C40F}" type="pres">
      <dgm:prSet presAssocID="{5AEA2B1C-8889-4C30-B45C-746962D0E0D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F67D7-AE41-40BB-B4F2-BE125406B315}" type="pres">
      <dgm:prSet presAssocID="{BAE537D6-BE9C-440C-965C-E9DF6A80B1A2}" presName="space" presStyleCnt="0"/>
      <dgm:spPr/>
    </dgm:pt>
    <dgm:pt modelId="{0F9F850C-8508-4B58-9F2B-FA67A4BCC618}" type="pres">
      <dgm:prSet presAssocID="{C608D3C1-5A36-427C-A80B-31DA6FCE782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F49A2-6659-484E-91D4-BE3E3D780727}" type="pres">
      <dgm:prSet presAssocID="{907D67EB-837F-42E7-AB99-9293A6E23D61}" presName="space" presStyleCnt="0"/>
      <dgm:spPr/>
    </dgm:pt>
    <dgm:pt modelId="{504A2107-67C2-4095-B480-E03ECD7BA302}" type="pres">
      <dgm:prSet presAssocID="{D25F375C-BD18-49AB-9590-F0357B43984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B32B9-A593-4C90-94A0-37A17F0C57DB}" type="pres">
      <dgm:prSet presAssocID="{D29EE373-E7FD-4B1F-BF47-57D204136EE5}" presName="space" presStyleCnt="0"/>
      <dgm:spPr/>
    </dgm:pt>
    <dgm:pt modelId="{95808C57-633E-47F5-AFFD-70E094CF352C}" type="pres">
      <dgm:prSet presAssocID="{1A225A89-BF34-446F-B7AC-8392FBBBABA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56CE83-84A2-469A-BFDD-695235CBBFF2}" type="presOf" srcId="{D25F375C-BD18-49AB-9590-F0357B43984C}" destId="{504A2107-67C2-4095-B480-E03ECD7BA302}" srcOrd="0" destOrd="0" presId="urn:microsoft.com/office/officeart/2005/8/layout/venn3"/>
    <dgm:cxn modelId="{BFEE9D47-5219-4F9B-AC6B-9D2A7F872CAD}" type="presOf" srcId="{1A225A89-BF34-446F-B7AC-8392FBBBABA7}" destId="{95808C57-633E-47F5-AFFD-70E094CF352C}" srcOrd="0" destOrd="0" presId="urn:microsoft.com/office/officeart/2005/8/layout/venn3"/>
    <dgm:cxn modelId="{7423944D-31E1-4F61-A7C3-4855FE561E2A}" srcId="{02626B93-D6B2-4432-9B19-376DE754E31F}" destId="{1A225A89-BF34-446F-B7AC-8392FBBBABA7}" srcOrd="3" destOrd="0" parTransId="{D5719F3B-E2BA-4B7F-A63D-F413B4006A81}" sibTransId="{6DE765C6-5ADC-4852-AFDE-482DAE507AEE}"/>
    <dgm:cxn modelId="{C36D29E6-FA76-4B4D-84B9-6B51AF27C3B7}" srcId="{02626B93-D6B2-4432-9B19-376DE754E31F}" destId="{C608D3C1-5A36-427C-A80B-31DA6FCE7821}" srcOrd="1" destOrd="0" parTransId="{1B27C066-9977-45A6-8C21-981436C6392C}" sibTransId="{907D67EB-837F-42E7-AB99-9293A6E23D61}"/>
    <dgm:cxn modelId="{4B8A7C5A-123F-42E7-96C3-743FBF619BFC}" srcId="{02626B93-D6B2-4432-9B19-376DE754E31F}" destId="{D25F375C-BD18-49AB-9590-F0357B43984C}" srcOrd="2" destOrd="0" parTransId="{B948A8EC-7589-40DC-A6E7-AE4161AA6A34}" sibTransId="{D29EE373-E7FD-4B1F-BF47-57D204136EE5}"/>
    <dgm:cxn modelId="{62C65985-04FD-45F7-97D4-B528061BB0D3}" type="presOf" srcId="{C608D3C1-5A36-427C-A80B-31DA6FCE7821}" destId="{0F9F850C-8508-4B58-9F2B-FA67A4BCC618}" srcOrd="0" destOrd="0" presId="urn:microsoft.com/office/officeart/2005/8/layout/venn3"/>
    <dgm:cxn modelId="{4C574025-EB0E-4893-B01A-D486427185A5}" type="presOf" srcId="{02626B93-D6B2-4432-9B19-376DE754E31F}" destId="{56C7C153-CE3D-4C25-ACDE-F38E38D2778B}" srcOrd="0" destOrd="0" presId="urn:microsoft.com/office/officeart/2005/8/layout/venn3"/>
    <dgm:cxn modelId="{338D04FB-0C48-4467-AFEE-5E3CE8575D8D}" srcId="{02626B93-D6B2-4432-9B19-376DE754E31F}" destId="{5AEA2B1C-8889-4C30-B45C-746962D0E0DB}" srcOrd="0" destOrd="0" parTransId="{C97FF036-74BC-4136-955B-BD749DB8503B}" sibTransId="{BAE537D6-BE9C-440C-965C-E9DF6A80B1A2}"/>
    <dgm:cxn modelId="{ED98F9D0-C823-467E-A069-EB31258A7011}" type="presOf" srcId="{5AEA2B1C-8889-4C30-B45C-746962D0E0DB}" destId="{A371C1AF-534E-4B4C-9056-57EE4C86C40F}" srcOrd="0" destOrd="0" presId="urn:microsoft.com/office/officeart/2005/8/layout/venn3"/>
    <dgm:cxn modelId="{0764A9E4-72EC-44E2-A827-5811A0B79F07}" type="presParOf" srcId="{56C7C153-CE3D-4C25-ACDE-F38E38D2778B}" destId="{A371C1AF-534E-4B4C-9056-57EE4C86C40F}" srcOrd="0" destOrd="0" presId="urn:microsoft.com/office/officeart/2005/8/layout/venn3"/>
    <dgm:cxn modelId="{6704A9A0-F8F8-4B21-B448-74EA6A8E3BDF}" type="presParOf" srcId="{56C7C153-CE3D-4C25-ACDE-F38E38D2778B}" destId="{A76F67D7-AE41-40BB-B4F2-BE125406B315}" srcOrd="1" destOrd="0" presId="urn:microsoft.com/office/officeart/2005/8/layout/venn3"/>
    <dgm:cxn modelId="{84507885-5F95-402A-8217-0BE231FE6117}" type="presParOf" srcId="{56C7C153-CE3D-4C25-ACDE-F38E38D2778B}" destId="{0F9F850C-8508-4B58-9F2B-FA67A4BCC618}" srcOrd="2" destOrd="0" presId="urn:microsoft.com/office/officeart/2005/8/layout/venn3"/>
    <dgm:cxn modelId="{2DB54563-71AD-4A83-B90D-0410BE276A67}" type="presParOf" srcId="{56C7C153-CE3D-4C25-ACDE-F38E38D2778B}" destId="{9C2F49A2-6659-484E-91D4-BE3E3D780727}" srcOrd="3" destOrd="0" presId="urn:microsoft.com/office/officeart/2005/8/layout/venn3"/>
    <dgm:cxn modelId="{9FF1AA76-54B4-461B-B85A-03E15D31787E}" type="presParOf" srcId="{56C7C153-CE3D-4C25-ACDE-F38E38D2778B}" destId="{504A2107-67C2-4095-B480-E03ECD7BA302}" srcOrd="4" destOrd="0" presId="urn:microsoft.com/office/officeart/2005/8/layout/venn3"/>
    <dgm:cxn modelId="{DD138A5F-63ED-4045-B060-DCC7F4358A80}" type="presParOf" srcId="{56C7C153-CE3D-4C25-ACDE-F38E38D2778B}" destId="{9B9B32B9-A593-4C90-94A0-37A17F0C57DB}" srcOrd="5" destOrd="0" presId="urn:microsoft.com/office/officeart/2005/8/layout/venn3"/>
    <dgm:cxn modelId="{7FFCE0CD-5F5A-4C0F-9DB3-BFD099D85E07}" type="presParOf" srcId="{56C7C153-CE3D-4C25-ACDE-F38E38D2778B}" destId="{95808C57-633E-47F5-AFFD-70E094CF352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1C1AF-534E-4B4C-9056-57EE4C86C40F}">
      <dsp:nvSpPr>
        <dsp:cNvPr id="0" name=""/>
        <dsp:cNvSpPr/>
      </dsp:nvSpPr>
      <dsp:spPr>
        <a:xfrm>
          <a:off x="2544" y="1625909"/>
          <a:ext cx="2553444" cy="255344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Розширює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ринок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збуту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товарів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376487" y="1999852"/>
        <a:ext cx="1805558" cy="1805558"/>
      </dsp:txXfrm>
    </dsp:sp>
    <dsp:sp modelId="{0F9F850C-8508-4B58-9F2B-FA67A4BCC618}">
      <dsp:nvSpPr>
        <dsp:cNvPr id="0" name=""/>
        <dsp:cNvSpPr/>
      </dsp:nvSpPr>
      <dsp:spPr>
        <a:xfrm>
          <a:off x="2045300" y="1625909"/>
          <a:ext cx="2553444" cy="255344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-34244"/>
            <a:lumOff val="2445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Прискорює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процес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реалізації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товарів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отримання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прибутку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2419243" y="1999852"/>
        <a:ext cx="1805558" cy="1805558"/>
      </dsp:txXfrm>
    </dsp:sp>
    <dsp:sp modelId="{504A2107-67C2-4095-B480-E03ECD7BA302}">
      <dsp:nvSpPr>
        <dsp:cNvPr id="0" name=""/>
        <dsp:cNvSpPr/>
      </dsp:nvSpPr>
      <dsp:spPr>
        <a:xfrm>
          <a:off x="4088055" y="1625909"/>
          <a:ext cx="2553444" cy="255344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-68488"/>
            <a:lumOff val="4890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Стимулює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ефективність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праці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4461998" y="1999852"/>
        <a:ext cx="1805558" cy="1805558"/>
      </dsp:txXfrm>
    </dsp:sp>
    <dsp:sp modelId="{95808C57-633E-47F5-AFFD-70E094CF352C}">
      <dsp:nvSpPr>
        <dsp:cNvPr id="0" name=""/>
        <dsp:cNvSpPr/>
      </dsp:nvSpPr>
      <dsp:spPr>
        <a:xfrm>
          <a:off x="6130810" y="1625909"/>
          <a:ext cx="2553444" cy="255344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-34244"/>
            <a:lumOff val="2445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Забезпечує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скорочення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витрат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обігу</a:t>
          </a:r>
          <a:r>
            <a:rPr lang="ru-RU" sz="1600" kern="1200" dirty="0" smtClean="0"/>
            <a:t>:</a:t>
          </a:r>
          <a:endParaRPr lang="ru-RU" sz="1600" kern="1200" dirty="0"/>
        </a:p>
      </dsp:txBody>
      <dsp:txXfrm>
        <a:off x="6504753" y="1999852"/>
        <a:ext cx="1805558" cy="1805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02A328-F20E-487F-890D-D1DA5130E53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24BD33-CF52-4843-A430-B44B0CD429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err="1" smtClean="0"/>
              <a:t>Споживчий</a:t>
            </a:r>
            <a:r>
              <a:rPr lang="ru-RU" sz="9600" dirty="0" smtClean="0"/>
              <a:t> кредит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9807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Плюси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мінуси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купівлі</a:t>
            </a:r>
            <a:r>
              <a:rPr lang="ru-RU" dirty="0">
                <a:effectLst/>
              </a:rPr>
              <a:t> товару в кредит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720080"/>
          </a:xfrm>
        </p:spPr>
        <p:txBody>
          <a:bodyPr/>
          <a:lstStyle/>
          <a:p>
            <a:pPr algn="ctr"/>
            <a:r>
              <a:rPr lang="ru-RU" b="1" dirty="0" err="1"/>
              <a:t>Плюси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1124744"/>
            <a:ext cx="4041775" cy="762000"/>
          </a:xfrm>
        </p:spPr>
        <p:txBody>
          <a:bodyPr/>
          <a:lstStyle/>
          <a:p>
            <a:pPr algn="ctr"/>
            <a:r>
              <a:rPr lang="ru-RU" b="1" dirty="0" err="1"/>
              <a:t>Мінуси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916832"/>
            <a:ext cx="4320480" cy="4941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SzPct val="160000"/>
              <a:buBlip>
                <a:blip r:embed="rId2"/>
              </a:buBlip>
            </a:pPr>
            <a:r>
              <a:rPr lang="ru-RU" dirty="0" err="1" smtClean="0"/>
              <a:t>купівля</a:t>
            </a:r>
            <a:r>
              <a:rPr lang="ru-RU" dirty="0" smtClean="0"/>
              <a:t> </a:t>
            </a:r>
            <a:r>
              <a:rPr lang="ru-RU" dirty="0"/>
              <a:t>в кредит </a:t>
            </a:r>
            <a:r>
              <a:rPr lang="ru-RU" dirty="0" err="1"/>
              <a:t>рятує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здорожчання</a:t>
            </a:r>
            <a:r>
              <a:rPr lang="ru-RU" dirty="0"/>
              <a:t> товару в </a:t>
            </a:r>
            <a:r>
              <a:rPr lang="ru-RU" dirty="0" err="1"/>
              <a:t>майбутньому</a:t>
            </a:r>
            <a:r>
              <a:rPr lang="ru-RU" dirty="0"/>
              <a:t>;</a:t>
            </a:r>
          </a:p>
          <a:p>
            <a:pPr>
              <a:lnSpc>
                <a:spcPct val="120000"/>
              </a:lnSpc>
              <a:buSzPct val="160000"/>
              <a:buBlip>
                <a:blip r:embed="rId2"/>
              </a:buBlip>
            </a:pPr>
            <a:r>
              <a:rPr lang="ru-RU" dirty="0" err="1"/>
              <a:t>купівля</a:t>
            </a:r>
            <a:r>
              <a:rPr lang="ru-RU" dirty="0"/>
              <a:t> в кредит </a:t>
            </a:r>
            <a:r>
              <a:rPr lang="ru-RU" dirty="0" err="1"/>
              <a:t>рятує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товару з </a:t>
            </a:r>
            <a:r>
              <a:rPr lang="ru-RU" dirty="0" err="1"/>
              <a:t>полиць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;</a:t>
            </a:r>
          </a:p>
          <a:p>
            <a:pPr>
              <a:lnSpc>
                <a:spcPct val="120000"/>
              </a:lnSpc>
              <a:buSzPct val="160000"/>
              <a:buBlip>
                <a:blip r:embed="rId2"/>
              </a:buBlip>
            </a:pPr>
            <a:r>
              <a:rPr lang="ru-RU" dirty="0" err="1"/>
              <a:t>купівля</a:t>
            </a:r>
            <a:r>
              <a:rPr lang="ru-RU" dirty="0"/>
              <a:t> в кредит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товар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модифікації</a:t>
            </a:r>
            <a:r>
              <a:rPr lang="ru-RU" dirty="0"/>
              <a:t>,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є у </a:t>
            </a:r>
            <a:r>
              <a:rPr lang="ru-RU" dirty="0" err="1"/>
              <a:t>наявності</a:t>
            </a:r>
            <a:r>
              <a:rPr lang="ru-RU" dirty="0"/>
              <a:t>;</a:t>
            </a:r>
          </a:p>
          <a:p>
            <a:pPr>
              <a:lnSpc>
                <a:spcPct val="120000"/>
              </a:lnSpc>
              <a:buSzPct val="160000"/>
              <a:buBlip>
                <a:blip r:embed="rId2"/>
              </a:buBlip>
            </a:pPr>
            <a:r>
              <a:rPr lang="ru-RU" dirty="0" err="1"/>
              <a:t>купівля</a:t>
            </a:r>
            <a:r>
              <a:rPr lang="ru-RU" dirty="0"/>
              <a:t> в кредит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товар в момент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актуальності</a:t>
            </a:r>
            <a:r>
              <a:rPr lang="ru-RU" dirty="0"/>
              <a:t> для </a:t>
            </a:r>
            <a:r>
              <a:rPr lang="ru-RU" dirty="0" err="1"/>
              <a:t>покупців</a:t>
            </a:r>
            <a:r>
              <a:rPr lang="ru-RU" dirty="0"/>
              <a:t>;</a:t>
            </a:r>
          </a:p>
          <a:p>
            <a:pPr>
              <a:lnSpc>
                <a:spcPct val="120000"/>
              </a:lnSpc>
              <a:buSzPct val="160000"/>
              <a:buBlip>
                <a:blip r:embed="rId2"/>
              </a:buBlip>
            </a:pPr>
            <a:r>
              <a:rPr lang="ru-RU" dirty="0" err="1"/>
              <a:t>купівля</a:t>
            </a:r>
            <a:r>
              <a:rPr lang="ru-RU" dirty="0"/>
              <a:t> в кредит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оплатити</a:t>
            </a:r>
            <a:r>
              <a:rPr lang="ru-RU" dirty="0"/>
              <a:t> товар </a:t>
            </a:r>
            <a:r>
              <a:rPr lang="ru-RU" dirty="0" err="1"/>
              <a:t>меншими</a:t>
            </a:r>
            <a:r>
              <a:rPr lang="ru-RU" dirty="0"/>
              <a:t> платежами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988840"/>
            <a:ext cx="4041775" cy="4752528"/>
          </a:xfrm>
        </p:spPr>
        <p:txBody>
          <a:bodyPr>
            <a:normAutofit lnSpcReduction="10000"/>
          </a:bodyPr>
          <a:lstStyle/>
          <a:p>
            <a:pPr>
              <a:buSzPct val="160000"/>
              <a:buBlip>
                <a:blip r:embed="rId3"/>
              </a:buBlip>
            </a:pPr>
            <a:r>
              <a:rPr lang="ru-RU" dirty="0" smtClean="0"/>
              <a:t>процент </a:t>
            </a:r>
            <a:r>
              <a:rPr lang="ru-RU" dirty="0"/>
              <a:t>по кредиту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товару.</a:t>
            </a:r>
          </a:p>
          <a:p>
            <a:pPr>
              <a:buSzPct val="160000"/>
              <a:buBlip>
                <a:blip r:embed="rId3"/>
              </a:buBlip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суттєвим</a:t>
            </a:r>
            <a:r>
              <a:rPr lang="ru-RU" dirty="0"/>
              <a:t> </a:t>
            </a:r>
            <a:r>
              <a:rPr lang="ru-RU" dirty="0" err="1"/>
              <a:t>недоліком</a:t>
            </a:r>
            <a:r>
              <a:rPr lang="ru-RU" dirty="0"/>
              <a:t> у </a:t>
            </a:r>
            <a:r>
              <a:rPr lang="ru-RU" dirty="0" err="1"/>
              <a:t>психологічному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товару проходить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, а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виплачувати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 по кредиту.</a:t>
            </a:r>
          </a:p>
          <a:p>
            <a:pPr>
              <a:buSzPct val="160000"/>
              <a:buBlip>
                <a:blip r:embed="rId3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7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899243"/>
            <a:ext cx="8604448" cy="59587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b="1" dirty="0"/>
              <a:t>До </a:t>
            </a:r>
            <a:r>
              <a:rPr lang="ru-RU" b="1" dirty="0" err="1"/>
              <a:t>споживчого</a:t>
            </a:r>
            <a:r>
              <a:rPr lang="ru-RU" b="1" dirty="0"/>
              <a:t> кредиту </a:t>
            </a:r>
            <a:r>
              <a:rPr lang="ru-RU" b="1" dirty="0" err="1"/>
              <a:t>належить</a:t>
            </a:r>
            <a:r>
              <a:rPr lang="ru-RU" b="1" dirty="0"/>
              <a:t> і кредит </a:t>
            </a:r>
            <a:r>
              <a:rPr lang="ru-RU" b="1" dirty="0" err="1"/>
              <a:t>ломбардів</a:t>
            </a:r>
            <a:r>
              <a:rPr lang="ru-RU" b="1" dirty="0"/>
              <a:t>, 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кредитних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позички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заставу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та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. </a:t>
            </a:r>
            <a:r>
              <a:rPr lang="ru-RU" dirty="0" err="1"/>
              <a:t>Розмір</a:t>
            </a:r>
            <a:r>
              <a:rPr lang="ru-RU" dirty="0"/>
              <a:t> кредиту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речей,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у заставу,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та </a:t>
            </a:r>
            <a:r>
              <a:rPr lang="ru-RU" dirty="0" err="1"/>
              <a:t>встановленої</a:t>
            </a:r>
            <a:r>
              <a:rPr lang="ru-RU" dirty="0"/>
              <a:t> ломбардом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6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8" b="100000" l="0" r="100000">
                        <a14:foregroundMark x1="59667" y1="22878" x2="59667" y2="22878"/>
                        <a14:foregroundMark x1="49667" y1="19926" x2="49667" y2="19926"/>
                        <a14:foregroundMark x1="53333" y1="16605" x2="42000" y2="24354"/>
                        <a14:foregroundMark x1="66333" y1="21402" x2="57333" y2="27306"/>
                        <a14:foregroundMark x1="59333" y1="14391" x2="54333" y2="12546"/>
                        <a14:foregroundMark x1="57000" y1="97417" x2="52333" y2="98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800" y="1101779"/>
            <a:ext cx="6372200" cy="57562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7992888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err="1"/>
              <a:t>Однією</a:t>
            </a:r>
            <a:r>
              <a:rPr lang="ru-RU" dirty="0"/>
              <a:t> з форм </a:t>
            </a:r>
            <a:r>
              <a:rPr lang="ru-RU" b="1" dirty="0" err="1"/>
              <a:t>споживчого</a:t>
            </a:r>
            <a:r>
              <a:rPr lang="ru-RU" b="1" dirty="0"/>
              <a:t> кредиту є </a:t>
            </a:r>
            <a:r>
              <a:rPr lang="ru-RU" b="1" dirty="0" err="1"/>
              <a:t>кредитна</a:t>
            </a:r>
            <a:r>
              <a:rPr lang="ru-RU" b="1" dirty="0"/>
              <a:t> </a:t>
            </a:r>
            <a:r>
              <a:rPr lang="ru-RU" b="1" dirty="0" err="1"/>
              <a:t>картка</a:t>
            </a:r>
            <a:r>
              <a:rPr lang="ru-RU" b="1" dirty="0"/>
              <a:t>, 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платоспроможність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. </a:t>
            </a:r>
            <a:r>
              <a:rPr lang="ru-RU" dirty="0" smtClean="0"/>
              <a:t>По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картці</a:t>
            </a:r>
            <a:r>
              <a:rPr lang="ru-RU" dirty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ліміт</a:t>
            </a:r>
            <a:r>
              <a:rPr lang="ru-RU" dirty="0" smtClean="0"/>
              <a:t> </a:t>
            </a:r>
            <a:r>
              <a:rPr lang="ru-RU" dirty="0" err="1"/>
              <a:t>кредитування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3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72816"/>
            <a:ext cx="8419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Споживчий</a:t>
            </a:r>
            <a:r>
              <a:rPr lang="ru-RU" sz="2000" b="1" dirty="0" smtClean="0"/>
              <a:t> </a:t>
            </a:r>
            <a:r>
              <a:rPr lang="ru-RU" sz="2000" b="1" dirty="0"/>
              <a:t>кредит </a:t>
            </a:r>
            <a:r>
              <a:rPr lang="ru-RU" sz="2000" b="1" dirty="0" err="1"/>
              <a:t>надається</a:t>
            </a:r>
            <a:r>
              <a:rPr lang="ru-RU" sz="2000" b="1" dirty="0"/>
              <a:t>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громадянам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постійне</a:t>
            </a:r>
            <a:r>
              <a:rPr lang="ru-RU" sz="2000" b="1" dirty="0"/>
              <a:t> </a:t>
            </a:r>
            <a:r>
              <a:rPr lang="ru-RU" sz="2000" b="1" dirty="0" err="1"/>
              <a:t>джерело</a:t>
            </a:r>
            <a:r>
              <a:rPr lang="ru-RU" sz="2000" b="1" dirty="0"/>
              <a:t> </a:t>
            </a:r>
            <a:r>
              <a:rPr lang="ru-RU" sz="2000" b="1" dirty="0" err="1"/>
              <a:t>доходів</a:t>
            </a:r>
            <a:r>
              <a:rPr lang="ru-RU" sz="2000" b="1" dirty="0"/>
              <a:t>. </a:t>
            </a:r>
            <a:r>
              <a:rPr lang="ru-RU" sz="2000" b="1" dirty="0" err="1"/>
              <a:t>Максимальний</a:t>
            </a:r>
            <a:r>
              <a:rPr lang="ru-RU" sz="2000" b="1" dirty="0"/>
              <a:t> </a:t>
            </a:r>
            <a:r>
              <a:rPr lang="ru-RU" sz="2000" b="1" dirty="0" err="1"/>
              <a:t>розмір</a:t>
            </a:r>
            <a:r>
              <a:rPr lang="ru-RU" sz="2000" b="1" dirty="0"/>
              <a:t> </a:t>
            </a:r>
            <a:r>
              <a:rPr lang="ru-RU" sz="2000" b="1" dirty="0" err="1"/>
              <a:t>позички</a:t>
            </a:r>
            <a:r>
              <a:rPr lang="ru-RU" sz="2000" b="1" dirty="0"/>
              <a:t> на </a:t>
            </a:r>
            <a:r>
              <a:rPr lang="ru-RU" sz="2000" b="1" dirty="0" err="1"/>
              <a:t>придбання</a:t>
            </a:r>
            <a:r>
              <a:rPr lang="ru-RU" sz="2000" b="1" dirty="0"/>
              <a:t> </a:t>
            </a:r>
            <a:r>
              <a:rPr lang="ru-RU" sz="2000" b="1" dirty="0" err="1"/>
              <a:t>товарів</a:t>
            </a:r>
            <a:r>
              <a:rPr lang="ru-RU" sz="2000" b="1" dirty="0"/>
              <a:t> </a:t>
            </a:r>
            <a:r>
              <a:rPr lang="ru-RU" sz="2000" b="1" dirty="0" err="1"/>
              <a:t>тривалого</a:t>
            </a:r>
            <a:r>
              <a:rPr lang="ru-RU" sz="2000" b="1" dirty="0"/>
              <a:t> </a:t>
            </a:r>
            <a:r>
              <a:rPr lang="ru-RU" sz="2000" b="1" dirty="0" err="1"/>
              <a:t>користування</a:t>
            </a:r>
            <a:r>
              <a:rPr lang="ru-RU" sz="2000" b="1" dirty="0"/>
              <a:t> </a:t>
            </a:r>
            <a:r>
              <a:rPr lang="ru-RU" sz="2000" b="1" dirty="0" err="1"/>
              <a:t>встановлюється</a:t>
            </a:r>
            <a:r>
              <a:rPr lang="ru-RU" sz="2000" b="1" dirty="0"/>
              <a:t> в </a:t>
            </a:r>
            <a:r>
              <a:rPr lang="ru-RU" sz="2000" b="1" dirty="0" err="1"/>
              <a:t>залежності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середньомісячної</a:t>
            </a:r>
            <a:r>
              <a:rPr lang="ru-RU" sz="2000" b="1" dirty="0"/>
              <a:t> </a:t>
            </a:r>
            <a:r>
              <a:rPr lang="ru-RU" sz="2000" b="1" dirty="0" err="1"/>
              <a:t>заробітної</a:t>
            </a:r>
            <a:r>
              <a:rPr lang="ru-RU" sz="2000" b="1" dirty="0"/>
              <a:t> плати </a:t>
            </a:r>
            <a:r>
              <a:rPr lang="ru-RU" sz="2000" b="1" dirty="0" err="1"/>
              <a:t>позичальника</a:t>
            </a:r>
            <a:r>
              <a:rPr lang="ru-RU" sz="2000" b="1" dirty="0"/>
              <a:t>, але сума кредиту не повинна </a:t>
            </a:r>
            <a:r>
              <a:rPr lang="ru-RU" sz="2000" b="1" dirty="0" err="1"/>
              <a:t>перевищувати</a:t>
            </a:r>
            <a:r>
              <a:rPr lang="ru-RU" sz="2000" b="1" dirty="0"/>
              <a:t> </a:t>
            </a:r>
            <a:r>
              <a:rPr lang="ru-RU" sz="2000" b="1" dirty="0" err="1"/>
              <a:t>розмір</a:t>
            </a:r>
            <a:r>
              <a:rPr lang="ru-RU" sz="2000" b="1" dirty="0"/>
              <a:t>, </a:t>
            </a:r>
            <a:r>
              <a:rPr lang="ru-RU" sz="2000" b="1" dirty="0" err="1"/>
              <a:t>встановлений</a:t>
            </a:r>
            <a:r>
              <a:rPr lang="ru-RU" sz="2000" b="1" dirty="0"/>
              <a:t> </a:t>
            </a:r>
            <a:r>
              <a:rPr lang="ru-RU" sz="2000" b="1" dirty="0" err="1"/>
              <a:t>правлінням</a:t>
            </a:r>
            <a:r>
              <a:rPr lang="ru-RU" sz="2000" b="1" dirty="0"/>
              <a:t> банку. Строк </a:t>
            </a:r>
            <a:r>
              <a:rPr lang="ru-RU" sz="2000" b="1" dirty="0" err="1"/>
              <a:t>користування</a:t>
            </a:r>
            <a:r>
              <a:rPr lang="ru-RU" sz="2000" b="1" dirty="0"/>
              <a:t> кредитом </a:t>
            </a:r>
            <a:r>
              <a:rPr lang="ru-RU" sz="2000" b="1" dirty="0" err="1"/>
              <a:t>визначається</a:t>
            </a:r>
            <a:r>
              <a:rPr lang="ru-RU" sz="2000" b="1" dirty="0"/>
              <a:t> </a:t>
            </a:r>
            <a:r>
              <a:rPr lang="ru-RU" sz="2000" b="1" dirty="0" err="1"/>
              <a:t>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об'єкту</a:t>
            </a:r>
            <a:r>
              <a:rPr lang="ru-RU" sz="2000" b="1" dirty="0"/>
              <a:t> </a:t>
            </a:r>
            <a:r>
              <a:rPr lang="ru-RU" sz="2000" b="1" dirty="0" err="1"/>
              <a:t>кредитування</a:t>
            </a:r>
            <a:r>
              <a:rPr lang="ru-RU" sz="2000" b="1" dirty="0"/>
              <a:t>, </a:t>
            </a:r>
            <a:r>
              <a:rPr lang="ru-RU" sz="2000" b="1" dirty="0" err="1"/>
              <a:t>розміру</a:t>
            </a:r>
            <a:r>
              <a:rPr lang="ru-RU" sz="2000" b="1" dirty="0"/>
              <a:t> </a:t>
            </a:r>
            <a:r>
              <a:rPr lang="ru-RU" sz="2000" b="1" dirty="0" err="1"/>
              <a:t>позички</a:t>
            </a:r>
            <a:r>
              <a:rPr lang="ru-RU" sz="2000" b="1" dirty="0"/>
              <a:t>, </a:t>
            </a:r>
            <a:r>
              <a:rPr lang="ru-RU" sz="2000" b="1" dirty="0" err="1"/>
              <a:t>платоспроможності</a:t>
            </a:r>
            <a:r>
              <a:rPr lang="ru-RU" sz="2000" b="1" dirty="0"/>
              <a:t> </a:t>
            </a:r>
            <a:r>
              <a:rPr lang="ru-RU" sz="2000" b="1" dirty="0" err="1"/>
              <a:t>клієнта</a:t>
            </a:r>
            <a:r>
              <a:rPr lang="ru-RU" sz="2000" b="1" dirty="0"/>
              <a:t>. Як правило, строк </a:t>
            </a:r>
            <a:r>
              <a:rPr lang="ru-RU" sz="2000" b="1" dirty="0" err="1"/>
              <a:t>користування</a:t>
            </a:r>
            <a:r>
              <a:rPr lang="ru-RU" sz="2000" b="1" dirty="0"/>
              <a:t> кредитом не </a:t>
            </a:r>
            <a:r>
              <a:rPr lang="ru-RU" sz="2000" b="1" dirty="0" err="1"/>
              <a:t>перевищує</a:t>
            </a:r>
            <a:r>
              <a:rPr lang="ru-RU" sz="2000" b="1" dirty="0"/>
              <a:t> </a:t>
            </a:r>
            <a:r>
              <a:rPr lang="ru-RU" sz="2000" b="1" dirty="0" err="1"/>
              <a:t>двох</a:t>
            </a:r>
            <a:r>
              <a:rPr lang="ru-RU" sz="2000" b="1" dirty="0"/>
              <a:t> </a:t>
            </a:r>
            <a:r>
              <a:rPr lang="ru-RU" sz="2000" b="1" dirty="0" err="1"/>
              <a:t>років</a:t>
            </a:r>
            <a:r>
              <a:rPr lang="ru-RU" sz="2000" b="1" dirty="0"/>
              <a:t>, а в </a:t>
            </a:r>
            <a:r>
              <a:rPr lang="ru-RU" sz="2000" b="1" dirty="0" err="1"/>
              <a:t>окремих</a:t>
            </a:r>
            <a:r>
              <a:rPr lang="ru-RU" sz="2000" b="1" dirty="0"/>
              <a:t> </a:t>
            </a:r>
            <a:r>
              <a:rPr lang="ru-RU" sz="2000" b="1" dirty="0" err="1"/>
              <a:t>випадках</a:t>
            </a:r>
            <a:r>
              <a:rPr lang="ru-RU" sz="2000" b="1" dirty="0"/>
              <a:t> — </a:t>
            </a:r>
            <a:r>
              <a:rPr lang="ru-RU" sz="2000" b="1" dirty="0" err="1"/>
              <a:t>трьох</a:t>
            </a:r>
            <a:r>
              <a:rPr lang="ru-RU" sz="2000" b="1" dirty="0"/>
              <a:t>.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споживчого</a:t>
            </a:r>
            <a:r>
              <a:rPr lang="ru-RU" sz="2000" b="1" dirty="0"/>
              <a:t> кредиту на </a:t>
            </a:r>
            <a:r>
              <a:rPr lang="ru-RU" sz="2000" b="1" dirty="0" err="1"/>
              <a:t>витрати</a:t>
            </a:r>
            <a:r>
              <a:rPr lang="ru-RU" sz="2000" b="1" dirty="0"/>
              <a:t> </a:t>
            </a:r>
            <a:r>
              <a:rPr lang="ru-RU" sz="2000" b="1" dirty="0" err="1"/>
              <a:t>капітального</a:t>
            </a:r>
            <a:r>
              <a:rPr lang="ru-RU" sz="2000" b="1" dirty="0"/>
              <a:t> характеру, то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потребує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населення</a:t>
            </a:r>
            <a:r>
              <a:rPr lang="ru-RU" sz="2000" b="1" dirty="0"/>
              <a:t> </a:t>
            </a:r>
            <a:r>
              <a:rPr lang="ru-RU" sz="2000" b="1" dirty="0" err="1"/>
              <a:t>надання</a:t>
            </a:r>
            <a:r>
              <a:rPr lang="ru-RU" sz="2000" b="1" dirty="0"/>
              <a:t> банкам </a:t>
            </a:r>
            <a:r>
              <a:rPr lang="ru-RU" sz="2000" b="1" dirty="0" err="1"/>
              <a:t>звітів</a:t>
            </a:r>
            <a:r>
              <a:rPr lang="ru-RU" sz="2000" b="1" dirty="0"/>
              <a:t> про </a:t>
            </a:r>
            <a:r>
              <a:rPr lang="ru-RU" sz="2000" b="1" dirty="0" err="1"/>
              <a:t>цільове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одержаних</a:t>
            </a:r>
            <a:r>
              <a:rPr lang="ru-RU" sz="2000" b="1" dirty="0"/>
              <a:t> </a:t>
            </a:r>
            <a:r>
              <a:rPr lang="ru-RU" sz="2000" b="1" dirty="0" err="1"/>
              <a:t>коштів</a:t>
            </a:r>
            <a:r>
              <a:rPr lang="ru-RU" sz="2000" b="1" dirty="0"/>
              <a:t>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ВИСНОВОК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571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100000" l="10000" r="90000">
                        <a14:foregroundMark x1="57000" y1="3600" x2="77000" y2="6400"/>
                        <a14:foregroundMark x1="49750" y1="7200" x2="51250" y2="2400"/>
                        <a14:foregroundMark x1="51500" y1="91600" x2="58750" y2="72400"/>
                        <a14:foregroundMark x1="69000" y1="82800" x2="68250" y2="74000"/>
                        <a14:foregroundMark x1="69500" y1="76800" x2="64000" y2="62800"/>
                        <a14:foregroundMark x1="34000" y1="80800" x2="51500" y2="84400"/>
                        <a14:backgroundMark x1="38750" y1="94800" x2="40250" y2="88400"/>
                        <a14:backgroundMark x1="57000" y1="92000" x2="63500" y2="75200"/>
                        <a14:backgroundMark x1="44250" y1="96800" x2="47250" y2="88400"/>
                        <a14:backgroundMark x1="46500" y1="80400" x2="52250" y2="7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7056784" cy="44104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1794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 err="1" smtClean="0"/>
              <a:t>Споживчий</a:t>
            </a:r>
            <a:r>
              <a:rPr lang="ru-RU" dirty="0" smtClean="0"/>
              <a:t> кредит – кредит,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грошовій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  <a:r>
              <a:rPr lang="ru-RU" dirty="0" err="1" smtClean="0"/>
              <a:t>фізичним</a:t>
            </a:r>
            <a:r>
              <a:rPr lang="ru-RU" dirty="0" smtClean="0"/>
              <a:t> особам-резидентам </a:t>
            </a:r>
            <a:r>
              <a:rPr lang="ru-RU" dirty="0" err="1" smtClean="0"/>
              <a:t>України</a:t>
            </a:r>
            <a:r>
              <a:rPr lang="ru-RU" dirty="0" smtClean="0"/>
              <a:t> на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 і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в </a:t>
            </a:r>
            <a:r>
              <a:rPr lang="ru-RU" dirty="0" err="1" smtClean="0"/>
              <a:t>розстрочку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не </a:t>
            </a:r>
            <a:r>
              <a:rPr lang="ru-RU" dirty="0" err="1" smtClean="0"/>
              <a:t>передбачено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кредитного договору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5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460851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споживчий</a:t>
            </a:r>
            <a:r>
              <a:rPr lang="ru-RU" dirty="0" smtClean="0"/>
              <a:t> кредит </a:t>
            </a:r>
            <a:r>
              <a:rPr lang="ru-RU" dirty="0" err="1" smtClean="0"/>
              <a:t>виступає</a:t>
            </a:r>
            <a:r>
              <a:rPr lang="ru-RU" dirty="0" smtClean="0"/>
              <a:t> системою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пов'язаною</a:t>
            </a:r>
            <a:r>
              <a:rPr lang="ru-RU" dirty="0" smtClean="0"/>
              <a:t> з </a:t>
            </a:r>
            <a:r>
              <a:rPr lang="ru-RU" dirty="0" err="1" smtClean="0"/>
              <a:t>тимчасовим</a:t>
            </a:r>
            <a:r>
              <a:rPr lang="ru-RU" dirty="0" smtClean="0"/>
              <a:t> </a:t>
            </a:r>
            <a:r>
              <a:rPr lang="ru-RU" dirty="0" err="1" smtClean="0"/>
              <a:t>перерозподілом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</a:t>
            </a:r>
            <a:r>
              <a:rPr lang="ru-RU" dirty="0" err="1" smtClean="0"/>
              <a:t>юридичних</a:t>
            </a:r>
            <a:r>
              <a:rPr lang="ru-RU" dirty="0" smtClean="0"/>
              <a:t> і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Споживчий</a:t>
            </a:r>
            <a:r>
              <a:rPr lang="ru-RU" dirty="0" smtClean="0"/>
              <a:t> кредит набрав </a:t>
            </a:r>
            <a:r>
              <a:rPr lang="ru-RU" dirty="0" err="1" smtClean="0"/>
              <a:t>найбільшого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  <a:r>
              <a:rPr lang="ru-RU" dirty="0" err="1" smtClean="0"/>
              <a:t>капіталізму</a:t>
            </a:r>
            <a:r>
              <a:rPr lang="ru-RU" dirty="0" smtClean="0"/>
              <a:t> (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після</a:t>
            </a:r>
            <a:r>
              <a:rPr lang="ru-RU" dirty="0" smtClean="0"/>
              <a:t> 2-ї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1939 – 1945) в </a:t>
            </a:r>
            <a:r>
              <a:rPr lang="ru-RU" dirty="0" err="1" smtClean="0"/>
              <a:t>зв’язку</a:t>
            </a:r>
            <a:r>
              <a:rPr lang="ru-RU" dirty="0" smtClean="0"/>
              <a:t> з </a:t>
            </a:r>
            <a:r>
              <a:rPr lang="ru-RU" dirty="0" err="1" smtClean="0"/>
              <a:t>різким</a:t>
            </a:r>
            <a:r>
              <a:rPr lang="ru-RU" dirty="0" smtClean="0"/>
              <a:t> </a:t>
            </a:r>
            <a:r>
              <a:rPr lang="ru-RU" dirty="0" err="1" smtClean="0"/>
              <a:t>посиленням</a:t>
            </a:r>
            <a:r>
              <a:rPr lang="ru-RU" dirty="0" smtClean="0"/>
              <a:t> </a:t>
            </a:r>
            <a:r>
              <a:rPr lang="ru-RU" dirty="0" err="1" smtClean="0"/>
              <a:t>невідповідності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ростом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</a:t>
            </a:r>
            <a:r>
              <a:rPr lang="ru-RU" dirty="0" err="1" smtClean="0"/>
              <a:t>обмеженістю</a:t>
            </a:r>
            <a:r>
              <a:rPr lang="ru-RU" dirty="0" smtClean="0"/>
              <a:t> </a:t>
            </a:r>
            <a:r>
              <a:rPr lang="ru-RU" dirty="0" err="1" smtClean="0"/>
              <a:t>платоспроможного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. В </a:t>
            </a:r>
            <a:r>
              <a:rPr lang="ru-RU" dirty="0" err="1" smtClean="0"/>
              <a:t>країнах</a:t>
            </a:r>
            <a:r>
              <a:rPr lang="ru-RU" dirty="0" smtClean="0"/>
              <a:t> з </a:t>
            </a:r>
            <a:r>
              <a:rPr lang="ru-RU" dirty="0" err="1" smtClean="0"/>
              <a:t>розвинутою</a:t>
            </a:r>
            <a:r>
              <a:rPr lang="ru-RU" dirty="0" smtClean="0"/>
              <a:t> </a:t>
            </a:r>
            <a:r>
              <a:rPr lang="ru-RU" dirty="0" err="1" smtClean="0"/>
              <a:t>ринковою</a:t>
            </a:r>
            <a:r>
              <a:rPr lang="ru-RU" dirty="0" smtClean="0"/>
              <a:t> </a:t>
            </a:r>
            <a:r>
              <a:rPr lang="ru-RU" dirty="0" err="1" smtClean="0"/>
              <a:t>економікою</a:t>
            </a:r>
            <a:r>
              <a:rPr lang="ru-RU" dirty="0" smtClean="0"/>
              <a:t> </a:t>
            </a:r>
            <a:r>
              <a:rPr lang="ru-RU" dirty="0" err="1" smtClean="0"/>
              <a:t>споживчий</a:t>
            </a:r>
            <a:r>
              <a:rPr lang="ru-RU" dirty="0" smtClean="0"/>
              <a:t> кредит, як </a:t>
            </a:r>
            <a:r>
              <a:rPr lang="ru-RU" dirty="0" err="1" smtClean="0"/>
              <a:t>зручна</a:t>
            </a:r>
            <a:r>
              <a:rPr lang="ru-RU" dirty="0" smtClean="0"/>
              <a:t> і </a:t>
            </a:r>
            <a:r>
              <a:rPr lang="ru-RU" dirty="0" err="1" smtClean="0"/>
              <a:t>вигідна</a:t>
            </a:r>
            <a:r>
              <a:rPr lang="ru-RU" dirty="0" smtClean="0"/>
              <a:t> форма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роль в </a:t>
            </a:r>
            <a:r>
              <a:rPr lang="ru-RU" dirty="0" err="1" smtClean="0"/>
              <a:t>економіці</a:t>
            </a:r>
            <a:r>
              <a:rPr lang="ru-RU" dirty="0" smtClean="0"/>
              <a:t>. Тому </a:t>
            </a:r>
            <a:r>
              <a:rPr lang="ru-RU" dirty="0" err="1" smtClean="0"/>
              <a:t>він</a:t>
            </a:r>
            <a:r>
              <a:rPr lang="ru-RU" dirty="0" smtClean="0"/>
              <a:t> активно </a:t>
            </a:r>
            <a:r>
              <a:rPr lang="ru-RU" dirty="0" err="1" smtClean="0"/>
              <a:t>регулюється</a:t>
            </a:r>
            <a:r>
              <a:rPr lang="ru-RU" dirty="0" smtClean="0"/>
              <a:t> з боку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Особливістю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кредиту є те,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основною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гарантією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його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надання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є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сталі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постійні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грошові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доходи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фізичної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особи –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позичальника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Споживчий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кредит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належить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дорогих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кредитів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означає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високу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процентну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ставку – 15–30 %. Головною причиною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цього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є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високий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ризик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неповернення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кредиту. До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споживчих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кредитів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належить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надзвичайно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широкий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набір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видів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позик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Загалом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виокремлюють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товарні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грошові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споживчі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кредит</a:t>
            </a:r>
          </a:p>
        </p:txBody>
      </p:sp>
    </p:spTree>
    <p:extLst>
      <p:ext uri="{BB962C8B-B14F-4D97-AF65-F5344CB8AC3E}">
        <p14:creationId xmlns:p14="http://schemas.microsoft.com/office/powerpoint/2010/main" val="12173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848872" cy="5708271"/>
          </a:xfrm>
        </p:spPr>
      </p:pic>
    </p:spTree>
    <p:extLst>
      <p:ext uri="{BB962C8B-B14F-4D97-AF65-F5344CB8AC3E}">
        <p14:creationId xmlns:p14="http://schemas.microsoft.com/office/powerpoint/2010/main" val="3008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633327" cy="4550271"/>
          </a:xfrm>
        </p:spPr>
      </p:pic>
    </p:spTree>
    <p:extLst>
      <p:ext uri="{BB962C8B-B14F-4D97-AF65-F5344CB8AC3E}">
        <p14:creationId xmlns:p14="http://schemas.microsoft.com/office/powerpoint/2010/main" val="1952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47508"/>
              </p:ext>
            </p:extLst>
          </p:nvPr>
        </p:nvGraphicFramePr>
        <p:xfrm>
          <a:off x="457200" y="1052736"/>
          <a:ext cx="86868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5816" y="62068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dirty="0" smtClean="0">
                <a:latin typeface="+mj-lt"/>
              </a:rPr>
              <a:t>ФУНКЦ</a:t>
            </a:r>
            <a:r>
              <a:rPr lang="uk-UA" sz="6600" b="1" dirty="0" smtClean="0">
                <a:latin typeface="+mj-lt"/>
              </a:rPr>
              <a:t>ІЇ</a:t>
            </a:r>
            <a:endParaRPr lang="ru-RU" sz="6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42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973" y1="6197" x2="81988" y2="38592"/>
                        <a14:foregroundMark x1="19255" y1="58592" x2="60870" y2="58592"/>
                        <a14:backgroundMark x1="6625" y1="92958" x2="25673" y2="92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7"/>
            <a:ext cx="8964488" cy="6588807"/>
          </a:xfrm>
        </p:spPr>
      </p:pic>
    </p:spTree>
    <p:extLst>
      <p:ext uri="{BB962C8B-B14F-4D97-AF65-F5344CB8AC3E}">
        <p14:creationId xmlns:p14="http://schemas.microsoft.com/office/powerpoint/2010/main" val="23539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паспорт</a:t>
            </a:r>
            <a:r>
              <a:rPr lang="ru-RU" dirty="0"/>
              <a:t>;</a:t>
            </a:r>
          </a:p>
          <a:p>
            <a:r>
              <a:rPr lang="ru-RU" dirty="0" err="1" smtClean="0"/>
              <a:t>заяву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одержання</a:t>
            </a:r>
            <a:r>
              <a:rPr lang="ru-RU" dirty="0"/>
              <a:t> кредиту, де </a:t>
            </a:r>
            <a:r>
              <a:rPr lang="ru-RU" dirty="0" err="1"/>
              <a:t>зазначаються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кредитування</a:t>
            </a:r>
            <a:r>
              <a:rPr lang="ru-RU" dirty="0"/>
              <a:t>, сума кредиту, строк </a:t>
            </a:r>
            <a:r>
              <a:rPr lang="ru-RU" dirty="0" err="1"/>
              <a:t>погашення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;</a:t>
            </a:r>
          </a:p>
          <a:p>
            <a:r>
              <a:rPr lang="ru-RU" dirty="0" err="1" smtClean="0"/>
              <a:t>документи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підтверджують</a:t>
            </a:r>
            <a:r>
              <a:rPr lang="ru-RU" dirty="0"/>
              <a:t> </a:t>
            </a:r>
            <a:r>
              <a:rPr lang="ru-RU" dirty="0" err="1"/>
              <a:t>платоспроможність</a:t>
            </a:r>
            <a:r>
              <a:rPr lang="ru-RU" dirty="0"/>
              <a:t> </a:t>
            </a:r>
            <a:r>
              <a:rPr lang="ru-RU" dirty="0" err="1"/>
              <a:t>позичальника</a:t>
            </a:r>
            <a:r>
              <a:rPr lang="ru-RU" dirty="0"/>
              <a:t>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довідка</a:t>
            </a:r>
            <a:r>
              <a:rPr lang="ru-RU" dirty="0" smtClean="0"/>
              <a:t> </a:t>
            </a:r>
            <a:r>
              <a:rPr lang="ru-RU" dirty="0" err="1" smtClean="0"/>
              <a:t>цільове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одержаних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</a:t>
            </a:r>
            <a:r>
              <a:rPr lang="ru-RU" b="1" dirty="0" err="1" smtClean="0"/>
              <a:t>одержання</a:t>
            </a:r>
            <a:r>
              <a:rPr lang="ru-RU" b="1" dirty="0" smtClean="0"/>
              <a:t> кредиту на </a:t>
            </a:r>
            <a:r>
              <a:rPr lang="ru-RU" b="1" dirty="0" err="1" smtClean="0"/>
              <a:t>поточні</a:t>
            </a:r>
            <a:r>
              <a:rPr lang="ru-RU" b="1" dirty="0" smtClean="0"/>
              <a:t> потреби </a:t>
            </a:r>
            <a:r>
              <a:rPr lang="ru-RU" b="1" dirty="0" err="1" smtClean="0"/>
              <a:t>позичальник</a:t>
            </a:r>
            <a:r>
              <a:rPr lang="ru-RU" b="1" dirty="0" smtClean="0"/>
              <a:t> </a:t>
            </a:r>
            <a:r>
              <a:rPr lang="ru-RU" b="1" dirty="0" err="1" smtClean="0"/>
              <a:t>подає</a:t>
            </a:r>
            <a:r>
              <a:rPr lang="ru-RU" b="1" dirty="0" smtClean="0"/>
              <a:t> банку: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560" y1="89655" x2="44560" y2="8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29508"/>
            <a:ext cx="538927" cy="7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452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Споживчий кредит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одержання кредиту на поточні потреби позичальник подає банку: </vt:lpstr>
      <vt:lpstr>Плюси і мінуси купівлі товару в кредит </vt:lpstr>
      <vt:lpstr>Презентация PowerPoint</vt:lpstr>
      <vt:lpstr>Презентация PowerPoint</vt:lpstr>
      <vt:lpstr>ВИСНОВОК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Споживчий кредит</dc:title>
  <dc:creator>SONY</dc:creator>
  <cp:lastModifiedBy>SONY</cp:lastModifiedBy>
  <cp:revision>9</cp:revision>
  <dcterms:created xsi:type="dcterms:W3CDTF">2014-12-25T21:10:32Z</dcterms:created>
  <dcterms:modified xsi:type="dcterms:W3CDTF">2015-02-11T07:22:25Z</dcterms:modified>
</cp:coreProperties>
</file>