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5"/>
  </p:notesMasterIdLst>
  <p:sldIdLst>
    <p:sldId id="272" r:id="rId2"/>
    <p:sldId id="256" r:id="rId3"/>
    <p:sldId id="273" r:id="rId4"/>
    <p:sldId id="257" r:id="rId5"/>
    <p:sldId id="258" r:id="rId6"/>
    <p:sldId id="274" r:id="rId7"/>
    <p:sldId id="259" r:id="rId8"/>
    <p:sldId id="275" r:id="rId9"/>
    <p:sldId id="260" r:id="rId10"/>
    <p:sldId id="276" r:id="rId11"/>
    <p:sldId id="268" r:id="rId12"/>
    <p:sldId id="277" r:id="rId13"/>
    <p:sldId id="270" r:id="rId14"/>
    <p:sldId id="271" r:id="rId15"/>
    <p:sldId id="261" r:id="rId16"/>
    <p:sldId id="265" r:id="rId17"/>
    <p:sldId id="263" r:id="rId18"/>
    <p:sldId id="262" r:id="rId19"/>
    <p:sldId id="264" r:id="rId20"/>
    <p:sldId id="278" r:id="rId21"/>
    <p:sldId id="266" r:id="rId22"/>
    <p:sldId id="267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CC00CC"/>
    <a:srgbClr val="0033CC"/>
    <a:srgbClr val="FF3399"/>
    <a:srgbClr val="00FF00"/>
    <a:srgbClr val="FFCC00"/>
    <a:srgbClr val="9933FF"/>
    <a:srgbClr val="33CC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EF24-D425-478B-8464-58E829621B68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6A12-8FD9-4BA6-86DD-8644F649C1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A12-8FD9-4BA6-86DD-8644F649C15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88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A12-8FD9-4BA6-86DD-8644F649C15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1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82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35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31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17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9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0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9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05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98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8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/>
            </a:gs>
            <a:gs pos="69000">
              <a:srgbClr val="33CC33"/>
            </a:gs>
            <a:gs pos="0">
              <a:srgbClr val="FF6C00"/>
            </a:gs>
            <a:gs pos="35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7EFD-7802-463C-969A-A5DFA3C37C7E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9C46-B3F7-4037-9990-9EB5EEC494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9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i="1" dirty="0" smtClean="0">
                <a:solidFill>
                  <a:srgbClr val="CC00CC"/>
                </a:solidFill>
                <a:latin typeface="Arial Black" panose="020B0A04020102020204" pitchFamily="34" charset="0"/>
              </a:rPr>
              <a:t>Презентація з предмету «Людина і світ»</a:t>
            </a:r>
            <a:endParaRPr lang="uk-UA" sz="7200" i="1" dirty="0">
              <a:solidFill>
                <a:srgbClr val="CC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33CC"/>
                </a:solidFill>
              </a:rPr>
              <a:t>Підготувала Решетова Маргарита</a:t>
            </a:r>
            <a:endParaRPr lang="uk-UA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857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49" y="1495515"/>
            <a:ext cx="10763535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3600" dirty="0" smtClean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 </a:t>
            </a:r>
            <a:r>
              <a:rPr lang="uk-UA" sz="3600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захід хіпі-руху в світовому </a:t>
            </a:r>
            <a:r>
              <a:rPr lang="uk-UA" sz="3600" dirty="0">
                <a:solidFill>
                  <a:srgbClr val="7030A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масштабі, його представників до цих пір </a:t>
            </a:r>
            <a:r>
              <a:rPr lang="uk-UA" sz="36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знайти в багатьох країнах світу. </a:t>
            </a:r>
            <a:r>
              <a:rPr lang="uk-UA" sz="3600" dirty="0">
                <a:solidFill>
                  <a:srgbClr val="FF0066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ідеї хіпі, що здавалися в 1970-і роки </a:t>
            </a:r>
            <a:r>
              <a:rPr lang="uk-UA" sz="3600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консервативним обивателям утопічними, </a:t>
            </a:r>
            <a:r>
              <a:rPr lang="uk-UA" sz="3600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увійшли в менталітет сучасної людини.</a:t>
            </a:r>
            <a:endParaRPr lang="ru-RU" sz="3600" dirty="0">
              <a:solidFill>
                <a:srgbClr val="C0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811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81" y="3302191"/>
            <a:ext cx="4741078" cy="35558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2735" b="15848"/>
          <a:stretch/>
        </p:blipFill>
        <p:spPr>
          <a:xfrm>
            <a:off x="0" y="3417444"/>
            <a:ext cx="7461023" cy="3521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0428"/>
          <a:stretch/>
        </p:blipFill>
        <p:spPr>
          <a:xfrm>
            <a:off x="-32476" y="0"/>
            <a:ext cx="4495664" cy="3483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66" y="-25410"/>
            <a:ext cx="5198093" cy="3468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t="3393" r="19875" b="21783"/>
          <a:stretch/>
        </p:blipFill>
        <p:spPr>
          <a:xfrm>
            <a:off x="4094555" y="0"/>
            <a:ext cx="2990060" cy="3417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11775"/>
          <a:stretch/>
        </p:blipFill>
        <p:spPr>
          <a:xfrm>
            <a:off x="5990875" y="2047147"/>
            <a:ext cx="3299563" cy="2766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7960" r="33232" b="7065"/>
          <a:stretch/>
        </p:blipFill>
        <p:spPr>
          <a:xfrm>
            <a:off x="-43420" y="1110972"/>
            <a:ext cx="2074459" cy="58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4907" y="2777516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Хіпі </a:t>
            </a:r>
            <a:r>
              <a:rPr lang="uk-UA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вірили, що </a:t>
            </a:r>
            <a:r>
              <a:rPr lang="uk-UA" sz="24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психоделіки</a:t>
            </a:r>
            <a:r>
              <a:rPr lang="uk-UA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сприяють «розширенню свідомості», створюють умови, в яких людина починає усвідомлювати в собі наявність «душі». З прийняттям психоделіків </a:t>
            </a:r>
            <a:r>
              <a:rPr lang="uk-UA" sz="24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</a:t>
            </a:r>
            <a:r>
              <a:rPr lang="en-GB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язана</a:t>
            </a:r>
            <a:r>
              <a:rPr lang="uk-UA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</a:t>
            </a:r>
            <a:r>
              <a:rPr lang="uk-UA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</a:t>
            </a:r>
            <a:r>
              <a:rPr lang="uk-UA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музикальних хітів 60х, </a:t>
            </a:r>
            <a:endParaRPr lang="ru-RU" sz="2400" b="1" dirty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13733">
            <a:off x="360637" y="884303"/>
            <a:ext cx="9188541" cy="1477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uk-UA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Хіппі</a:t>
            </a:r>
            <a:r>
              <a:rPr lang="uk-UA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наркотики:</a:t>
            </a:r>
            <a:endParaRPr lang="ru-RU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2732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765" y="282770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Хіппі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 й наркотики</a:t>
            </a:r>
            <a:endParaRPr lang="ru-RU" sz="4000" b="1" i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21959">
            <a:off x="316503" y="1108095"/>
            <a:ext cx="904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У 1960'х </a:t>
            </a:r>
            <a:r>
              <a:rPr lang="uk-UA" sz="2000" b="1" dirty="0" smtClean="0">
                <a:solidFill>
                  <a:schemeClr val="bg1"/>
                </a:solidFill>
              </a:rPr>
              <a:t>хіпі зробили найбільш </a:t>
            </a:r>
            <a:r>
              <a:rPr lang="uk-UA" sz="2000" b="1" dirty="0">
                <a:solidFill>
                  <a:schemeClr val="bg1"/>
                </a:solidFill>
              </a:rPr>
              <a:t>безконтрольний експеримент вживання наркотиків, який коли-небудь знало людство.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9104" y="2049536"/>
            <a:ext cx="6732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«Пурпурная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дымка в моих мозгах, в последняя 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время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вещи не кажутся мне такими же, как раньше. Не знаю почему, но поступаю смешно. Простите меня, пока я целуюсь с </a:t>
            </a: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небом»</a:t>
            </a:r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Джими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Хендрикс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(Пурпурная дымка)</a:t>
            </a:r>
            <a:endParaRPr lang="ru-RU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180" y="3660497"/>
            <a:ext cx="726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«Якщо </a:t>
            </a:r>
            <a:r>
              <a:rPr lang="uk-UA" sz="2400" b="1" i="1" dirty="0">
                <a:solidFill>
                  <a:srgbClr val="C00000"/>
                </a:solidFill>
              </a:rPr>
              <a:t>ти пам'ятаєш шістдесяті - ти там не </a:t>
            </a:r>
            <a:r>
              <a:rPr lang="uk-UA" sz="2400" b="1" i="1" dirty="0" smtClean="0">
                <a:solidFill>
                  <a:srgbClr val="C00000"/>
                </a:solidFill>
              </a:rPr>
              <a:t>був»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4938" y="4736186"/>
            <a:ext cx="9363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«Одна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пилюля сделает тебя больше, а другая сделает тебя маленьким.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А те, что дала тебе мама, не сделают совсем ничего.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Спроси у Алисы, когда она десять футов в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высоту»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err="1">
                <a:solidFill>
                  <a:srgbClr val="002060"/>
                </a:solidFill>
                <a:latin typeface="+mj-lt"/>
              </a:rPr>
              <a:t>Джефферсон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Эйрплейн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(Белый кролик)</a:t>
            </a:r>
          </a:p>
        </p:txBody>
      </p:sp>
    </p:spTree>
    <p:extLst>
      <p:ext uri="{BB962C8B-B14F-4D97-AF65-F5344CB8AC3E}">
        <p14:creationId xmlns:p14="http://schemas.microsoft.com/office/powerpoint/2010/main" val="4049398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54" y="120402"/>
            <a:ext cx="6402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Психоделічний</a:t>
            </a:r>
            <a:r>
              <a:rPr lang="uk-UA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4400" dirty="0">
                <a:solidFill>
                  <a:schemeClr val="bg1"/>
                </a:solidFill>
                <a:latin typeface="Arial Black" panose="020B0A04020102020204" pitchFamily="34" charset="0"/>
              </a:rPr>
              <a:t>рок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4223" y="351998"/>
            <a:ext cx="5261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</a:rPr>
              <a:t>Психоделічний</a:t>
            </a:r>
            <a:r>
              <a:rPr lang="uk-UA" sz="2000" b="1" dirty="0">
                <a:solidFill>
                  <a:schemeClr val="bg1"/>
                </a:solidFill>
              </a:rPr>
              <a:t> рок </a:t>
            </a:r>
            <a:r>
              <a:rPr lang="uk-UA" sz="2000" b="1" dirty="0" smtClean="0">
                <a:solidFill>
                  <a:schemeClr val="bg1"/>
                </a:solidFill>
              </a:rPr>
              <a:t>– це музичний </a:t>
            </a:r>
            <a:r>
              <a:rPr lang="uk-UA" sz="2000" b="1" dirty="0">
                <a:solidFill>
                  <a:schemeClr val="bg1"/>
                </a:solidFill>
              </a:rPr>
              <a:t>жанр, що виник в середині 60-х років у Західній Європі та </a:t>
            </a:r>
            <a:r>
              <a:rPr lang="uk-UA" sz="2000" b="1" dirty="0" smtClean="0">
                <a:solidFill>
                  <a:schemeClr val="bg1"/>
                </a:solidFill>
              </a:rPr>
              <a:t>Каліфорнії. </a:t>
            </a:r>
            <a:r>
              <a:rPr lang="uk-UA" sz="2000" b="1" dirty="0" err="1">
                <a:solidFill>
                  <a:schemeClr val="bg1"/>
                </a:solidFill>
              </a:rPr>
              <a:t>Психоделічний</a:t>
            </a:r>
            <a:r>
              <a:rPr lang="uk-UA" sz="2000" b="1" dirty="0">
                <a:solidFill>
                  <a:schemeClr val="bg1"/>
                </a:solidFill>
              </a:rPr>
              <a:t> рок пов'язаний з поняттями «</a:t>
            </a:r>
            <a:r>
              <a:rPr lang="uk-UA" sz="2000" b="1" dirty="0" err="1">
                <a:solidFill>
                  <a:schemeClr val="bg1"/>
                </a:solidFill>
              </a:rPr>
              <a:t>психоделія</a:t>
            </a:r>
            <a:r>
              <a:rPr lang="uk-UA" sz="2000" b="1" dirty="0">
                <a:solidFill>
                  <a:schemeClr val="bg1"/>
                </a:solidFill>
              </a:rPr>
              <a:t>» і «</a:t>
            </a:r>
            <a:r>
              <a:rPr lang="uk-UA" sz="2000" b="1" dirty="0" err="1">
                <a:solidFill>
                  <a:schemeClr val="bg1"/>
                </a:solidFill>
              </a:rPr>
              <a:t>психоделіки</a:t>
            </a:r>
            <a:r>
              <a:rPr lang="uk-UA" sz="2000" b="1" dirty="0">
                <a:solidFill>
                  <a:schemeClr val="bg1"/>
                </a:solidFill>
              </a:rPr>
              <a:t>» (галюциногени). Він також має тісні взаємозв'язки з субкультурою хіпі та </a:t>
            </a:r>
            <a:r>
              <a:rPr lang="uk-UA" sz="2000" b="1" dirty="0" smtClean="0">
                <a:solidFill>
                  <a:schemeClr val="bg1"/>
                </a:solidFill>
              </a:rPr>
              <a:t>східною </a:t>
            </a:r>
            <a:r>
              <a:rPr lang="uk-UA" sz="2000" b="1" dirty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chemeClr val="bg1"/>
                </a:solidFill>
              </a:rPr>
              <a:t>індійською) </a:t>
            </a:r>
            <a:r>
              <a:rPr lang="uk-UA" sz="2000" b="1" dirty="0">
                <a:solidFill>
                  <a:schemeClr val="bg1"/>
                </a:solidFill>
              </a:rPr>
              <a:t>філософією.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729" y="893984"/>
            <a:ext cx="25852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Сюрреалістична композиція «</a:t>
            </a:r>
            <a:r>
              <a:rPr lang="uk-UA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</a:t>
            </a:r>
            <a:r>
              <a:rPr lang="uk-UA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uk-UA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Knows</a:t>
            </a:r>
            <a:r>
              <a:rPr lang="uk-UA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є найяскравішим прикладом </a:t>
            </a:r>
            <a:r>
              <a:rPr lang="uk-UA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психоделічної</a:t>
            </a:r>
            <a:r>
              <a:rPr lang="uk-UA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музики </a:t>
            </a:r>
            <a:r>
              <a:rPr lang="en-GB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Beatles</a:t>
            </a:r>
            <a:r>
              <a:rPr lang="uk-UA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5066" y="889843"/>
            <a:ext cx="42035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Turn off your mind, relax and float down stream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not dying, it is not dying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Lay down all thoughts, surrender to the void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shining, it is shining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Yet you may see the meaning of within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being, it is being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Love is all and love is everyone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knowing, it is knowing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And ignorance and hate mourn the dead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believing, it is believing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But listen to the </a:t>
            </a:r>
            <a:r>
              <a:rPr lang="en-US" sz="16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colour</a:t>
            </a: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 of your dreams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It is not leaving, it is not leaving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So play the game Existence to the end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Of the beginning, of the beginning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00"/>
                </a:solidFill>
                <a:latin typeface="tahoma" panose="020B0604030504040204" pitchFamily="34" charset="0"/>
              </a:rPr>
              <a:t>Of the beginning, of the beginning</a:t>
            </a:r>
            <a:endParaRPr lang="uk-UA" sz="1600" i="1" dirty="0"/>
          </a:p>
        </p:txBody>
      </p:sp>
      <p:pic>
        <p:nvPicPr>
          <p:cNvPr id="7" name="The Beatles - Tomorrow Never Knows  (audiopoisk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918" y="3629922"/>
            <a:ext cx="1859088" cy="1859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6931"/>
          <a:stretch/>
        </p:blipFill>
        <p:spPr>
          <a:xfrm>
            <a:off x="6888577" y="2684936"/>
            <a:ext cx="4153246" cy="41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0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7204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72048" y="397402"/>
            <a:ext cx="223823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 хіпі часто вплітали квіти у волосся, роздавали квіти перехожим і вставляли їх в збройові дула поліцейських і солдатів, а також використовували гасло </a:t>
            </a:r>
            <a:r>
              <a:rPr lang="uk-UA" sz="3200" b="1" dirty="0" smtClean="0">
                <a:solidFill>
                  <a:srgbClr val="FF0000"/>
                </a:solidFill>
              </a:rPr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Flower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err="1" smtClean="0">
                <a:solidFill>
                  <a:srgbClr val="FF0000"/>
                </a:solidFill>
              </a:rPr>
              <a:t>Power</a:t>
            </a:r>
            <a:r>
              <a:rPr lang="uk-UA" sz="3200" b="1" dirty="0" smtClean="0">
                <a:solidFill>
                  <a:srgbClr val="FF0000"/>
                </a:solidFill>
              </a:rPr>
              <a:t>»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(«сила», або «влада квітів»), їх стали називати </a:t>
            </a:r>
            <a:r>
              <a:rPr lang="uk-UA" sz="2400" b="1" dirty="0" smtClean="0">
                <a:solidFill>
                  <a:srgbClr val="FFFF00"/>
                </a:solidFill>
              </a:rPr>
              <a:t>«</a:t>
            </a:r>
            <a:r>
              <a:rPr lang="uk-UA" sz="3200" b="1" dirty="0" smtClean="0">
                <a:solidFill>
                  <a:srgbClr val="FFFF00"/>
                </a:solidFill>
              </a:rPr>
              <a:t>Дітьми квітів</a:t>
            </a:r>
            <a:r>
              <a:rPr lang="uk-UA" sz="2400" b="1" dirty="0" smtClean="0">
                <a:solidFill>
                  <a:srgbClr val="FFFF00"/>
                </a:solidFill>
              </a:rPr>
              <a:t>».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4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629" r="99686">
                        <a14:foregroundMark x1="9119" y1="60938" x2="9434" y2="60625"/>
                        <a14:foregroundMark x1="18553" y1="74063" x2="18553" y2="75000"/>
                        <a14:foregroundMark x1="31447" y1="84063" x2="31761" y2="85000"/>
                        <a14:foregroundMark x1="50000" y1="87500" x2="50000" y2="87500"/>
                        <a14:foregroundMark x1="68868" y1="80000" x2="69497" y2="81250"/>
                        <a14:foregroundMark x1="80818" y1="71875" x2="85535" y2="70938"/>
                        <a14:foregroundMark x1="93082" y1="62500" x2="93082" y2="61563"/>
                        <a14:foregroundMark x1="85220" y1="63125" x2="85849" y2="62187"/>
                        <a14:foregroundMark x1="94025" y1="43750" x2="94025" y2="44063"/>
                        <a14:foregroundMark x1="85535" y1="31875" x2="84591" y2="32500"/>
                        <a14:foregroundMark x1="76415" y1="14063" x2="75786" y2="15625"/>
                        <a14:foregroundMark x1="82390" y1="26563" x2="83019" y2="26563"/>
                        <a14:foregroundMark x1="87736" y1="25625" x2="87107" y2="25938"/>
                        <a14:foregroundMark x1="85535" y1="24375" x2="85535" y2="25313"/>
                        <a14:foregroundMark x1="60063" y1="5938" x2="60063" y2="6563"/>
                        <a14:foregroundMark x1="62264" y1="10938" x2="63208" y2="10313"/>
                        <a14:foregroundMark x1="42453" y1="3125" x2="43082" y2="3438"/>
                        <a14:foregroundMark x1="43711" y1="4688" x2="44025" y2="6563"/>
                        <a14:foregroundMark x1="44025" y1="8125" x2="43082" y2="9688"/>
                        <a14:foregroundMark x1="34906" y1="8750" x2="34591" y2="6250"/>
                        <a14:foregroundMark x1="23585" y1="16563" x2="24843" y2="18125"/>
                        <a14:foregroundMark x1="25157" y1="9375" x2="24843" y2="10000"/>
                        <a14:foregroundMark x1="37107" y1="3125" x2="36792" y2="7187"/>
                        <a14:foregroundMark x1="39308" y1="2188" x2="39308" y2="10313"/>
                        <a14:foregroundMark x1="85849" y1="27500" x2="85849" y2="27500"/>
                        <a14:foregroundMark x1="89623" y1="29688" x2="88365" y2="27500"/>
                        <a14:foregroundMark x1="68239" y1="85000" x2="69182" y2="85313"/>
                        <a14:foregroundMark x1="16981" y1="76875" x2="14465" y2="76563"/>
                        <a14:foregroundMark x1="11635" y1="65938" x2="8805" y2="62500"/>
                        <a14:foregroundMark x1="4403" y1="40938" x2="9119" y2="49063"/>
                        <a14:foregroundMark x1="10377" y1="42500" x2="8805" y2="45625"/>
                        <a14:foregroundMark x1="4403" y1="30312" x2="1698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78" y="110226"/>
            <a:ext cx="6705601" cy="6747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08" y="442398"/>
            <a:ext cx="4676633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3200" dirty="0">
                <a:latin typeface="Segoe Print" panose="02000600000000000000" pitchFamily="2" charset="0"/>
                <a:ea typeface="BatangChe" panose="02030609000101010101" pitchFamily="49" charset="-127"/>
                <a:cs typeface="Times New Roman" panose="02020603050405020304" pitchFamily="18" charset="0"/>
              </a:rPr>
              <a:t>Основним принципом субкультури було ненасильство. Поширеними були захоплення не тільки християнськими течіями, а й східними, такими як буддизм і кришнаїзм. </a:t>
            </a:r>
            <a:endParaRPr lang="ru-RU" sz="3200" dirty="0">
              <a:effectLst/>
              <a:latin typeface="Segoe Print" panose="02000600000000000000" pitchFamily="2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0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/>
          <a:stretch/>
        </p:blipFill>
        <p:spPr>
          <a:xfrm>
            <a:off x="4617891" y="0"/>
            <a:ext cx="757410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9274" cy="3369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8763"/>
            <a:ext cx="4733535" cy="35692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4773" y="2772385"/>
            <a:ext cx="6096000" cy="156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Сформувався типовий зовнішній вигляд хіпі - довге волосся, бороди, амулети, браслети, довгі сукні з індіанськими узорами, екзотичний одяг яскравих «</a:t>
            </a:r>
            <a:r>
              <a:rPr lang="uk-UA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психоделічних</a:t>
            </a: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барв.</a:t>
            </a:r>
            <a:endParaRPr lang="ru-RU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6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171" y="4506105"/>
            <a:ext cx="52745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uk-UA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Пацифік</a:t>
            </a:r>
            <a:r>
              <a:rPr lang="uk-UA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» </a:t>
            </a:r>
            <a:r>
              <a:rPr lang="uk-UA" sz="2000" dirty="0" smtClean="0">
                <a:solidFill>
                  <a:srgbClr val="FFFF00"/>
                </a:solidFill>
              </a:rPr>
              <a:t>— символ миру. </a:t>
            </a:r>
            <a:r>
              <a:rPr lang="uk-UA" sz="2000" dirty="0" err="1" smtClean="0">
                <a:solidFill>
                  <a:srgbClr val="FFFF00"/>
                </a:solidFill>
              </a:rPr>
              <a:t>Лого</a:t>
            </a:r>
            <a:r>
              <a:rPr lang="uk-UA" sz="2000" dirty="0" smtClean="0">
                <a:solidFill>
                  <a:srgbClr val="FFFF00"/>
                </a:solidFill>
              </a:rPr>
              <a:t> Організації ядерного роззброєння, який використовували для антивоєнних демонстрацій</a:t>
            </a:r>
            <a:endParaRPr lang="uk-UA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2" y="349155"/>
            <a:ext cx="3848668" cy="3848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97" y="1201045"/>
            <a:ext cx="3848668" cy="3848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1161" y="5490990"/>
            <a:ext cx="3593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Символ </a:t>
            </a:r>
            <a:r>
              <a:rPr lang="uk-UA" sz="28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Інь</a:t>
            </a:r>
            <a:r>
              <a:rPr lang="uk-UA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і </a:t>
            </a:r>
            <a:r>
              <a:rPr lang="uk-UA" sz="28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Янь</a:t>
            </a:r>
            <a:endParaRPr lang="uk-UA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5430" y="282714"/>
            <a:ext cx="4990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СИМВОЛИ ХІППІ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2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49929">
            <a:off x="5430620" y="4756203"/>
            <a:ext cx="6223378" cy="2092756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r>
              <a:rPr lang="uk-UA" sz="4000" b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uk-UA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uk-UA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uk-UA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uk-UA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(займайтеся коханням, а не війною)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rot="177910">
            <a:off x="6114198" y="1746357"/>
            <a:ext cx="5758390" cy="1542338"/>
          </a:xfrm>
          <a:prstGeom prst="rect">
            <a:avLst/>
          </a:prstGeom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uk-UA" sz="4000" b="1" dirty="0" err="1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  <a:r>
              <a:rPr lang="uk-UA" sz="40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4000" b="1" dirty="0" err="1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r>
              <a:rPr lang="uk-UA" sz="40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uk-UA" sz="4000" b="1" dirty="0" err="1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Rock'n'roll</a:t>
            </a:r>
            <a:r>
              <a:rPr lang="uk-UA" sz="40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(секс, наркотики, рок-н-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ролл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 rot="21252820">
            <a:off x="368496" y="3399976"/>
            <a:ext cx="7938448" cy="156966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uk-UA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uk-UA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uk-UA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uk-UA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uk-UA" sz="48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48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(налаштуйся, врубайся і випади)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 rot="20921844">
            <a:off x="359609" y="1234845"/>
            <a:ext cx="7436178" cy="1246221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489"/>
              </a:avLst>
            </a:prstTxWarp>
            <a:spAutoFit/>
          </a:bodyPr>
          <a:lstStyle/>
          <a:p>
            <a:pPr algn="ctr"/>
            <a:r>
              <a:rPr lang="uk-UA" sz="66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uk-UA" sz="6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66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uk-UA" sz="6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66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uk-UA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любов, мир, свобода)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0676" y="-73084"/>
            <a:ext cx="6604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Гасла руху </a:t>
            </a:r>
            <a:r>
              <a:rPr lang="uk-UA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хіппі</a:t>
            </a:r>
            <a:endParaRPr lang="uk-UA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3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9246" y="1077087"/>
            <a:ext cx="9144000" cy="23876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8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</a:rPr>
              <a:t>Субкультура «Хіпі»</a:t>
            </a:r>
            <a:endParaRPr lang="uk-UA" sz="8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4040" l="9852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3" t="6292" r="12583" b="7121"/>
          <a:stretch/>
        </p:blipFill>
        <p:spPr>
          <a:xfrm>
            <a:off x="163773" y="498266"/>
            <a:ext cx="3766782" cy="62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621" y="969081"/>
            <a:ext cx="9398758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2800" dirty="0">
                <a:solidFill>
                  <a:srgbClr val="CC0099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 (</a:t>
            </a:r>
            <a:r>
              <a:rPr lang="ru-RU" sz="2800" dirty="0" err="1">
                <a:solidFill>
                  <a:srgbClr val="CC0099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CC0099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CC0099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громади) хіпі </a:t>
            </a: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це головна форма їх самоорганізації, де вони можуть жити на власний лад за підтримки суспільства і де сусіди терпимо ставляться до них. Зазвичай це незаселені і порожні будинки в містах, або садиби в лісах далеко від цивілізації. Найбільш відомі комуни знаходяться в Сан-Франциско, та Данії. Комуни хіпі є на </a:t>
            </a:r>
            <a:r>
              <a:rPr lang="uk-UA" sz="2800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Івісі</a:t>
            </a: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Гоа, Балі, в Марокко та ін. Громади колишніх хіпі також збереглися в США.</a:t>
            </a:r>
            <a:endParaRPr lang="ru-RU" sz="24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73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96"/>
            <a:ext cx="4886249" cy="3479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/>
          <a:stretch/>
        </p:blipFill>
        <p:spPr>
          <a:xfrm>
            <a:off x="4034206" y="3351694"/>
            <a:ext cx="4795963" cy="3497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/>
          <a:stretch/>
        </p:blipFill>
        <p:spPr>
          <a:xfrm>
            <a:off x="3875963" y="0"/>
            <a:ext cx="4476467" cy="3351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17056"/>
          <a:stretch/>
        </p:blipFill>
        <p:spPr>
          <a:xfrm>
            <a:off x="8820855" y="3388812"/>
            <a:ext cx="3407539" cy="3479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2932" r="22625" b="23135"/>
          <a:stretch/>
        </p:blipFill>
        <p:spPr>
          <a:xfrm>
            <a:off x="-5908" y="3444918"/>
            <a:ext cx="4026090" cy="3428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/>
          <a:stretch/>
        </p:blipFill>
        <p:spPr>
          <a:xfrm>
            <a:off x="8311487" y="-7445"/>
            <a:ext cx="3880513" cy="33776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8425" y="3333135"/>
            <a:ext cx="4289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 </a:t>
            </a:r>
            <a:r>
              <a:rPr lang="uk-UA" sz="4400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хіппі</a:t>
            </a:r>
            <a:endParaRPr lang="uk-UA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884" y="323713"/>
            <a:ext cx="11445116" cy="120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хіпі принесли в світ, ЯК субкультура змінила реальність?</a:t>
            </a:r>
            <a:endParaRPr lang="uk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884" y="1542199"/>
            <a:ext cx="88801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Антивоєнний рух </a:t>
            </a:r>
            <a:r>
              <a:rPr lang="uk-UA" dirty="0" smtClean="0">
                <a:solidFill>
                  <a:schemeClr val="bg1"/>
                </a:solidFill>
              </a:rPr>
              <a:t>- почалося воно з хіпі-демонстрацій проти в'єтнамської війни;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Антиядерний рух;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Рух за права людини;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Рух за права жінок;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Рух за права дітей;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Рух за права тварин;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Вегетаріанство</a:t>
            </a:r>
            <a:r>
              <a:rPr lang="uk-UA" dirty="0" smtClean="0">
                <a:solidFill>
                  <a:schemeClr val="bg1"/>
                </a:solidFill>
              </a:rPr>
              <a:t> і його радикальна форма – </a:t>
            </a:r>
            <a:r>
              <a:rPr lang="uk-UA" b="1" dirty="0" err="1" smtClean="0">
                <a:solidFill>
                  <a:schemeClr val="bg1"/>
                </a:solidFill>
              </a:rPr>
              <a:t>веганство</a:t>
            </a:r>
            <a:r>
              <a:rPr lang="uk-UA" b="1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Екологічний рух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uk-UA" dirty="0" err="1" smtClean="0">
                <a:solidFill>
                  <a:schemeClr val="bg1"/>
                </a:solidFill>
              </a:rPr>
              <a:t>хіппі</a:t>
            </a:r>
            <a:r>
              <a:rPr lang="uk-UA" dirty="0" smtClean="0">
                <a:solidFill>
                  <a:schemeClr val="bg1"/>
                </a:solidFill>
              </a:rPr>
              <a:t> вважали, що вони у відповіді за все, що відбувається на землі, тому турбота про загальний будинку - про Землю була однією з основ субкультури;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Здоровий спосіб життя </a:t>
            </a:r>
            <a:r>
              <a:rPr lang="uk-UA" dirty="0" smtClean="0">
                <a:solidFill>
                  <a:schemeClr val="bg1"/>
                </a:solidFill>
              </a:rPr>
              <a:t>- як єднання з природою і природність;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Планування сім'ї </a:t>
            </a:r>
            <a:r>
              <a:rPr lang="uk-UA" dirty="0" smtClean="0">
                <a:solidFill>
                  <a:schemeClr val="bg1"/>
                </a:solidFill>
              </a:rPr>
              <a:t>- саме ера хіпі привела до повсюдного поширення протизаплідних засобів;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Рух за права людей з нетрадиційною сексуальною орієнтацією;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Захоплення всілякими духовними навчаннями </a:t>
            </a:r>
            <a:r>
              <a:rPr lang="uk-UA" dirty="0" smtClean="0">
                <a:solidFill>
                  <a:schemeClr val="bg1"/>
                </a:solidFill>
              </a:rPr>
              <a:t>- хіпі практикували медитації, йогу, </a:t>
            </a:r>
            <a:r>
              <a:rPr lang="uk-UA" dirty="0" err="1" smtClean="0">
                <a:solidFill>
                  <a:schemeClr val="bg1"/>
                </a:solidFill>
              </a:rPr>
              <a:t>холотропное</a:t>
            </a:r>
            <a:r>
              <a:rPr lang="uk-UA" dirty="0" smtClean="0">
                <a:solidFill>
                  <a:schemeClr val="bg1"/>
                </a:solidFill>
              </a:rPr>
              <a:t> подих, </a:t>
            </a:r>
            <a:r>
              <a:rPr lang="uk-UA" dirty="0" err="1" smtClean="0">
                <a:solidFill>
                  <a:schemeClr val="bg1"/>
                </a:solidFill>
              </a:rPr>
              <a:t>ци</a:t>
            </a:r>
            <a:r>
              <a:rPr lang="uk-UA" dirty="0" smtClean="0">
                <a:solidFill>
                  <a:schemeClr val="bg1"/>
                </a:solidFill>
              </a:rPr>
              <a:t>-гун, буддизм, християнство, суфізм, тай-</a:t>
            </a:r>
            <a:r>
              <a:rPr lang="uk-UA" dirty="0" err="1" smtClean="0">
                <a:solidFill>
                  <a:schemeClr val="bg1"/>
                </a:solidFill>
              </a:rPr>
              <a:t>цзи</a:t>
            </a:r>
            <a:r>
              <a:rPr lang="uk-UA" dirty="0" smtClean="0">
                <a:solidFill>
                  <a:schemeClr val="bg1"/>
                </a:solidFill>
              </a:rPr>
              <a:t> і все саме надзвичайне, що їм тільки вдавалося знайти;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Вплив на моду </a:t>
            </a:r>
            <a:r>
              <a:rPr lang="uk-UA" dirty="0" smtClean="0">
                <a:solidFill>
                  <a:schemeClr val="bg1"/>
                </a:solidFill>
              </a:rPr>
              <a:t>- джинсова революція.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9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53045">
            <a:off x="2401343" y="2224584"/>
            <a:ext cx="6838192" cy="1341603"/>
          </a:xfrm>
        </p:spPr>
        <p:txBody>
          <a:bodyPr/>
          <a:lstStyle/>
          <a:p>
            <a:r>
              <a:rPr lang="uk-UA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Дякую за увагу</a:t>
            </a:r>
            <a:endParaRPr lang="uk-UA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79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31" y="105349"/>
            <a:ext cx="11724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ln>
                  <a:solidFill>
                    <a:schemeClr val="bg1"/>
                  </a:solidFill>
                </a:ln>
                <a:solidFill>
                  <a:srgbClr val="0099FF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Виникнення субкультури хіпі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2597" y="1853154"/>
            <a:ext cx="914400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Імпульсом до  розвитку субкультури стала поїздка письменника </a:t>
            </a:r>
            <a:r>
              <a:rPr lang="uk-UA" sz="2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Кена </a:t>
            </a:r>
            <a:r>
              <a:rPr lang="uk-UA" sz="2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Кізі</a:t>
            </a:r>
            <a:r>
              <a:rPr lang="uk-UA" sz="2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 комуною </a:t>
            </a:r>
            <a:r>
              <a:rPr lang="en-GB" sz="2800" b="1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Merry Pranksters</a:t>
            </a:r>
            <a:r>
              <a:rPr lang="uk-UA" sz="2800" b="1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Приколісти</a:t>
            </a:r>
            <a:r>
              <a:rPr lang="uk-UA" sz="28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на розфарбованому автобусі у липні 1964  і початок активних військових дій США у В'єтнамі в лютому 1965 році, проти яких й виступали хіпі.</a:t>
            </a:r>
            <a:endParaRPr lang="ru-RU" sz="28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737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853" y="300263"/>
            <a:ext cx="10389358" cy="760157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>
                  <a:solidFill>
                    <a:schemeClr val="bg1"/>
                  </a:solidFill>
                </a:ln>
                <a:solidFill>
                  <a:srgbClr val="0099FF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Виникнення субкультури хіпі</a:t>
            </a:r>
            <a:endParaRPr lang="uk-UA" sz="4800" b="1" dirty="0">
              <a:ln>
                <a:solidFill>
                  <a:schemeClr val="bg1"/>
                </a:solidFill>
              </a:ln>
              <a:solidFill>
                <a:srgbClr val="0099FF"/>
              </a:solidFill>
              <a:latin typeface="Arial Black" panose="020B0A0402010202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10523"/>
          <a:stretch/>
        </p:blipFill>
        <p:spPr>
          <a:xfrm>
            <a:off x="6727629" y="1203562"/>
            <a:ext cx="5282956" cy="48219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74340" y="6025486"/>
            <a:ext cx="16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Кен</a:t>
            </a:r>
            <a:r>
              <a:rPr lang="uk-UA" sz="28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Кізі</a:t>
            </a:r>
            <a:endParaRPr lang="uk-UA" sz="28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9" y="1203562"/>
            <a:ext cx="6429232" cy="48219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7853" y="6025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noProof="1" smtClean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Акці</a:t>
            </a:r>
            <a:r>
              <a:rPr lang="uk-UA" noProof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 хіпі проти </a:t>
            </a:r>
            <a:r>
              <a:rPr lang="uk-UA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військових </a:t>
            </a:r>
            <a:r>
              <a:rPr lang="uk-UA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дій США у В'єтнамі в лютому </a:t>
            </a:r>
            <a:r>
              <a:rPr lang="uk-UA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1965</a:t>
            </a:r>
            <a:r>
              <a:rPr lang="uk-UA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році</a:t>
            </a:r>
            <a:endParaRPr lang="uk-UA" noProof="1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936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7143" y="5773003"/>
            <a:ext cx="738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Merry Pranksters</a:t>
            </a:r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uk-UA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Приколісти</a:t>
            </a:r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липень 1964року</a:t>
            </a:r>
            <a:endParaRPr lang="uk-UA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9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06" y="1793820"/>
            <a:ext cx="1069529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4000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грандіозного фестивалю хіпі під назвою </a:t>
            </a:r>
            <a:r>
              <a:rPr lang="uk-UA" sz="4000" dirty="0" err="1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uk-UA" sz="4000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Be-In</a:t>
            </a:r>
            <a:r>
              <a:rPr lang="uk-UA" sz="4000" dirty="0" smtClean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4000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організований </a:t>
            </a:r>
            <a:r>
              <a:rPr lang="uk-UA" sz="4000" dirty="0" err="1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Алленом</a:t>
            </a:r>
            <a:r>
              <a:rPr lang="uk-UA" sz="4000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err="1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Ґінзберґом</a:t>
            </a:r>
            <a:r>
              <a:rPr lang="uk-UA" sz="4000" dirty="0">
                <a:solidFill>
                  <a:srgbClr val="0033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рух стрімко поширювався в американських містах. </a:t>
            </a:r>
            <a:endParaRPr lang="ru-RU" sz="4000" dirty="0">
              <a:solidFill>
                <a:srgbClr val="0033CC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596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113" y="367225"/>
            <a:ext cx="357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82" y="8725"/>
            <a:ext cx="3325504" cy="4988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3680" y="5024551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Аллен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Ґінзберґ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434" r="2103" b="2231"/>
          <a:stretch/>
        </p:blipFill>
        <p:spPr>
          <a:xfrm>
            <a:off x="5133151" y="3757"/>
            <a:ext cx="3780431" cy="6127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47089" y="6159172"/>
            <a:ext cx="4633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Постер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фетстивалю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«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Human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Be-In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1"/>
          <a:stretch/>
        </p:blipFill>
        <p:spPr>
          <a:xfrm>
            <a:off x="-11460" y="3067680"/>
            <a:ext cx="5178664" cy="3787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7205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817014"/>
            <a:ext cx="961712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uk-UA" sz="32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Пасхальні канікули 1967 почалося масове паломництво підлітків до Сан-Франциско, що вилилося у </a:t>
            </a:r>
            <a:r>
              <a:rPr lang="uk-UA" sz="32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Літо Любові </a:t>
            </a:r>
            <a:r>
              <a:rPr lang="uk-UA" sz="32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1967 року. Хітом сезону стала пісня 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you're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Francisco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Wear Flowers in Your Hair</a:t>
            </a:r>
            <a:r>
              <a:rPr lang="uk-UA" sz="3200" dirty="0">
                <a:solidFill>
                  <a:srgbClr val="CC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32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(що перекладається як якщо ти </a:t>
            </a:r>
            <a:r>
              <a:rPr lang="uk-UA" sz="32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їдеш до Сан-Франциско, </a:t>
            </a:r>
            <a:r>
              <a:rPr lang="uk-UA" sz="3200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забудь вплести квіти у волосся) у виконанні Скотта Маккензі. </a:t>
            </a:r>
            <a:endParaRPr lang="ru-RU" sz="32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717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6000">
              <a:srgbClr val="33CC33"/>
            </a:gs>
            <a:gs pos="99000">
              <a:srgbClr val="FF6C00"/>
            </a:gs>
            <a:gs pos="59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0" y="3023363"/>
            <a:ext cx="4814696" cy="3834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0" y="0"/>
            <a:ext cx="4818370" cy="3207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075"/>
            <a:ext cx="7369956" cy="46279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2855" y="370881"/>
            <a:ext cx="4844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Літо</a:t>
            </a:r>
            <a:r>
              <a:rPr lang="uk-UA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Любові </a:t>
            </a:r>
            <a:r>
              <a:rPr lang="uk-UA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1967</a:t>
            </a:r>
          </a:p>
        </p:txBody>
      </p:sp>
    </p:spTree>
    <p:extLst>
      <p:ext uri="{BB962C8B-B14F-4D97-AF65-F5344CB8AC3E}">
        <p14:creationId xmlns:p14="http://schemas.microsoft.com/office/powerpoint/2010/main" val="297734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846</Words>
  <Application>Microsoft Office PowerPoint</Application>
  <PresentationFormat>Широкоэкранный</PresentationFormat>
  <Paragraphs>63</Paragraphs>
  <Slides>23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Batang</vt:lpstr>
      <vt:lpstr>BatangChe</vt:lpstr>
      <vt:lpstr>Aharoni</vt:lpstr>
      <vt:lpstr>Arial</vt:lpstr>
      <vt:lpstr>Arial Black</vt:lpstr>
      <vt:lpstr>Calibri</vt:lpstr>
      <vt:lpstr>Calibri Light</vt:lpstr>
      <vt:lpstr>Segoe Print</vt:lpstr>
      <vt:lpstr>tahoma</vt:lpstr>
      <vt:lpstr>Times New Roman</vt:lpstr>
      <vt:lpstr>Wingdings</vt:lpstr>
      <vt:lpstr>Тема Office</vt:lpstr>
      <vt:lpstr>Презентація з предмету «Людина і світ»</vt:lpstr>
      <vt:lpstr>Субкультура «Хіпі»</vt:lpstr>
      <vt:lpstr>Презентация PowerPoint</vt:lpstr>
      <vt:lpstr>Виникнення субкультури хіпі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«Хіпі»</dc:title>
  <dc:creator>Пользователь Windows</dc:creator>
  <cp:lastModifiedBy>Пользователь Windows</cp:lastModifiedBy>
  <cp:revision>34</cp:revision>
  <dcterms:created xsi:type="dcterms:W3CDTF">2015-01-16T16:23:02Z</dcterms:created>
  <dcterms:modified xsi:type="dcterms:W3CDTF">2015-02-23T18:17:48Z</dcterms:modified>
</cp:coreProperties>
</file>